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4" r:id="rId3"/>
    <p:sldId id="260" r:id="rId4"/>
    <p:sldId id="263" r:id="rId5"/>
    <p:sldId id="270" r:id="rId6"/>
    <p:sldId id="269" r:id="rId7"/>
    <p:sldId id="262" r:id="rId8"/>
    <p:sldId id="272" r:id="rId9"/>
    <p:sldId id="273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660"/>
  </p:normalViewPr>
  <p:slideViewPr>
    <p:cSldViewPr>
      <p:cViewPr varScale="1">
        <p:scale>
          <a:sx n="78" d="100"/>
          <a:sy n="78" d="100"/>
        </p:scale>
        <p:origin x="164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3A58AA5B-A21A-449A-9B19-659C4C9E28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4D50B7F-DADC-4B66-AFD1-0C7D38B660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7EBDC5C-7ADF-48BD-94DB-D50787137D8A}" type="datetimeFigureOut">
              <a:rPr lang="it-IT"/>
              <a:pPr>
                <a:defRPr/>
              </a:pPr>
              <a:t>28/03/2024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BA58D55-B8F6-414E-82F8-621F6A9A93B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D653839-0C50-4F2C-8E98-CFEF4D7F25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1E4F12F-E44B-45C8-BB1B-EBCC0AAC9B56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CEC5FC-EF2C-4F22-B86F-993BE3A600B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F5B869F-631C-4E8D-A5F0-1B5B6955ED9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5EDEBDEC-392B-4600-9699-0785EAE9364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182F9876-2C4A-4F1A-9F07-819A765DEE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3634995D-2E13-4004-B3F1-A2823E0AC09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EF88087A-1D6B-46A6-93D5-50721C628A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E55198FE-3B2E-4177-9676-C863C8C5E61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787006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CF2C9D-918A-39B2-9E85-84CDBEF30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67B8D09-9E10-E57B-38B5-721BA3155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0D5BDE-FE86-C7E4-D046-33E1DFBFB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D60A17-2E85-C6D4-D130-C58D4CF7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3C93C8-7F45-1145-FEA3-ED7EBBE8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FBE4-F040-467D-A6C1-F28BDF7AE3B7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26613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FB6B6-B3A2-C439-7400-3D916A0C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FCBB901-0EE2-3CD2-1DBD-4BD4D2EE6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D3397E-59FE-CA1D-A3A5-C1CB1B18F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64A495-62E3-E525-D993-CFFD8D0BC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5CE3BA-EBCB-ACBD-778F-BB7BA8B71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FDDF-3A61-4128-9350-AE24F9932481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89879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ED5676E-6003-E508-1205-28954E36F9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A4E8126-99B7-7FFF-B494-2A7A3ACD6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39A245-3D97-2048-4EBA-4A1DB2EF1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D8CC45-77C6-BE0E-D3BF-DE676055E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FA0EE5-103B-EE33-5846-3470CE793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5CDD-3AD8-41CA-BAC9-DF7446CB76FD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017513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042252-CFAA-703A-2AE8-CDEB47275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E8DB46-E63D-14B7-268F-18A2710E7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7C1AEE-FA98-588D-852F-CF2166714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1892CA-3813-28E4-CD6D-C825139E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9E66AF-35DC-A956-0979-7CDC16ECA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4193-E0AB-4C11-85E8-B1F7BA6CEA70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9762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D55E89-25BB-BCEC-1CCC-CD804E671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4F8A49-1517-3302-ABC9-ACCDE7354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D49B3B-6BC5-53E7-1ADF-5C9A06E7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8AE8A7-2FB8-7D91-C053-D7A87F8F5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C54D33-FB5C-3723-2F5F-2140556E6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DE0F8-BE92-442E-94E5-5B638C51630A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96601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1A1582-4404-7DB9-2DA2-06A52A33D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4A3F21-E95B-7324-721F-18CA25F1F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BF97824-D16F-D07A-7D29-289ACC109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F8D8C49-679D-C523-9E17-8606B3B1F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7A0F9B0-7E29-D492-8A7C-C5B8915D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64799A-5773-A33F-BF27-E16C0B7D7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FBFB-AD16-48BB-865F-69675B2A2D81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00423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2D304B-FD43-94AB-2E2A-1B18DA667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A68FA0-ACF4-656D-FFD5-7F908B09E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B379CB9-84CC-784A-24D9-7DE9B3C8ED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31BA5C0-00E1-AE18-DC4C-913FAD8E1A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33CB2FA-32BC-994B-0803-CA120A4BF1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2AA2374-F950-0B2F-31CB-0B1B6EE9F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B174539-81A6-59D2-21F0-47B1433FC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A01D465-DF1F-E55B-822E-02F77FF7B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0E79-9D4D-4473-8024-6FF3BB416B75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5559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8A5FA4-CC59-6084-BBDE-73205B6F3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E58BE37-A1CC-9539-04BE-8F4C5409B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C751244-6258-9912-F5B1-5FE566978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9783F1F-3231-BF92-7A5C-7382585FB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14C2-1120-4DEE-8E3B-E9B7842A94D3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53541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FD507AB-5F0F-43D0-D25D-30DA9A233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33CAFA6-DC47-A08D-58EB-0E8CA3332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3069E43-3B1D-D7C0-BD62-6A58124E4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B9E5-A3D8-442D-9BFA-0BF7AE2BC6AE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09579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FD6F96-CAF9-FEFE-010D-EEEA02FD9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70CC2F-B67B-0822-0224-254162C09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4F6EA9A-1D85-4B29-BAED-72F05D37F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8D9B083-4170-1E43-4E20-ADAFAFC9A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C037E86-34B0-EE9D-1F52-46AC1B41B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FEFBE3-B0AD-26F4-9D9B-8C1EC641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FA0D-51A3-482B-92F9-9D4F4B336200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83032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24024E-B785-7B54-C844-5E5F49093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374F48C-B355-6F92-92A1-614249B1D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C25B307-AA3A-1931-97E1-E779EA0EC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421EB1-779F-70FB-8C17-4742F3C0E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C733E22-F351-4505-E22D-4790B10A8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86BED9-D9B7-8FB3-3D5E-1F03CF14F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AE988-53CD-441B-958C-D454A978D3C3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0730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94F5BB3-99F1-BB70-598F-FAC8EB0AD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DA70A4-3077-0975-E120-A8EFB832B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59237B-9E0C-8AF7-7E0F-6281C08EFC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E0940B-3FC6-E4B8-5537-E21F861E15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4C9B91-5A39-B40A-D54F-206E8683F5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9A3F3-0FBD-4DAB-BA4B-4B7B6B950E5C}" type="slidenum">
              <a:rPr lang="it-IT" altLang="en-US" smtClean="0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7859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ipcar.com/ziptopia/future-city/envisioning-cities-of-the-future-through-ten-ted-talk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lainthatstuff.com/water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olo 1">
            <a:extLst>
              <a:ext uri="{FF2B5EF4-FFF2-40B4-BE49-F238E27FC236}">
                <a16:creationId xmlns:a16="http://schemas.microsoft.com/office/drawing/2014/main" id="{66C8CC5C-3334-4CF2-9861-3AF799DAA5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wrap="square" anchor="b">
            <a:normAutofit/>
          </a:bodyPr>
          <a:lstStyle/>
          <a:p>
            <a:pPr eaLnBrk="1" hangingPunct="1"/>
            <a:r>
              <a:rPr lang="it-IT" altLang="en-US"/>
              <a:t>Reading and Writing</a:t>
            </a:r>
          </a:p>
        </p:txBody>
      </p:sp>
      <p:sp>
        <p:nvSpPr>
          <p:cNvPr id="13316" name="Sottotitolo 2">
            <a:extLst>
              <a:ext uri="{FF2B5EF4-FFF2-40B4-BE49-F238E27FC236}">
                <a16:creationId xmlns:a16="http://schemas.microsoft.com/office/drawing/2014/main" id="{7F1C1C4E-C779-4DD9-AE7D-54E1536F47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wrap="square" anchor="t"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it-IT" altLang="en-US" dirty="0" err="1"/>
              <a:t>Semester</a:t>
            </a:r>
            <a:r>
              <a:rPr lang="it-IT" altLang="en-US" dirty="0"/>
              <a:t> 2 Lesson 2</a:t>
            </a:r>
          </a:p>
          <a:p>
            <a:pPr marL="0" indent="0" eaLnBrk="1" hangingPunct="1">
              <a:buFontTx/>
              <a:buNone/>
            </a:pPr>
            <a:r>
              <a:rPr lang="it-IT" altLang="en-US" dirty="0" err="1"/>
              <a:t>a.a</a:t>
            </a:r>
            <a:r>
              <a:rPr lang="it-IT" altLang="en-US" dirty="0"/>
              <a:t>. 2023/2024</a:t>
            </a:r>
          </a:p>
        </p:txBody>
      </p:sp>
      <p:sp>
        <p:nvSpPr>
          <p:cNvPr id="13314" name="Segnaposto numero diapositiva 3">
            <a:extLst>
              <a:ext uri="{FF2B5EF4-FFF2-40B4-BE49-F238E27FC236}">
                <a16:creationId xmlns:a16="http://schemas.microsoft.com/office/drawing/2014/main" id="{3203C6F3-09CE-4BEA-9529-1B22BAFD9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norm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AC77F3EB-71B0-4CFF-99E1-07A405B56849}" type="slidenum">
              <a:rPr lang="it-IT" altLang="en-US">
                <a:solidFill>
                  <a:srgbClr val="7B9899"/>
                </a:solidFill>
              </a:rPr>
              <a:pPr>
                <a:spcAft>
                  <a:spcPts val="600"/>
                </a:spcAft>
              </a:pPr>
              <a:t>1</a:t>
            </a:fld>
            <a:endParaRPr lang="it-IT" altLang="en-US">
              <a:solidFill>
                <a:srgbClr val="7B9899"/>
              </a:solidFill>
            </a:endParaRPr>
          </a:p>
        </p:txBody>
      </p:sp>
    </p:spTree>
  </p:cSld>
  <p:clrMapOvr>
    <a:masterClrMapping/>
  </p:clrMapOvr>
  <p:transition spd="slow" advTm="3256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itolo 1">
            <a:extLst>
              <a:ext uri="{FF2B5EF4-FFF2-40B4-BE49-F238E27FC236}">
                <a16:creationId xmlns:a16="http://schemas.microsoft.com/office/drawing/2014/main" id="{C32F0BB7-9BE5-46FB-9BF0-3158845C03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it-IT" sz="4800"/>
              <a:t>Listen about reading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AAB8CB2-B527-43B0-821C-6CC951E91C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https://irlpodcast.org/season4/episode3/</a:t>
            </a:r>
          </a:p>
        </p:txBody>
      </p:sp>
      <p:sp>
        <p:nvSpPr>
          <p:cNvPr id="22531" name="Segnaposto numero diapositiva 3">
            <a:extLst>
              <a:ext uri="{FF2B5EF4-FFF2-40B4-BE49-F238E27FC236}">
                <a16:creationId xmlns:a16="http://schemas.microsoft.com/office/drawing/2014/main" id="{D5E17436-D85D-4A4F-8CC5-37263E64C5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8D186D10-75AB-43E7-92DF-BE08AA40BF49}" type="slidenum">
              <a:rPr lang="it-IT" altLang="en-US">
                <a:solidFill>
                  <a:srgbClr val="7B9899"/>
                </a:solidFill>
              </a:rPr>
              <a:pPr/>
              <a:t>10</a:t>
            </a:fld>
            <a:endParaRPr lang="it-IT" altLang="en-US">
              <a:solidFill>
                <a:srgbClr val="7B9899"/>
              </a:solidFill>
            </a:endParaRPr>
          </a:p>
        </p:txBody>
      </p:sp>
    </p:spTree>
  </p:cSld>
  <p:clrMapOvr>
    <a:masterClrMapping/>
  </p:clrMapOvr>
  <p:transition spd="slow" advTm="31387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1EDD2D14-B4A7-4A8A-BFBF-B4854D2CF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73" name="Slide Number Placeholder 3">
            <a:extLst>
              <a:ext uri="{FF2B5EF4-FFF2-40B4-BE49-F238E27FC236}">
                <a16:creationId xmlns:a16="http://schemas.microsoft.com/office/drawing/2014/main" id="{555AC9C8-5E7C-4B55-90B8-8EA8D13D3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211A4193-E0AB-4C11-85E8-B1F7BA6CEA70}" type="slidenum">
              <a:rPr lang="it-IT" altLang="en-US"/>
              <a:pPr>
                <a:spcAft>
                  <a:spcPts val="600"/>
                </a:spcAft>
              </a:pPr>
              <a:t>2</a:t>
            </a:fld>
            <a:endParaRPr lang="it-IT" altLang="en-US"/>
          </a:p>
        </p:txBody>
      </p:sp>
      <p:sp>
        <p:nvSpPr>
          <p:cNvPr id="14338" name="CasellaDiTesto 1">
            <a:extLst>
              <a:ext uri="{FF2B5EF4-FFF2-40B4-BE49-F238E27FC236}">
                <a16:creationId xmlns:a16="http://schemas.microsoft.com/office/drawing/2014/main" id="{6FDB2D72-6FFC-45D0-B1D4-5B0708645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" y="1196752"/>
            <a:ext cx="850392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 sz="1500" dirty="0">
              <a:latin typeface="+mn-lt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 dirty="0">
                <a:latin typeface="+mn-lt"/>
              </a:rPr>
              <a:t>pp. 116, 117: read and watch video p. 120: finish ex. 1 and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 dirty="0">
                <a:latin typeface="+mn-lt"/>
              </a:rPr>
              <a:t>do ex. 2 p. 121: do </a:t>
            </a:r>
            <a:r>
              <a:rPr lang="en-US" altLang="en-US" sz="1500" dirty="0" err="1">
                <a:latin typeface="+mn-lt"/>
              </a:rPr>
              <a:t>exs</a:t>
            </a:r>
            <a:r>
              <a:rPr lang="en-US" altLang="en-US" sz="1500" dirty="0">
                <a:latin typeface="+mn-lt"/>
              </a:rPr>
              <a:t>. 1 and 2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 dirty="0">
                <a:latin typeface="+mn-lt"/>
              </a:rPr>
              <a:t>p. 123: STUDENT A: read and prepare notes for discussion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 dirty="0">
                <a:latin typeface="+mn-lt"/>
              </a:rPr>
              <a:t>p. 124: STUDENT B: read and prepare notes for discussion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 dirty="0">
                <a:latin typeface="+mn-lt"/>
              </a:rPr>
              <a:t> 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 dirty="0">
                <a:latin typeface="+mn-lt"/>
              </a:rPr>
              <a:t> Ted.com   = Technology, Entertainment, Design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 dirty="0">
                <a:latin typeface="+mn-lt"/>
              </a:rPr>
              <a:t>   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 dirty="0">
                <a:latin typeface="+mn-lt"/>
              </a:rPr>
              <a:t>Watch these talks: 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 b="1" dirty="0">
                <a:latin typeface="+mn-lt"/>
              </a:rPr>
              <a:t>Student A: </a:t>
            </a:r>
            <a:r>
              <a:rPr lang="en-US" altLang="en-US" sz="1500" dirty="0">
                <a:latin typeface="+mn-lt"/>
                <a:hlinkClick r:id="rId2"/>
              </a:rPr>
              <a:t>https://www.zipcar.com/ziptopia/future-city/envisioning-cities-of-the-future-through-ten-ted-talks</a:t>
            </a:r>
            <a:endParaRPr lang="en-US" altLang="en-US" sz="1500" dirty="0">
              <a:latin typeface="+mn-lt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 dirty="0">
                <a:latin typeface="+mn-lt"/>
              </a:rPr>
              <a:t>8. Vicki Arroyo: Let's prepare for our new climate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 sz="1500" dirty="0">
              <a:latin typeface="+mn-lt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 b="1" dirty="0">
                <a:latin typeface="+mn-lt"/>
              </a:rPr>
              <a:t>Student B:   </a:t>
            </a:r>
            <a:r>
              <a:rPr lang="en-US" altLang="en-US" sz="1500" dirty="0">
                <a:latin typeface="+mn-lt"/>
                <a:hlinkClick r:id="rId2"/>
              </a:rPr>
              <a:t>https://www.zipcar.com/ziptopia/future-city/envisioning-cities-of-the-future-through-ten-ted-talks</a:t>
            </a:r>
            <a:endParaRPr lang="en-US" altLang="en-US" sz="1500" dirty="0">
              <a:latin typeface="+mn-lt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 dirty="0">
                <a:latin typeface="+mn-lt"/>
              </a:rPr>
              <a:t>5. Haas &amp; Hahn: How painting can transform communities</a:t>
            </a:r>
            <a:endParaRPr lang="en-US" altLang="en-US" sz="1500" b="1" dirty="0">
              <a:latin typeface="+mn-lt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 sz="1500" dirty="0">
              <a:latin typeface="+mn-lt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500" dirty="0">
                <a:latin typeface="+mn-lt"/>
              </a:rPr>
              <a:t> Take NOTES on the key points and bring to class  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 sz="1500" dirty="0">
              <a:latin typeface="+mn-lt"/>
            </a:endParaRPr>
          </a:p>
        </p:txBody>
      </p:sp>
    </p:spTree>
  </p:cSld>
  <p:clrMapOvr>
    <a:masterClrMapping/>
  </p:clrMapOvr>
  <p:transition spd="slow" advTm="105044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B6391E9-85C0-4C89-B545-9C42BA48F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072" y="629268"/>
            <a:ext cx="4939868" cy="128616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it-IT" altLang="en-US">
                <a:latin typeface="Times New Roman" panose="02020603050405020304" pitchFamily="18" charset="0"/>
              </a:rPr>
              <a:t>Ted Talks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497BEBD-3607-46B6-BEB4-ADA19C510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4073" y="2438400"/>
            <a:ext cx="4939867" cy="3785419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sz="1700">
                <a:latin typeface="Times New Roman" panose="02020603050405020304" pitchFamily="18" charset="0"/>
              </a:rPr>
              <a:t>Work with a partner who watched a different talk from you.</a:t>
            </a:r>
          </a:p>
          <a:p>
            <a:pPr eaLnBrk="1" hangingPunct="1"/>
            <a:r>
              <a:rPr lang="it-IT" altLang="en-US" sz="1700">
                <a:latin typeface="Times New Roman" panose="02020603050405020304" pitchFamily="18" charset="0"/>
              </a:rPr>
              <a:t>Read over your notes and then summarise the content orally.</a:t>
            </a:r>
          </a:p>
          <a:p>
            <a:pPr eaLnBrk="1" hangingPunct="1"/>
            <a:r>
              <a:rPr lang="it-IT" altLang="en-US" sz="1700">
                <a:latin typeface="Times New Roman" panose="02020603050405020304" pitchFamily="18" charset="0"/>
              </a:rPr>
              <a:t>Discuss whether the talks have any points in common.</a:t>
            </a:r>
          </a:p>
          <a:p>
            <a:pPr eaLnBrk="1" hangingPunct="1"/>
            <a:r>
              <a:rPr lang="it-IT" altLang="en-US" sz="1700">
                <a:latin typeface="Times New Roman" panose="02020603050405020304" pitchFamily="18" charset="0"/>
              </a:rPr>
              <a:t>Exchange your opinions of the talks.</a:t>
            </a:r>
          </a:p>
        </p:txBody>
      </p:sp>
      <p:pic>
        <p:nvPicPr>
          <p:cNvPr id="15365" name="Picture 15364" descr="Empty speech bubbles">
            <a:extLst>
              <a:ext uri="{FF2B5EF4-FFF2-40B4-BE49-F238E27FC236}">
                <a16:creationId xmlns:a16="http://schemas.microsoft.com/office/drawing/2014/main" id="{D94882F6-A908-11DE-CA82-CE8B15A507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328" r="28833" b="-1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cxnSp>
        <p:nvCxnSpPr>
          <p:cNvPr id="15369" name="Straight Connector 1536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F966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Segnaposto numero diapositiva 5">
            <a:extLst>
              <a:ext uri="{FF2B5EF4-FFF2-40B4-BE49-F238E27FC236}">
                <a16:creationId xmlns:a16="http://schemas.microsoft.com/office/drawing/2014/main" id="{8506C551-95A5-43E8-B798-ADB1D921A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625281" y="6356350"/>
            <a:ext cx="890069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BBE77589-0483-414D-BDCC-1AD72D2CB9A1}" type="slidenum">
              <a:rPr lang="it-IT" altLang="en-US"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3</a:t>
            </a:fld>
            <a:endParaRPr lang="it-IT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3365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C5716C-62A5-4678-89BE-A1DD94DE0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072" y="629268"/>
            <a:ext cx="4939868" cy="128616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it-IT" altLang="en-US">
                <a:latin typeface="Times New Roman" panose="02020603050405020304" pitchFamily="18" charset="0"/>
              </a:rPr>
              <a:t>Ted Talks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D712F0A-B3FD-48C5-9DE0-6BD68EED7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4073" y="2438400"/>
            <a:ext cx="4939867" cy="3785419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sz="1700">
                <a:latin typeface="Times New Roman" panose="02020603050405020304" pitchFamily="18" charset="0"/>
              </a:rPr>
              <a:t>Now work with a partner who watched the same talk.</a:t>
            </a:r>
          </a:p>
          <a:p>
            <a:pPr eaLnBrk="1" hangingPunct="1"/>
            <a:r>
              <a:rPr lang="it-IT" altLang="en-US" sz="1700">
                <a:latin typeface="Times New Roman" panose="02020603050405020304" pitchFamily="18" charset="0"/>
              </a:rPr>
              <a:t>Discuss the talk you watched.</a:t>
            </a:r>
          </a:p>
          <a:p>
            <a:pPr eaLnBrk="1" hangingPunct="1"/>
            <a:r>
              <a:rPr lang="it-IT" altLang="en-US" sz="1700">
                <a:latin typeface="Times New Roman" panose="02020603050405020304" pitchFamily="18" charset="0"/>
              </a:rPr>
              <a:t>Make notes of the key points.</a:t>
            </a:r>
          </a:p>
          <a:p>
            <a:pPr eaLnBrk="1" hangingPunct="1">
              <a:buFontTx/>
              <a:buNone/>
            </a:pPr>
            <a:endParaRPr lang="it-IT" altLang="en-US" sz="1700">
              <a:latin typeface="Times New Roman" panose="02020603050405020304" pitchFamily="18" charset="0"/>
            </a:endParaRPr>
          </a:p>
          <a:p>
            <a:pPr eaLnBrk="1" hangingPunct="1"/>
            <a:endParaRPr lang="it-IT" altLang="en-US" sz="1700"/>
          </a:p>
        </p:txBody>
      </p:sp>
      <p:pic>
        <p:nvPicPr>
          <p:cNvPr id="16389" name="Picture 16388" descr="Working space background">
            <a:extLst>
              <a:ext uri="{FF2B5EF4-FFF2-40B4-BE49-F238E27FC236}">
                <a16:creationId xmlns:a16="http://schemas.microsoft.com/office/drawing/2014/main" id="{4A18DD15-FF5D-12C7-303F-5B69F4EED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201" r="1959" b="-1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cxnSp>
        <p:nvCxnSpPr>
          <p:cNvPr id="16393" name="Straight Connector 16392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7" name="Segnaposto numero diapositiva 5">
            <a:extLst>
              <a:ext uri="{FF2B5EF4-FFF2-40B4-BE49-F238E27FC236}">
                <a16:creationId xmlns:a16="http://schemas.microsoft.com/office/drawing/2014/main" id="{571D4A7C-7C45-4CD0-A14E-DFC682256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625281" y="6356350"/>
            <a:ext cx="890069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B6AD24A4-7EAA-40B7-8D48-6F52EE5362F0}" type="slidenum">
              <a:rPr lang="it-IT" altLang="en-US"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4</a:t>
            </a:fld>
            <a:endParaRPr lang="it-IT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60C2AF1-CFCA-498B-AC77-B9009217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072" y="629266"/>
            <a:ext cx="4939868" cy="167660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sz="4700">
                <a:latin typeface="Times New Roman" panose="02020603050405020304" pitchFamily="18" charset="0"/>
              </a:rPr>
              <a:t>Unit 7 Expanse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77D99BC-3946-494B-8AFA-40F5D7D719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24073" y="2438400"/>
            <a:ext cx="4939867" cy="3785419"/>
          </a:xfrm>
        </p:spPr>
        <p:txBody>
          <a:bodyPr rtlCol="0">
            <a:normAutofit/>
          </a:bodyPr>
          <a:lstStyle/>
          <a:p>
            <a:pPr marL="0" indent="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it-IT" altLang="en-US" dirty="0">
              <a:latin typeface="Times New Roman" panose="02020603050405020304" pitchFamily="18" charset="0"/>
            </a:endParaRP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en-US" dirty="0" err="1">
                <a:latin typeface="Times New Roman" panose="02020603050405020304" pitchFamily="18" charset="0"/>
              </a:rPr>
              <a:t>Consider</a:t>
            </a:r>
            <a:r>
              <a:rPr lang="it-IT" altLang="en-US" dirty="0">
                <a:latin typeface="Times New Roman" panose="02020603050405020304" pitchFamily="18" charset="0"/>
              </a:rPr>
              <a:t> the </a:t>
            </a:r>
            <a:r>
              <a:rPr lang="it-IT" altLang="en-US" dirty="0" err="1">
                <a:latin typeface="Times New Roman" panose="02020603050405020304" pitchFamily="18" charset="0"/>
              </a:rPr>
              <a:t>videos</a:t>
            </a:r>
            <a:r>
              <a:rPr lang="it-IT" altLang="en-US" dirty="0">
                <a:latin typeface="Times New Roman" panose="02020603050405020304" pitchFamily="18" charset="0"/>
              </a:rPr>
              <a:t> </a:t>
            </a:r>
            <a:r>
              <a:rPr lang="it-IT" altLang="en-US" dirty="0" err="1">
                <a:latin typeface="Times New Roman" panose="02020603050405020304" pitchFamily="18" charset="0"/>
              </a:rPr>
              <a:t>you</a:t>
            </a:r>
            <a:r>
              <a:rPr lang="it-IT" altLang="en-US" dirty="0">
                <a:latin typeface="Times New Roman" panose="02020603050405020304" pitchFamily="18" charset="0"/>
              </a:rPr>
              <a:t> </a:t>
            </a:r>
            <a:r>
              <a:rPr lang="it-IT" altLang="en-US" dirty="0" err="1">
                <a:latin typeface="Times New Roman" panose="02020603050405020304" pitchFamily="18" charset="0"/>
              </a:rPr>
              <a:t>watched</a:t>
            </a:r>
            <a:r>
              <a:rPr lang="it-IT" altLang="en-US" dirty="0">
                <a:latin typeface="Times New Roman" panose="02020603050405020304" pitchFamily="18" charset="0"/>
              </a:rPr>
              <a:t>.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en-US" dirty="0">
                <a:latin typeface="Times New Roman" panose="02020603050405020304" pitchFamily="18" charset="0"/>
              </a:rPr>
              <a:t>Readings page 123, 124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en-US" dirty="0">
                <a:latin typeface="Times New Roman" panose="02020603050405020304" pitchFamily="18" charset="0"/>
              </a:rPr>
              <a:t>How can </a:t>
            </a:r>
            <a:r>
              <a:rPr lang="it-IT" altLang="en-US" dirty="0" err="1">
                <a:latin typeface="Times New Roman" panose="02020603050405020304" pitchFamily="18" charset="0"/>
              </a:rPr>
              <a:t>you</a:t>
            </a:r>
            <a:r>
              <a:rPr lang="it-IT" altLang="en-US" dirty="0">
                <a:latin typeface="Times New Roman" panose="02020603050405020304" pitchFamily="18" charset="0"/>
              </a:rPr>
              <a:t> </a:t>
            </a:r>
            <a:r>
              <a:rPr lang="it-IT" altLang="en-US" dirty="0" err="1">
                <a:latin typeface="Times New Roman" panose="02020603050405020304" pitchFamily="18" charset="0"/>
              </a:rPr>
              <a:t>weave</a:t>
            </a:r>
            <a:r>
              <a:rPr lang="it-IT" altLang="en-US" dirty="0">
                <a:latin typeface="Times New Roman" panose="02020603050405020304" pitchFamily="18" charset="0"/>
              </a:rPr>
              <a:t> </a:t>
            </a:r>
            <a:r>
              <a:rPr lang="it-IT" altLang="en-US" dirty="0" err="1">
                <a:latin typeface="Times New Roman" panose="02020603050405020304" pitchFamily="18" charset="0"/>
              </a:rPr>
              <a:t>together</a:t>
            </a:r>
            <a:r>
              <a:rPr lang="it-IT" altLang="en-US" dirty="0">
                <a:latin typeface="Times New Roman" panose="02020603050405020304" pitchFamily="18" charset="0"/>
              </a:rPr>
              <a:t> the </a:t>
            </a:r>
            <a:r>
              <a:rPr lang="it-IT" altLang="en-US" dirty="0" err="1">
                <a:latin typeface="Times New Roman" panose="02020603050405020304" pitchFamily="18" charset="0"/>
              </a:rPr>
              <a:t>issues</a:t>
            </a:r>
            <a:r>
              <a:rPr lang="it-IT" altLang="en-US" dirty="0">
                <a:latin typeface="Times New Roman" panose="02020603050405020304" pitchFamily="18" charset="0"/>
              </a:rPr>
              <a:t> in the reading with the </a:t>
            </a:r>
            <a:r>
              <a:rPr lang="it-IT" altLang="en-US" dirty="0" err="1">
                <a:latin typeface="Times New Roman" panose="02020603050405020304" pitchFamily="18" charset="0"/>
              </a:rPr>
              <a:t>issues</a:t>
            </a:r>
            <a:r>
              <a:rPr lang="it-IT" altLang="en-US" dirty="0">
                <a:latin typeface="Times New Roman" panose="02020603050405020304" pitchFamily="18" charset="0"/>
              </a:rPr>
              <a:t> in the video?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en-US" u="sng" dirty="0" err="1">
                <a:latin typeface="Times New Roman" panose="02020603050405020304" pitchFamily="18" charset="0"/>
              </a:rPr>
              <a:t>Organise</a:t>
            </a:r>
            <a:r>
              <a:rPr lang="it-IT" altLang="en-US" u="sng" dirty="0">
                <a:latin typeface="Times New Roman" panose="02020603050405020304" pitchFamily="18" charset="0"/>
              </a:rPr>
              <a:t> </a:t>
            </a:r>
            <a:r>
              <a:rPr lang="it-IT" altLang="en-US" dirty="0" err="1">
                <a:latin typeface="Times New Roman" panose="02020603050405020304" pitchFamily="18" charset="0"/>
              </a:rPr>
              <a:t>your</a:t>
            </a:r>
            <a:r>
              <a:rPr lang="it-IT" altLang="en-US" dirty="0">
                <a:latin typeface="Times New Roman" panose="02020603050405020304" pitchFamily="18" charset="0"/>
              </a:rPr>
              <a:t> information and </a:t>
            </a:r>
            <a:r>
              <a:rPr lang="it-IT" altLang="en-US" dirty="0" err="1">
                <a:latin typeface="Times New Roman" panose="02020603050405020304" pitchFamily="18" charset="0"/>
              </a:rPr>
              <a:t>write</a:t>
            </a:r>
            <a:r>
              <a:rPr lang="it-IT" altLang="en-US" dirty="0">
                <a:latin typeface="Times New Roman" panose="02020603050405020304" pitchFamily="18" charset="0"/>
              </a:rPr>
              <a:t> a </a:t>
            </a:r>
            <a:r>
              <a:rPr lang="it-IT" altLang="en-US" dirty="0" err="1">
                <a:latin typeface="Times New Roman" panose="02020603050405020304" pitchFamily="18" charset="0"/>
              </a:rPr>
              <a:t>summary</a:t>
            </a:r>
            <a:r>
              <a:rPr lang="it-IT" altLang="en-US" dirty="0">
                <a:latin typeface="Times New Roman" panose="02020603050405020304" pitchFamily="18" charset="0"/>
              </a:rPr>
              <a:t> </a:t>
            </a:r>
            <a:r>
              <a:rPr lang="it-IT" altLang="en-US" dirty="0" err="1">
                <a:latin typeface="Times New Roman" panose="02020603050405020304" pitchFamily="18" charset="0"/>
              </a:rPr>
              <a:t>outline</a:t>
            </a:r>
            <a:r>
              <a:rPr lang="it-IT" altLang="en-US" dirty="0"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17413" name="Picture 17412" descr="Blue coloured book">
            <a:extLst>
              <a:ext uri="{FF2B5EF4-FFF2-40B4-BE49-F238E27FC236}">
                <a16:creationId xmlns:a16="http://schemas.microsoft.com/office/drawing/2014/main" id="{EEF1757D-CCFC-276C-3280-2E97960172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805" r="35230" b="2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sp>
        <p:nvSpPr>
          <p:cNvPr id="17411" name="Segnaposto numero diapositiva 5">
            <a:extLst>
              <a:ext uri="{FF2B5EF4-FFF2-40B4-BE49-F238E27FC236}">
                <a16:creationId xmlns:a16="http://schemas.microsoft.com/office/drawing/2014/main" id="{F24C6710-A17D-483D-846B-976B96C92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625281" y="6356350"/>
            <a:ext cx="890069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B43ED63C-DB2C-4067-BE10-0C17B76BBA3E}" type="slidenum">
              <a:rPr lang="it-IT" altLang="en-US"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5</a:t>
            </a:fld>
            <a:endParaRPr lang="it-IT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274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102D04C-CD63-413C-9144-6DEF5E973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072" y="629268"/>
            <a:ext cx="4939868" cy="128616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it-IT" altLang="en-US">
                <a:latin typeface="Times New Roman" panose="02020603050405020304" pitchFamily="18" charset="0"/>
              </a:rPr>
              <a:t>Remember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D007703-2B9B-4BAA-8233-AAD6719E5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4073" y="2438400"/>
            <a:ext cx="4939867" cy="3785419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altLang="en-US" sz="1700">
                <a:latin typeface="Times New Roman" panose="02020603050405020304" pitchFamily="18" charset="0"/>
              </a:rPr>
              <a:t>Topic sentences</a:t>
            </a:r>
          </a:p>
          <a:p>
            <a:pPr eaLnBrk="1" hangingPunct="1">
              <a:buFontTx/>
              <a:buNone/>
            </a:pPr>
            <a:r>
              <a:rPr lang="it-IT" altLang="en-US" sz="1700">
                <a:latin typeface="Times New Roman" panose="02020603050405020304" pitchFamily="18" charset="0"/>
              </a:rPr>
              <a:t>Cite sources and writer/speaker</a:t>
            </a:r>
          </a:p>
          <a:p>
            <a:pPr eaLnBrk="1" hangingPunct="1">
              <a:buFontTx/>
              <a:buNone/>
            </a:pPr>
            <a:r>
              <a:rPr lang="it-IT" altLang="en-US" sz="1700">
                <a:latin typeface="Times New Roman" panose="02020603050405020304" pitchFamily="18" charset="0"/>
              </a:rPr>
              <a:t>Transition sentences</a:t>
            </a:r>
          </a:p>
          <a:p>
            <a:pPr eaLnBrk="1" hangingPunct="1">
              <a:buFontTx/>
              <a:buNone/>
            </a:pPr>
            <a:r>
              <a:rPr lang="it-IT" altLang="en-US" sz="1700">
                <a:latin typeface="Times New Roman" panose="02020603050405020304" pitchFamily="18" charset="0"/>
              </a:rPr>
              <a:t>Connectors</a:t>
            </a:r>
          </a:p>
          <a:p>
            <a:pPr eaLnBrk="1" hangingPunct="1">
              <a:buFontTx/>
              <a:buNone/>
            </a:pPr>
            <a:endParaRPr lang="it-IT" altLang="en-US" sz="1700">
              <a:latin typeface="Times New Roman" panose="02020603050405020304" pitchFamily="18" charset="0"/>
            </a:endParaRPr>
          </a:p>
        </p:txBody>
      </p:sp>
      <p:pic>
        <p:nvPicPr>
          <p:cNvPr id="18438" name="Picture 18437" descr="Typebar ready to print a question mark">
            <a:extLst>
              <a:ext uri="{FF2B5EF4-FFF2-40B4-BE49-F238E27FC236}">
                <a16:creationId xmlns:a16="http://schemas.microsoft.com/office/drawing/2014/main" id="{BF4D2388-6B07-FBA0-8E5A-4715BE297B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638" r="36523" b="-1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cxnSp>
        <p:nvCxnSpPr>
          <p:cNvPr id="18442" name="Straight Connector 18441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7C66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5" name="Segnaposto numero diapositiva 5">
            <a:extLst>
              <a:ext uri="{FF2B5EF4-FFF2-40B4-BE49-F238E27FC236}">
                <a16:creationId xmlns:a16="http://schemas.microsoft.com/office/drawing/2014/main" id="{A5E87508-06FE-4557-90C7-B54C6D346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625281" y="6356350"/>
            <a:ext cx="890069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3D8B6832-D1ED-4351-9299-88ECA5E056EC}" type="slidenum">
              <a:rPr lang="it-IT" altLang="en-US"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6</a:t>
            </a:fld>
            <a:endParaRPr lang="it-IT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5147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EA2B756-39A2-4BF9-B106-2281DAAF6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it-IT" altLang="en-US">
                <a:solidFill>
                  <a:srgbClr val="7B98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 for lesson 3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0AA0C52-6AD5-40B8-9FCF-9B7B52A324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2" y="1124744"/>
            <a:ext cx="8002587" cy="3168352"/>
          </a:xfrm>
        </p:spPr>
        <p:txBody>
          <a:bodyPr rtlCol="0">
            <a:normAutofit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en-US" sz="2400" dirty="0" err="1">
                <a:latin typeface="Times New Roman" panose="02020603050405020304" pitchFamily="18" charset="0"/>
              </a:rPr>
              <a:t>Prepare</a:t>
            </a:r>
            <a:r>
              <a:rPr lang="it-IT" altLang="en-US" sz="2400" dirty="0">
                <a:latin typeface="Times New Roman" panose="02020603050405020304" pitchFamily="18" charset="0"/>
              </a:rPr>
              <a:t> for writing task on </a:t>
            </a:r>
            <a:r>
              <a:rPr lang="it-IT" altLang="en-US" sz="2400" dirty="0" err="1">
                <a:latin typeface="Times New Roman" panose="02020603050405020304" pitchFamily="18" charset="0"/>
              </a:rPr>
              <a:t>pgs</a:t>
            </a:r>
            <a:r>
              <a:rPr lang="it-IT" altLang="en-US" sz="2400" dirty="0">
                <a:latin typeface="Times New Roman" panose="02020603050405020304" pitchFamily="18" charset="0"/>
              </a:rPr>
              <a:t>. 131-132 – </a:t>
            </a:r>
            <a:r>
              <a:rPr lang="it-IT" altLang="en-US" sz="2400" dirty="0" err="1">
                <a:latin typeface="Times New Roman" panose="02020603050405020304" pitchFamily="18" charset="0"/>
              </a:rPr>
              <a:t>find</a:t>
            </a:r>
            <a:r>
              <a:rPr lang="it-IT" altLang="en-US" sz="2400" dirty="0">
                <a:latin typeface="Times New Roman" panose="02020603050405020304" pitchFamily="18" charset="0"/>
              </a:rPr>
              <a:t> connections in the readings, TED talks, and </a:t>
            </a:r>
            <a:r>
              <a:rPr lang="it-IT" altLang="en-US" sz="2400" dirty="0" err="1">
                <a:latin typeface="Times New Roman" panose="02020603050405020304" pitchFamily="18" charset="0"/>
              </a:rPr>
              <a:t>your</a:t>
            </a:r>
            <a:r>
              <a:rPr lang="it-IT" altLang="en-US" sz="2400" dirty="0">
                <a:latin typeface="Times New Roman" panose="02020603050405020304" pitchFamily="18" charset="0"/>
              </a:rPr>
              <a:t> </a:t>
            </a:r>
            <a:r>
              <a:rPr lang="it-IT" altLang="en-US" sz="2400" dirty="0" err="1">
                <a:latin typeface="Times New Roman" panose="02020603050405020304" pitchFamily="18" charset="0"/>
              </a:rPr>
              <a:t>individual</a:t>
            </a:r>
            <a:r>
              <a:rPr lang="it-IT" altLang="en-US" sz="2400" dirty="0">
                <a:latin typeface="Times New Roman" panose="02020603050405020304" pitchFamily="18" charset="0"/>
              </a:rPr>
              <a:t> </a:t>
            </a:r>
            <a:r>
              <a:rPr lang="it-IT" altLang="en-US" sz="2400" dirty="0" err="1">
                <a:latin typeface="Times New Roman" panose="02020603050405020304" pitchFamily="18" charset="0"/>
              </a:rPr>
              <a:t>research</a:t>
            </a:r>
            <a:r>
              <a:rPr lang="it-IT" altLang="en-US" sz="2400" dirty="0">
                <a:latin typeface="Times New Roman" panose="02020603050405020304" pitchFamily="18" charset="0"/>
              </a:rPr>
              <a:t>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en-US" sz="2400" dirty="0">
                <a:latin typeface="Times New Roman" panose="02020603050405020304" pitchFamily="18" charset="0"/>
              </a:rPr>
              <a:t>Writing task due to be </a:t>
            </a:r>
            <a:r>
              <a:rPr lang="it-IT" altLang="en-US" sz="2400" dirty="0" err="1">
                <a:latin typeface="Times New Roman" panose="02020603050405020304" pitchFamily="18" charset="0"/>
              </a:rPr>
              <a:t>uploaded</a:t>
            </a:r>
            <a:r>
              <a:rPr lang="it-IT" altLang="en-US" sz="2400" dirty="0">
                <a:latin typeface="Times New Roman" panose="02020603050405020304" pitchFamily="18" charset="0"/>
              </a:rPr>
              <a:t> to </a:t>
            </a:r>
            <a:r>
              <a:rPr lang="it-IT" altLang="en-US" sz="2400" dirty="0" err="1">
                <a:latin typeface="Times New Roman" panose="02020603050405020304" pitchFamily="18" charset="0"/>
              </a:rPr>
              <a:t>GoogleDocs</a:t>
            </a:r>
            <a:r>
              <a:rPr lang="it-IT" altLang="en-US" sz="2400" dirty="0">
                <a:latin typeface="Times New Roman" panose="02020603050405020304" pitchFamily="18" charset="0"/>
              </a:rPr>
              <a:t> for Lesson 4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en-US" sz="2400" dirty="0">
                <a:latin typeface="Times New Roman" panose="02020603050405020304" pitchFamily="18" charset="0"/>
              </a:rPr>
              <a:t>Read </a:t>
            </a:r>
            <a:r>
              <a:rPr lang="it-IT" altLang="en-US" sz="2400" dirty="0" err="1">
                <a:latin typeface="Times New Roman" panose="02020603050405020304" pitchFamily="18" charset="0"/>
              </a:rPr>
              <a:t>articles</a:t>
            </a:r>
            <a:r>
              <a:rPr lang="it-IT" altLang="en-US" sz="2400" dirty="0">
                <a:latin typeface="Times New Roman" panose="02020603050405020304" pitchFamily="18" charset="0"/>
              </a:rPr>
              <a:t> on </a:t>
            </a:r>
            <a:r>
              <a:rPr lang="it-IT" altLang="en-US" sz="2400" dirty="0" err="1">
                <a:latin typeface="Times New Roman" panose="02020603050405020304" pitchFamily="18" charset="0"/>
              </a:rPr>
              <a:t>Moodle</a:t>
            </a:r>
            <a:r>
              <a:rPr lang="it-IT" altLang="en-US" sz="2400" dirty="0">
                <a:latin typeface="Times New Roman" panose="02020603050405020304" pitchFamily="18" charset="0"/>
              </a:rPr>
              <a:t> on  Cooperative Learning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en-US" sz="2400" dirty="0" err="1">
                <a:latin typeface="Times New Roman" panose="02020603050405020304" pitchFamily="18" charset="0"/>
              </a:rPr>
              <a:t>Student</a:t>
            </a:r>
            <a:r>
              <a:rPr lang="it-IT" altLang="en-US" sz="2400" dirty="0">
                <a:latin typeface="Times New Roman" panose="02020603050405020304" pitchFamily="18" charset="0"/>
              </a:rPr>
              <a:t> A: </a:t>
            </a:r>
            <a:r>
              <a:rPr lang="it-IT" altLang="en-US" sz="2400" dirty="0" err="1">
                <a:latin typeface="Times New Roman" panose="02020603050405020304" pitchFamily="18" charset="0"/>
              </a:rPr>
              <a:t>article</a:t>
            </a:r>
            <a:r>
              <a:rPr lang="it-IT" altLang="en-US" sz="2400" dirty="0">
                <a:latin typeface="Times New Roman" panose="02020603050405020304" pitchFamily="18" charset="0"/>
              </a:rPr>
              <a:t> 1 by Elizabeth Cohen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en-US" sz="2400" dirty="0">
                <a:latin typeface="Times New Roman" panose="02020603050405020304" pitchFamily="18" charset="0"/>
              </a:rPr>
              <a:t> </a:t>
            </a:r>
            <a:r>
              <a:rPr lang="it-IT" altLang="en-US" sz="2400" dirty="0" err="1">
                <a:latin typeface="Times New Roman" panose="02020603050405020304" pitchFamily="18" charset="0"/>
              </a:rPr>
              <a:t>Student</a:t>
            </a:r>
            <a:r>
              <a:rPr lang="it-IT" altLang="en-US" sz="2400" dirty="0">
                <a:latin typeface="Times New Roman" panose="02020603050405020304" pitchFamily="18" charset="0"/>
              </a:rPr>
              <a:t> B: </a:t>
            </a:r>
            <a:r>
              <a:rPr lang="it-IT" altLang="en-US" sz="2400" dirty="0" err="1">
                <a:latin typeface="Times New Roman" panose="02020603050405020304" pitchFamily="18" charset="0"/>
              </a:rPr>
              <a:t>article</a:t>
            </a:r>
            <a:r>
              <a:rPr lang="it-IT" altLang="en-US" sz="2400" dirty="0">
                <a:latin typeface="Times New Roman" panose="02020603050405020304" pitchFamily="18" charset="0"/>
              </a:rPr>
              <a:t> 2 by Susan </a:t>
            </a:r>
            <a:r>
              <a:rPr lang="it-IT" altLang="en-US" sz="2400" dirty="0" err="1">
                <a:latin typeface="Times New Roman" panose="02020603050405020304" pitchFamily="18" charset="0"/>
              </a:rPr>
              <a:t>Ledlow</a:t>
            </a:r>
            <a:endParaRPr lang="it-IT" altLang="en-US" sz="2400" dirty="0">
              <a:latin typeface="Times New Roman" panose="02020603050405020304" pitchFamily="18" charset="0"/>
            </a:endParaRP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altLang="en-US" sz="2400" dirty="0" err="1">
                <a:latin typeface="Times New Roman" panose="02020603050405020304" pitchFamily="18" charset="0"/>
              </a:rPr>
              <a:t>Prepare</a:t>
            </a:r>
            <a:r>
              <a:rPr lang="it-IT" altLang="en-US" sz="2400" dirty="0">
                <a:latin typeface="Times New Roman" panose="02020603050405020304" pitchFamily="18" charset="0"/>
              </a:rPr>
              <a:t> notes and a </a:t>
            </a:r>
            <a:r>
              <a:rPr lang="it-IT" altLang="en-US" sz="2400" dirty="0" err="1">
                <a:latin typeface="Times New Roman" panose="02020603050405020304" pitchFamily="18" charset="0"/>
              </a:rPr>
              <a:t>summary</a:t>
            </a:r>
            <a:r>
              <a:rPr lang="it-IT" altLang="en-US" sz="2400" dirty="0">
                <a:latin typeface="Times New Roman" panose="02020603050405020304" pitchFamily="18" charset="0"/>
              </a:rPr>
              <a:t> of the </a:t>
            </a:r>
            <a:r>
              <a:rPr lang="it-IT" altLang="en-US" sz="2400" dirty="0" err="1">
                <a:latin typeface="Times New Roman" panose="02020603050405020304" pitchFamily="18" charset="0"/>
              </a:rPr>
              <a:t>main</a:t>
            </a:r>
            <a:r>
              <a:rPr lang="it-IT" altLang="en-US" sz="2400" dirty="0">
                <a:latin typeface="Times New Roman" panose="02020603050405020304" pitchFamily="18" charset="0"/>
              </a:rPr>
              <a:t> points</a:t>
            </a:r>
          </a:p>
        </p:txBody>
      </p:sp>
      <p:sp>
        <p:nvSpPr>
          <p:cNvPr id="19459" name="Segnaposto numero diapositiva 5">
            <a:extLst>
              <a:ext uri="{FF2B5EF4-FFF2-40B4-BE49-F238E27FC236}">
                <a16:creationId xmlns:a16="http://schemas.microsoft.com/office/drawing/2014/main" id="{9BCD341E-EB21-4ABE-BB59-E64A10AF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818EE159-9081-42B9-A91B-B6FE047B15A6}" type="slidenum">
              <a:rPr lang="it-IT" altLang="en-US" sz="1400"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it-IT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67544" y="4221088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Group A: </a:t>
            </a:r>
            <a:r>
              <a:rPr lang="it-IT" dirty="0" err="1"/>
              <a:t>Tofani</a:t>
            </a:r>
            <a:r>
              <a:rPr lang="it-IT" dirty="0"/>
              <a:t>, </a:t>
            </a:r>
            <a:r>
              <a:rPr lang="it-IT" dirty="0" err="1"/>
              <a:t>Bettini</a:t>
            </a:r>
            <a:r>
              <a:rPr lang="it-IT" dirty="0"/>
              <a:t>, D’Innocenzo</a:t>
            </a:r>
          </a:p>
          <a:p>
            <a:r>
              <a:rPr lang="it-IT" dirty="0"/>
              <a:t>Group B: Scandagli, Baldi, Radi</a:t>
            </a:r>
            <a:r>
              <a:rPr lang="it-IT"/>
              <a:t>, Innocenti</a:t>
            </a:r>
            <a:endParaRPr lang="it-IT" dirty="0"/>
          </a:p>
          <a:p>
            <a:r>
              <a:rPr lang="it-IT" dirty="0"/>
              <a:t>Group C: </a:t>
            </a:r>
            <a:r>
              <a:rPr lang="it-IT" dirty="0" err="1"/>
              <a:t>Bandini</a:t>
            </a:r>
            <a:r>
              <a:rPr lang="it-IT" dirty="0"/>
              <a:t>, Pali, Martini, </a:t>
            </a:r>
            <a:r>
              <a:rPr lang="it-IT" dirty="0" err="1"/>
              <a:t>Migliari</a:t>
            </a:r>
            <a:endParaRPr lang="it-IT" dirty="0"/>
          </a:p>
          <a:p>
            <a:r>
              <a:rPr lang="it-IT" dirty="0"/>
              <a:t>Group D: Menchini, Di Gregorio, Morosi, Fontana</a:t>
            </a:r>
          </a:p>
          <a:p>
            <a:r>
              <a:rPr lang="it-IT" dirty="0"/>
              <a:t>Group E: </a:t>
            </a:r>
            <a:r>
              <a:rPr lang="it-IT" dirty="0" err="1"/>
              <a:t>Voria</a:t>
            </a:r>
            <a:r>
              <a:rPr lang="it-IT" dirty="0"/>
              <a:t>, Fabbri, Pasqua, </a:t>
            </a:r>
            <a:r>
              <a:rPr lang="it-IT" dirty="0" err="1"/>
              <a:t>Puccioni</a:t>
            </a:r>
            <a:endParaRPr lang="it-IT" dirty="0"/>
          </a:p>
          <a:p>
            <a:r>
              <a:rPr lang="it-IT" dirty="0"/>
              <a:t>Group F: </a:t>
            </a:r>
            <a:r>
              <a:rPr lang="it-IT" dirty="0" err="1"/>
              <a:t>Borgioli</a:t>
            </a:r>
            <a:r>
              <a:rPr lang="it-IT" dirty="0"/>
              <a:t>, </a:t>
            </a:r>
            <a:r>
              <a:rPr lang="it-IT" dirty="0" err="1"/>
              <a:t>Cianciulli</a:t>
            </a:r>
            <a:r>
              <a:rPr lang="it-IT" dirty="0"/>
              <a:t>, </a:t>
            </a:r>
            <a:r>
              <a:rPr lang="it-IT" dirty="0" err="1"/>
              <a:t>Orrù</a:t>
            </a:r>
            <a:r>
              <a:rPr lang="it-IT" dirty="0"/>
              <a:t>, Para</a:t>
            </a:r>
          </a:p>
          <a:p>
            <a:r>
              <a:rPr lang="it-IT" dirty="0"/>
              <a:t>Group G. </a:t>
            </a:r>
            <a:r>
              <a:rPr lang="it-IT" dirty="0" err="1"/>
              <a:t>Pinori</a:t>
            </a:r>
            <a:r>
              <a:rPr lang="it-IT" dirty="0"/>
              <a:t>, Olivieri, Baggiani, </a:t>
            </a:r>
            <a:r>
              <a:rPr lang="it-IT" dirty="0" err="1"/>
              <a:t>Loizzi</a:t>
            </a:r>
            <a:endParaRPr lang="it-IT" dirty="0"/>
          </a:p>
        </p:txBody>
      </p:sp>
    </p:spTree>
    <p:custDataLst>
      <p:tags r:id="rId1"/>
    </p:custDataLst>
  </p:cSld>
  <p:clrMapOvr>
    <a:masterClrMapping/>
  </p:clrMapOvr>
  <p:transition spd="slow" advTm="730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3">
            <a:extLst>
              <a:ext uri="{FF2B5EF4-FFF2-40B4-BE49-F238E27FC236}">
                <a16:creationId xmlns:a16="http://schemas.microsoft.com/office/drawing/2014/main" id="{94BB2EC4-3743-4C30-8A03-E81031024C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77826692-B17C-453C-A452-AE712261BF1C}" type="slidenum">
              <a:rPr lang="it-IT" altLang="en-US">
                <a:solidFill>
                  <a:srgbClr val="7B9899"/>
                </a:solidFill>
              </a:rPr>
              <a:pPr/>
              <a:t>8</a:t>
            </a:fld>
            <a:endParaRPr lang="it-IT" altLang="en-US">
              <a:solidFill>
                <a:srgbClr val="7B9899"/>
              </a:solidFill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D3C56F1-C504-4FB0-8B91-CD231DDDC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93" y="1595820"/>
            <a:ext cx="7199312" cy="3792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98394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600" b="1" dirty="0">
                <a:solidFill>
                  <a:srgbClr val="6A9728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Activity 1: Water facts </a:t>
            </a:r>
            <a:r>
              <a:rPr lang="en-US" altLang="en-US" sz="1600" b="1" dirty="0">
                <a:solidFill>
                  <a:srgbClr val="6A9728"/>
                </a:solidFill>
                <a:cs typeface="Tahoma" panose="020B0604030504040204" pitchFamily="34" charset="0"/>
              </a:rPr>
              <a:t>– </a:t>
            </a:r>
            <a:r>
              <a:rPr lang="en-US" altLang="en-US" sz="1600" b="1" dirty="0">
                <a:solidFill>
                  <a:srgbClr val="6A9728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take the quiz</a:t>
            </a:r>
          </a:p>
          <a:p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Working in pairs, try to answer the questions.</a:t>
            </a:r>
            <a:endParaRPr lang="en-US" altLang="en-US" sz="1600" dirty="0"/>
          </a:p>
          <a:p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1. The percentage of the human body that is made of water is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endParaRPr lang="en-US" altLang="en-US" sz="1600" dirty="0"/>
          </a:p>
          <a:p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a.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40%.</a:t>
            </a:r>
            <a:r>
              <a:rPr lang="en-US" altLang="en-US" sz="1600" dirty="0">
                <a:cs typeface="Arial" panose="020B0604020202020204" pitchFamily="34" charset="0"/>
              </a:rPr>
              <a:t> 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b.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60%.</a:t>
            </a:r>
            <a:r>
              <a:rPr lang="en-US" altLang="en-US" sz="1600" dirty="0">
                <a:cs typeface="Arial" panose="020B0604020202020204" pitchFamily="34" charset="0"/>
              </a:rPr>
              <a:t>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c.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80%.</a:t>
            </a:r>
            <a:r>
              <a:rPr lang="en-US" altLang="en-US" sz="1600" dirty="0">
                <a:cs typeface="Arial" panose="020B0604020202020204" pitchFamily="34" charset="0"/>
              </a:rPr>
              <a:t>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d.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90%.</a:t>
            </a:r>
            <a:endParaRPr lang="en-US" altLang="en-US" sz="1600" dirty="0"/>
          </a:p>
          <a:p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2. Water covers how much of the Earth</a:t>
            </a:r>
            <a:r>
              <a:rPr lang="en-US" altLang="en-US" sz="1600" dirty="0">
                <a:cs typeface="Arial" panose="020B0604020202020204" pitchFamily="34" charset="0"/>
              </a:rPr>
              <a:t>’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 surface?</a:t>
            </a:r>
            <a:endParaRPr lang="en-US" altLang="en-US" sz="1600" dirty="0"/>
          </a:p>
          <a:p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a. 50%</a:t>
            </a:r>
            <a:r>
              <a:rPr lang="en-US" altLang="en-US" sz="1600" dirty="0">
                <a:cs typeface="Arial" panose="020B0604020202020204" pitchFamily="34" charset="0"/>
              </a:rPr>
              <a:t>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b. 60%</a:t>
            </a:r>
            <a:r>
              <a:rPr lang="en-US" altLang="en-US" sz="1600" dirty="0">
                <a:cs typeface="Arial" panose="020B0604020202020204" pitchFamily="34" charset="0"/>
              </a:rPr>
              <a:t>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c. 70%</a:t>
            </a:r>
            <a:r>
              <a:rPr lang="en-US" altLang="en-US" sz="1600" dirty="0">
                <a:cs typeface="Arial" panose="020B0604020202020204" pitchFamily="34" charset="0"/>
              </a:rPr>
              <a:t>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d. 80%</a:t>
            </a:r>
            <a:endParaRPr lang="en-US" altLang="en-US" sz="1600" dirty="0"/>
          </a:p>
          <a:p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3. The chemical name for water is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endParaRPr lang="en-US" altLang="en-US" sz="1600" dirty="0"/>
          </a:p>
          <a:p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</a:t>
            </a:r>
            <a:r>
              <a:rPr lang="en-US" altLang="en-US" sz="1600" baseline="-300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en-US" sz="1600" baseline="-300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HO.</a:t>
            </a:r>
            <a:r>
              <a:rPr lang="en-US" altLang="en-US" sz="1600" dirty="0">
                <a:cs typeface="Arial" panose="020B0604020202020204" pitchFamily="34" charset="0"/>
              </a:rPr>
              <a:t>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d.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altLang="en-US" sz="16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O.</a:t>
            </a:r>
            <a:endParaRPr lang="en-US" altLang="en-US" sz="1600" dirty="0"/>
          </a:p>
          <a:p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4. Water can be changed into different states by changing its temperature. Name the three forms it can exist in.</a:t>
            </a:r>
            <a:endParaRPr lang="en-US" altLang="en-US" sz="1600" dirty="0"/>
          </a:p>
          <a:p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1. ________</a:t>
            </a:r>
            <a:r>
              <a:rPr lang="en-US" altLang="en-US" sz="1600" dirty="0">
                <a:cs typeface="Arial" panose="020B0604020202020204" pitchFamily="34" charset="0"/>
              </a:rPr>
              <a:t>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2. ____________</a:t>
            </a:r>
            <a:r>
              <a:rPr lang="en-US" altLang="en-US" sz="1600" dirty="0">
                <a:cs typeface="Arial" panose="020B0604020202020204" pitchFamily="34" charset="0"/>
              </a:rPr>
              <a:t> 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3. ______________</a:t>
            </a:r>
            <a:endParaRPr lang="en-US" altLang="en-US" sz="1600" dirty="0"/>
          </a:p>
          <a:p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5. Water is heavier than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(two are correct)</a:t>
            </a:r>
            <a:endParaRPr lang="en-US" altLang="en-US" sz="1600" dirty="0"/>
          </a:p>
          <a:p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stone.</a:t>
            </a:r>
            <a:r>
              <a:rPr lang="en-US" altLang="en-US" sz="1600" dirty="0">
                <a:cs typeface="Arial" panose="020B0604020202020204" pitchFamily="34" charset="0"/>
              </a:rPr>
              <a:t>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b.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wood.</a:t>
            </a:r>
            <a:r>
              <a:rPr lang="en-US" altLang="en-US" sz="1600" dirty="0">
                <a:cs typeface="Arial" panose="020B0604020202020204" pitchFamily="34" charset="0"/>
              </a:rPr>
              <a:t>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c.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plastic.</a:t>
            </a:r>
            <a:r>
              <a:rPr lang="en-US" altLang="en-US" sz="1600" dirty="0">
                <a:cs typeface="Arial" panose="020B0604020202020204" pitchFamily="34" charset="0"/>
              </a:rPr>
              <a:t>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d. </a:t>
            </a:r>
            <a:r>
              <a:rPr lang="en-US" altLang="en-US" sz="1600" dirty="0">
                <a:cs typeface="Arial" panose="020B0604020202020204" pitchFamily="34" charset="0"/>
              </a:rPr>
              <a:t>…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gold.</a:t>
            </a:r>
            <a:endParaRPr lang="en-US" altLang="en-US" sz="1600" dirty="0"/>
          </a:p>
          <a:p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6. How much water do humans need to drink a day to live?</a:t>
            </a:r>
            <a:endParaRPr lang="en-US" altLang="en-US" sz="1600" dirty="0"/>
          </a:p>
          <a:p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>
                <a:cs typeface="Arial" panose="020B0604020202020204" pitchFamily="34" charset="0"/>
              </a:rPr>
              <a:t>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a. 0.5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litres</a:t>
            </a:r>
            <a:r>
              <a:rPr lang="en-US" altLang="en-US" sz="1600" dirty="0">
                <a:cs typeface="Arial" panose="020B0604020202020204" pitchFamily="34" charset="0"/>
              </a:rPr>
              <a:t>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b. 2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litres</a:t>
            </a:r>
            <a:r>
              <a:rPr lang="en-US" altLang="en-US" sz="1600" dirty="0">
                <a:cs typeface="Arial" panose="020B0604020202020204" pitchFamily="34" charset="0"/>
              </a:rPr>
              <a:t>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c. 3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litres</a:t>
            </a:r>
            <a:r>
              <a:rPr lang="en-US" altLang="en-US" sz="1600" dirty="0">
                <a:cs typeface="Arial" panose="020B0604020202020204" pitchFamily="34" charset="0"/>
              </a:rPr>
              <a:t>   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d. 4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litres</a:t>
            </a:r>
            <a:endParaRPr lang="en-US" altLang="en-US" sz="1600" dirty="0"/>
          </a:p>
        </p:txBody>
      </p:sp>
      <p:pic>
        <p:nvPicPr>
          <p:cNvPr id="20484" name="Picture 3" descr="World water day 620 banner">
            <a:extLst>
              <a:ext uri="{FF2B5EF4-FFF2-40B4-BE49-F238E27FC236}">
                <a16:creationId xmlns:a16="http://schemas.microsoft.com/office/drawing/2014/main" id="{6FEEEB51-506C-495F-8FF8-96774088D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2147483647"/>
            <a:ext cx="59055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71822BC-58B6-4AD7-BABA-5CC6C61B60AA}"/>
              </a:ext>
            </a:extLst>
          </p:cNvPr>
          <p:cNvSpPr txBox="1"/>
          <p:nvPr/>
        </p:nvSpPr>
        <p:spPr>
          <a:xfrm>
            <a:off x="479534" y="434976"/>
            <a:ext cx="7692865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accent5"/>
                </a:solidFill>
              </a:rPr>
              <a:t>H2O March 22 is United Nations World Water Day</a:t>
            </a:r>
          </a:p>
        </p:txBody>
      </p:sp>
    </p:spTree>
  </p:cSld>
  <p:clrMapOvr>
    <a:masterClrMapping/>
  </p:clrMapOvr>
  <p:transition spd="slow" advTm="15633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1">
            <a:extLst>
              <a:ext uri="{FF2B5EF4-FFF2-40B4-BE49-F238E27FC236}">
                <a16:creationId xmlns:a16="http://schemas.microsoft.com/office/drawing/2014/main" id="{49A476D3-0ACA-4445-9A5B-9CC3C655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 – water quiz</a:t>
            </a:r>
          </a:p>
        </p:txBody>
      </p:sp>
      <p:sp>
        <p:nvSpPr>
          <p:cNvPr id="21506" name="Segnaposto numero diapositiva 1">
            <a:extLst>
              <a:ext uri="{FF2B5EF4-FFF2-40B4-BE49-F238E27FC236}">
                <a16:creationId xmlns:a16="http://schemas.microsoft.com/office/drawing/2014/main" id="{47ECBD3F-CE1A-4626-95B4-BC70E3F01C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5A728113-4CA1-42BB-8434-BCA1749793E9}" type="slidenum">
              <a:rPr lang="it-IT" altLang="en-US" kern="1200">
                <a:solidFill>
                  <a:srgbClr val="7B9899"/>
                </a:solidFill>
                <a:latin typeface="Century Gothic" panose="020B0502020202020204" pitchFamily="34" charset="0"/>
                <a:ea typeface="+mn-ea"/>
                <a:cs typeface="+mn-cs"/>
              </a:rPr>
              <a:pPr>
                <a:spcAft>
                  <a:spcPts val="600"/>
                </a:spcAft>
              </a:pPr>
              <a:t>9</a:t>
            </a:fld>
            <a:endParaRPr lang="it-IT" altLang="en-US" kern="1200">
              <a:solidFill>
                <a:srgbClr val="7B9899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1507" name="CasellaDiTesto 2">
            <a:extLst>
              <a:ext uri="{FF2B5EF4-FFF2-40B4-BE49-F238E27FC236}">
                <a16:creationId xmlns:a16="http://schemas.microsoft.com/office/drawing/2014/main" id="{49A167B4-60D2-4006-AD20-29E731DA9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900">
                <a:latin typeface="+mn-lt"/>
              </a:rPr>
              <a:t>7. We get a lot of water from food. What percentage of an egg is made up of water?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900">
                <a:latin typeface="+mn-lt"/>
              </a:rPr>
              <a:t>   a. 50%    b. 60%    c. 75%    d. 80%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900">
                <a:latin typeface="+mn-lt"/>
              </a:rPr>
              <a:t>8. Most fruit is how much water?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900">
                <a:latin typeface="+mn-lt"/>
              </a:rPr>
              <a:t>   a. 50%    b. 70%    c. 80%    d. 90%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900">
                <a:latin typeface="+mn-lt"/>
              </a:rPr>
              <a:t>9. People can live without food for two months. How long can they live without water?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900">
                <a:latin typeface="+mn-lt"/>
              </a:rPr>
              <a:t>   a. 2 days    b. 4 days    c. 7 days    d. 10 days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900">
                <a:latin typeface="+mn-lt"/>
              </a:rPr>
              <a:t>10. How much water do people in developed countries use each day?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900">
                <a:latin typeface="+mn-lt"/>
              </a:rPr>
              <a:t>   a. 50 litres    b. 100 litres    c. 250 litres    d. 300 litres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900">
                <a:latin typeface="+mn-lt"/>
              </a:rPr>
              <a:t>11. How much of the water we use each day is for drinking?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900">
                <a:latin typeface="+mn-lt"/>
              </a:rPr>
              <a:t>   a. 1%    b. 3%    c. 5%    d. 10%   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 sz="1900">
              <a:latin typeface="+mn-lt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1900">
                <a:latin typeface="+mn-lt"/>
              </a:rPr>
              <a:t>Now go to </a:t>
            </a:r>
            <a:r>
              <a:rPr lang="en-US" altLang="en-US" sz="1900">
                <a:latin typeface="+mn-lt"/>
                <a:hlinkClick r:id="rId2"/>
              </a:rPr>
              <a:t>www.explainthatstuff.com/water.html</a:t>
            </a:r>
            <a:r>
              <a:rPr lang="en-US" altLang="en-US" sz="1900">
                <a:latin typeface="+mn-lt"/>
              </a:rPr>
              <a:t> and check your answers!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 sz="1900">
              <a:latin typeface="+mn-lt"/>
            </a:endParaRPr>
          </a:p>
        </p:txBody>
      </p:sp>
    </p:spTree>
  </p:cSld>
  <p:clrMapOvr>
    <a:masterClrMapping/>
  </p:clrMapOvr>
  <p:transition spd="slow" advTm="13566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6|6.1|0.9|0.6|12.4|1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</TotalTime>
  <Words>842</Words>
  <Application>Microsoft Office PowerPoint</Application>
  <PresentationFormat>Presentazione su schermo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Tahoma</vt:lpstr>
      <vt:lpstr>Times New Roman</vt:lpstr>
      <vt:lpstr>Wingdings 2</vt:lpstr>
      <vt:lpstr>Wingdings 3</vt:lpstr>
      <vt:lpstr>Tema di Office</vt:lpstr>
      <vt:lpstr>Reading and Writing</vt:lpstr>
      <vt:lpstr>HOMEWORK</vt:lpstr>
      <vt:lpstr>Ted Talks</vt:lpstr>
      <vt:lpstr>Ted Talks</vt:lpstr>
      <vt:lpstr>Unit 7 Expanse</vt:lpstr>
      <vt:lpstr>Remember</vt:lpstr>
      <vt:lpstr>Homework for lesson 3</vt:lpstr>
      <vt:lpstr>Presentazione standard di PowerPoint</vt:lpstr>
      <vt:lpstr>Part 2 – water quiz</vt:lpstr>
      <vt:lpstr>Listen about 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and Writing</dc:title>
  <dc:creator>guido</dc:creator>
  <cp:lastModifiedBy>Elizabeth Sherman</cp:lastModifiedBy>
  <cp:revision>49</cp:revision>
  <dcterms:created xsi:type="dcterms:W3CDTF">2017-03-08T09:50:23Z</dcterms:created>
  <dcterms:modified xsi:type="dcterms:W3CDTF">2024-03-28T16:22:08Z</dcterms:modified>
</cp:coreProperties>
</file>