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69" r:id="rId4"/>
    <p:sldId id="258" r:id="rId5"/>
    <p:sldId id="259" r:id="rId6"/>
    <p:sldId id="268" r:id="rId7"/>
    <p:sldId id="265" r:id="rId8"/>
    <p:sldId id="267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8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6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5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3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6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07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wl.purdue.edu/owl/research_and_citation/apa_style/apa_formatting_and_style_guide/reference_list_electronic_sources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ztdangerous.deviantart.com/art/Research-484927952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tex.stackexchange.com/questions/294757/flushleft-bibliography-apa-styl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ipcar.com/ziptopia/future-city/envisioning-cities-of-the-future-through-ten-ted-talk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Dubai_(stad)" TargetMode="External"/><Relationship Id="rId7" Type="http://schemas.openxmlformats.org/officeDocument/2006/relationships/hyperlink" Target="https://en.wikipedia.org/wiki/Hillsboro,_Ohi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www.flickr.com/photos/onasill/44570204354/in/pool-hifive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igh.unu.edu/publications/articles/sick-cities-a-scenario-for-dhaka-city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ding a book and drinking coffee on the table">
            <a:extLst>
              <a:ext uri="{FF2B5EF4-FFF2-40B4-BE49-F238E27FC236}">
                <a16:creationId xmlns:a16="http://schemas.microsoft.com/office/drawing/2014/main" id="{D2B9F239-C33E-8784-4826-4850BAFE6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FDF99B-8AB7-4FB0-9DC4-83454C01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/>
              <a:t>Reading and writing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9F9C30-FFC9-4C0E-99C2-D4D1E475A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SEMESTER 2 LESSON ONE</a:t>
            </a:r>
          </a:p>
          <a:p>
            <a:r>
              <a:rPr lang="en-US" dirty="0"/>
              <a:t>2023/24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0"/>
    </mc:Choice>
    <mc:Fallback xmlns="">
      <p:transition spd="slow" advTm="184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9A94BC-73D3-4CED-B9BA-8F8F88B92709}"/>
              </a:ext>
            </a:extLst>
          </p:cNvPr>
          <p:cNvSpPr txBox="1"/>
          <p:nvPr/>
        </p:nvSpPr>
        <p:spPr>
          <a:xfrm>
            <a:off x="304800" y="1860068"/>
            <a:ext cx="11370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https://owl.purdue.edu/owl/research_and_citation/apa_style/apa_formatting_and_style_guide/reference_list_electronic_sources.html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http://libraryguides.vu.edu.au/apa-referencing/getting-started-in-apa-referencing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05CF589-7C51-43DE-A629-1F38FD61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760895"/>
            <a:ext cx="8534401" cy="829366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paper skills:</a:t>
            </a:r>
            <a:br>
              <a:rPr lang="en-US" dirty="0"/>
            </a:br>
            <a:r>
              <a:rPr lang="en-US" dirty="0"/>
              <a:t>Citing your sources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93EE87-3003-48F8-B9C1-E63007932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517072"/>
            <a:ext cx="8534400" cy="14773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BA58855-B857-4D7E-AB00-1E0BB1F8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502" y="3860404"/>
            <a:ext cx="5305770" cy="21339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D206426-8C9A-483E-99A1-AAD466C0E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16476">
            <a:off x="6372275" y="1602652"/>
            <a:ext cx="6208645" cy="56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6"/>
    </mc:Choice>
    <mc:Fallback xmlns="">
      <p:transition spd="slow" advTm="457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4" name="Picture 3" descr="Glasses on top of a book">
            <a:extLst>
              <a:ext uri="{FF2B5EF4-FFF2-40B4-BE49-F238E27FC236}">
                <a16:creationId xmlns:a16="http://schemas.microsoft.com/office/drawing/2014/main" id="{784C7747-78ED-7037-ACBE-9A63FA5394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48" r="40280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6F59A9-5376-407A-A706-48DF82CDC594}"/>
              </a:ext>
            </a:extLst>
          </p:cNvPr>
          <p:cNvSpPr txBox="1"/>
          <p:nvPr/>
        </p:nvSpPr>
        <p:spPr>
          <a:xfrm>
            <a:off x="5282381" y="2438400"/>
            <a:ext cx="4767471" cy="380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Homework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pp. 116, 117: read and watch video p. 118-120: all exercises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p. 123: STUDENT A ( surnames A-G): read and prepare notes for discussion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p. 124: STUDENT B( surnames H-Z): read and prepare notes for discussion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 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 Ted.com   = Technology, Entertainment, Design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   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Watch these talks: 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Student A: </a:t>
            </a:r>
            <a:r>
              <a:rPr lang="en-US" sz="1100" dirty="0">
                <a:latin typeface="+mj-lt"/>
                <a:ea typeface="+mj-ea"/>
                <a:cs typeface="+mj-cs"/>
                <a:hlinkClick r:id="rId8"/>
              </a:rPr>
              <a:t>https://www.zipcar.com/ziptopia/future-city/envisioning-cities-of-the-future-through-ten-ted-talks</a:t>
            </a: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8. Vicki Arroyo: Let's prepare for our new climate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br>
              <a:rPr lang="en-US" sz="1100" dirty="0">
                <a:latin typeface="+mj-lt"/>
                <a:ea typeface="+mj-ea"/>
                <a:cs typeface="+mj-cs"/>
              </a:rPr>
            </a:b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Student B:   </a:t>
            </a:r>
            <a:r>
              <a:rPr lang="en-US" sz="1100" dirty="0">
                <a:latin typeface="+mj-lt"/>
                <a:ea typeface="+mj-ea"/>
                <a:cs typeface="+mj-cs"/>
                <a:hlinkClick r:id="rId8"/>
              </a:rPr>
              <a:t>https://www.zipcar.com/ziptopia/future-city/envisioning-cities-of-the-future-through-ten-ted-talks</a:t>
            </a: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5. Haas &amp; Hahn: How painting can transform communities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100" dirty="0">
                <a:latin typeface="+mj-lt"/>
                <a:ea typeface="+mj-ea"/>
                <a:cs typeface="+mj-cs"/>
              </a:rPr>
              <a:t> Take NOTES on the key points and bring to class  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91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23"/>
    </mc:Choice>
    <mc:Fallback xmlns="">
      <p:transition spd="slow" advTm="800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2D5FE072-722A-F43C-1F88-939B551F3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8023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238819-D077-4268-962C-AE6E86CE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/>
              <a:t>Course outline </a:t>
            </a:r>
            <a:br>
              <a:rPr lang="en-US" sz="4000" b="1"/>
            </a:br>
            <a:br>
              <a:rPr lang="en-US" sz="4000" b="1"/>
            </a:br>
            <a:r>
              <a:rPr lang="en-US" sz="4000" b="1" err="1"/>
              <a:t>Wks</a:t>
            </a:r>
            <a:r>
              <a:rPr lang="en-US" sz="4000" b="1"/>
              <a:t> 1-9: Units 7-10 </a:t>
            </a:r>
            <a:br>
              <a:rPr lang="en-US" sz="4000" b="1"/>
            </a:br>
            <a:r>
              <a:rPr lang="en-US" sz="4000" b="1"/>
              <a:t>May: CL commentary writing tests</a:t>
            </a:r>
            <a:br>
              <a:rPr lang="en-US" sz="4000" b="1"/>
            </a:br>
            <a:r>
              <a:rPr lang="en-US" sz="4000" b="1"/>
              <a:t>Group research paper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4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7"/>
    </mc:Choice>
    <mc:Fallback xmlns="">
      <p:transition spd="slow" advTm="18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5C0CD4-5AD5-1C28-6FE1-79B43F39DEB8}"/>
              </a:ext>
            </a:extLst>
          </p:cNvPr>
          <p:cNvSpPr txBox="1"/>
          <p:nvPr/>
        </p:nvSpPr>
        <p:spPr>
          <a:xfrm>
            <a:off x="1016000" y="959556"/>
            <a:ext cx="97310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 dates: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LESSON 1  20/03</a:t>
            </a:r>
          </a:p>
          <a:p>
            <a:pPr marL="342900" indent="-342900">
              <a:buAutoNum type="arabicPeriod"/>
            </a:pPr>
            <a:r>
              <a:rPr lang="en-US" dirty="0"/>
              <a:t>LESSON 2  27/03</a:t>
            </a:r>
          </a:p>
          <a:p>
            <a:pPr marL="342900" indent="-342900">
              <a:buAutoNum type="arabicPeriod"/>
            </a:pPr>
            <a:r>
              <a:rPr lang="en-US" dirty="0"/>
              <a:t>LESSON 3  03/04</a:t>
            </a:r>
          </a:p>
          <a:p>
            <a:pPr marL="342900" indent="-342900">
              <a:buAutoNum type="arabicPeriod"/>
            </a:pPr>
            <a:r>
              <a:rPr lang="en-US" dirty="0"/>
              <a:t>LESSON 4  10/04* </a:t>
            </a:r>
          </a:p>
          <a:p>
            <a:pPr marL="342900" indent="-342900">
              <a:buAutoNum type="arabicPeriod"/>
            </a:pPr>
            <a:r>
              <a:rPr lang="en-US" dirty="0"/>
              <a:t>LESSON 5  17/04</a:t>
            </a:r>
          </a:p>
          <a:p>
            <a:pPr marL="342900" indent="-342900">
              <a:buAutoNum type="arabicPeriod"/>
            </a:pPr>
            <a:r>
              <a:rPr lang="en-US" dirty="0"/>
              <a:t>LESSON 6  24/04</a:t>
            </a:r>
          </a:p>
          <a:p>
            <a:pPr marL="342900" indent="-342900">
              <a:buAutoNum type="arabicPeriod"/>
            </a:pPr>
            <a:r>
              <a:rPr lang="en-US" dirty="0"/>
              <a:t>LESSON 7  08/05</a:t>
            </a:r>
          </a:p>
          <a:p>
            <a:pPr marL="342900" indent="-342900">
              <a:buAutoNum type="arabicPeriod"/>
            </a:pPr>
            <a:r>
              <a:rPr lang="en-US" dirty="0"/>
              <a:t>LESSON 8  15/05</a:t>
            </a:r>
          </a:p>
          <a:p>
            <a:pPr marL="342900" indent="-342900">
              <a:buAutoNum type="arabicPeriod"/>
            </a:pPr>
            <a:r>
              <a:rPr lang="en-US" dirty="0"/>
              <a:t>LESSON 9  22/05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*VSR 004</a:t>
            </a:r>
          </a:p>
          <a:p>
            <a:r>
              <a:rPr lang="en-US" dirty="0"/>
              <a:t>No lesson 1 May (holiday)</a:t>
            </a:r>
          </a:p>
          <a:p>
            <a:r>
              <a:rPr lang="en-US" dirty="0"/>
              <a:t>CL commentary writing test 29/05</a:t>
            </a:r>
          </a:p>
          <a:p>
            <a:endParaRPr lang="en-US" dirty="0"/>
          </a:p>
          <a:p>
            <a:r>
              <a:rPr lang="en-US" dirty="0"/>
              <a:t>CL Research paper due June 5th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5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DBB2E7-10CE-460B-A966-4C0D0AFC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Final grade for Lingua Inglese II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08A1D4-903B-4CF1-B69E-7A7DF0A3BF50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Semester 1 language test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Semester 1 summary test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CL Research Paper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Semester 2 writing tests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L and S or Translation mark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hand holding a pen and shading circles on a sheet">
            <a:extLst>
              <a:ext uri="{FF2B5EF4-FFF2-40B4-BE49-F238E27FC236}">
                <a16:creationId xmlns:a16="http://schemas.microsoft.com/office/drawing/2014/main" id="{26EFEA17-6E2F-E53A-3861-E12C8D11D6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57" r="1668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33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3"/>
    </mc:Choice>
    <mc:Fallback xmlns="">
      <p:transition spd="slow" advTm="134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4B9AB2-9EEA-4611-941E-928C90F68F33}"/>
              </a:ext>
            </a:extLst>
          </p:cNvPr>
          <p:cNvSpPr txBox="1"/>
          <p:nvPr/>
        </p:nvSpPr>
        <p:spPr>
          <a:xfrm>
            <a:off x="6742108" y="629266"/>
            <a:ext cx="3307744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COOPERATIVE LEARNING RESEARCH PAPER</a:t>
            </a:r>
          </a:p>
        </p:txBody>
      </p:sp>
      <p:pic>
        <p:nvPicPr>
          <p:cNvPr id="6" name="Picture 5" descr="Glasses on top of a book">
            <a:extLst>
              <a:ext uri="{FF2B5EF4-FFF2-40B4-BE49-F238E27FC236}">
                <a16:creationId xmlns:a16="http://schemas.microsoft.com/office/drawing/2014/main" id="{3E9B5409-5ADE-D706-F5CF-9ECD7EA014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97" r="33229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C598DAB-D158-47D3-BA6E-C22807755540}"/>
              </a:ext>
            </a:extLst>
          </p:cNvPr>
          <p:cNvSpPr/>
          <p:nvPr/>
        </p:nvSpPr>
        <p:spPr>
          <a:xfrm>
            <a:off x="6742108" y="2438400"/>
            <a:ext cx="330774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Topics – linked to unit titles of book to be approved by me 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Groups – chosen by me 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Deadline – after week 9</a:t>
            </a:r>
          </a:p>
        </p:txBody>
      </p:sp>
    </p:spTree>
    <p:extLst>
      <p:ext uri="{BB962C8B-B14F-4D97-AF65-F5344CB8AC3E}">
        <p14:creationId xmlns:p14="http://schemas.microsoft.com/office/powerpoint/2010/main" val="32214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3"/>
    </mc:Choice>
    <mc:Fallback xmlns="">
      <p:transition spd="slow" advTm="334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E13172-F76D-4A4A-9342-31BFD9FD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900"/>
              <a:t>Units 5 &amp; 6</a:t>
            </a:r>
            <a:br>
              <a:rPr lang="en-US" sz="2900"/>
            </a:br>
            <a:r>
              <a:rPr lang="en-US" sz="2900"/>
              <a:t>Grammar points to consolidate</a:t>
            </a:r>
            <a:br>
              <a:rPr lang="en-US" sz="2900"/>
            </a:br>
            <a:r>
              <a:rPr lang="en-US" sz="2900"/>
              <a:t>Readings and exercises to review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34C23448-1E26-4CD5-81C4-E2EA31D2E2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r="9660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4FFCDA-00AE-412F-8CA9-A656733F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8" y="2438400"/>
            <a:ext cx="6249784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Unit 5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80 Discussion point: cities and suburbs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How do you think the pandemic will affect sprawl?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What about working from home and commutes?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82   Vocabulary preview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89   Identifying similarities and differences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90   phrasal verb academic alternatives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91   eco-friendly homes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Unit 6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98  Discussion point: brain development and  behavior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102  Identifying in-text referencing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107-108 Cause and effect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110 Strengthening an argument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1000" dirty="0"/>
              <a:t>p. 112  Inverted conditionals: unreal past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1000" dirty="0"/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1000" dirty="0"/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95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CD0A0-328C-4008-AE04-D28708C4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Urbanization pg 116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pre-reading – ideas? Experience?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 – new information? Facts, sources?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personal thoughts and opinions</a:t>
            </a:r>
          </a:p>
        </p:txBody>
      </p:sp>
      <p:pic>
        <p:nvPicPr>
          <p:cNvPr id="6" name="Segnaposto contenuto 5" descr="Immagine che contiene esterni, edificio, strada, città&#10;&#10;Descrizione generata automaticamente">
            <a:extLst>
              <a:ext uri="{FF2B5EF4-FFF2-40B4-BE49-F238E27FC236}">
                <a16:creationId xmlns:a16="http://schemas.microsoft.com/office/drawing/2014/main" id="{0CF02DAA-CDD8-4306-BD64-9EA6E12A7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7313" y="492125"/>
            <a:ext cx="3008313" cy="2225675"/>
          </a:xfrm>
        </p:spPr>
      </p:pic>
      <p:pic>
        <p:nvPicPr>
          <p:cNvPr id="9" name="Segnaposto contenuto 8" descr="Immagine che contiene edificio, esterni, casa, acqua&#10;&#10;Descrizione generata automaticamente">
            <a:extLst>
              <a:ext uri="{FF2B5EF4-FFF2-40B4-BE49-F238E27FC236}">
                <a16:creationId xmlns:a16="http://schemas.microsoft.com/office/drawing/2014/main" id="{0934492E-04D8-4F71-89F0-9256BDDCCF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7063" y="492125"/>
            <a:ext cx="3446463" cy="2225675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4F3F79-6658-43FC-BD69-8D3D70DAB5F0}"/>
              </a:ext>
            </a:extLst>
          </p:cNvPr>
          <p:cNvSpPr txBox="1"/>
          <p:nvPr/>
        </p:nvSpPr>
        <p:spPr>
          <a:xfrm>
            <a:off x="5167313" y="2273300"/>
            <a:ext cx="3008313" cy="444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DUBAI, UAE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024CB6-D048-4336-BE59-6825096AD930}"/>
              </a:ext>
            </a:extLst>
          </p:cNvPr>
          <p:cNvSpPr txBox="1"/>
          <p:nvPr/>
        </p:nvSpPr>
        <p:spPr>
          <a:xfrm>
            <a:off x="8247063" y="2273300"/>
            <a:ext cx="3446463" cy="444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2" name="Immagine 11" descr="Immagine che contiene strada, edificio, esterni, via&#10;&#10;Descrizione generata automaticamente">
            <a:extLst>
              <a:ext uri="{FF2B5EF4-FFF2-40B4-BE49-F238E27FC236}">
                <a16:creationId xmlns:a16="http://schemas.microsoft.com/office/drawing/2014/main" id="{9A189AE5-561F-4AA9-B195-200353AE4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67313" y="2789238"/>
            <a:ext cx="6524625" cy="35814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6920F7-5D65-4F87-B6CD-44CF12BA75CD}"/>
              </a:ext>
            </a:extLst>
          </p:cNvPr>
          <p:cNvSpPr txBox="1"/>
          <p:nvPr/>
        </p:nvSpPr>
        <p:spPr>
          <a:xfrm>
            <a:off x="5167313" y="5654675"/>
            <a:ext cx="6524625" cy="7159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Piqua, Ohio, USA </a:t>
            </a:r>
          </a:p>
        </p:txBody>
      </p:sp>
    </p:spTree>
    <p:extLst>
      <p:ext uri="{BB962C8B-B14F-4D97-AF65-F5344CB8AC3E}">
        <p14:creationId xmlns:p14="http://schemas.microsoft.com/office/powerpoint/2010/main" val="3379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62"/>
    </mc:Choice>
    <mc:Fallback xmlns="">
      <p:transition spd="slow" advTm="1364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EFC803-580B-49C1-9428-F4584BC3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The benefits of urbanization p.119</a:t>
            </a:r>
            <a:br>
              <a:rPr lang="en-US" sz="2600"/>
            </a:br>
            <a:endParaRPr lang="en-US" sz="260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2F25F61-18CB-40C9-A369-96C9F9934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4640" r="25373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A562D4-C69E-4562-9B1D-308D46DE8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Group reading – each group one paragraph</a:t>
            </a:r>
          </a:p>
          <a:p>
            <a:r>
              <a:rPr lang="en-US"/>
              <a:t>Take notes on the paragraph</a:t>
            </a:r>
          </a:p>
          <a:p>
            <a:r>
              <a:rPr lang="en-US"/>
              <a:t>Explain paragraph content to the others using your notes</a:t>
            </a:r>
          </a:p>
        </p:txBody>
      </p:sp>
    </p:spTree>
    <p:extLst>
      <p:ext uri="{BB962C8B-B14F-4D97-AF65-F5344CB8AC3E}">
        <p14:creationId xmlns:p14="http://schemas.microsoft.com/office/powerpoint/2010/main" val="10474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5"/>
    </mc:Choice>
    <mc:Fallback xmlns="">
      <p:transition spd="slow" advTm="541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89D1D4F-F3C5-1E8D-A804-074683C23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791" r="2" b="2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5EF7B-82E2-42B6-90DC-B4C5C4D40873}"/>
              </a:ext>
            </a:extLst>
          </p:cNvPr>
          <p:cNvSpPr txBox="1"/>
          <p:nvPr/>
        </p:nvSpPr>
        <p:spPr>
          <a:xfrm>
            <a:off x="6742108" y="2438400"/>
            <a:ext cx="330774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Collocation pg. 118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Collocational competence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Benefits: wider lexis              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  accurate stress patterns            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    	improved intonation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D2FFD6-1494-46AE-AD0A-8D8C604D41FA}"/>
              </a:ext>
            </a:extLst>
          </p:cNvPr>
          <p:cNvSpPr txBox="1"/>
          <p:nvPr/>
        </p:nvSpPr>
        <p:spPr>
          <a:xfrm>
            <a:off x="266269" y="570703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verb +  noun  make a mistake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adj + noun  heavy traffic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 + verb  totally misunderstand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 + adj  extremely dangerous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adj + prep  guilty of … </a:t>
            </a:r>
            <a:r>
              <a:rPr lang="en-US" sz="2400" dirty="0" err="1"/>
              <a:t>ing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noun + noun  a ceasefire agreement </a:t>
            </a:r>
          </a:p>
        </p:txBody>
      </p:sp>
    </p:spTree>
    <p:extLst>
      <p:ext uri="{BB962C8B-B14F-4D97-AF65-F5344CB8AC3E}">
        <p14:creationId xmlns:p14="http://schemas.microsoft.com/office/powerpoint/2010/main" val="38749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3"/>
    </mc:Choice>
    <mc:Fallback xmlns="">
      <p:transition spd="slow" advTm="5208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560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Ione</vt:lpstr>
      <vt:lpstr>Reading and writing</vt:lpstr>
      <vt:lpstr>Course outline   Wks 1-9: Units 7-10  May: CL commentary writing tests Group research paper </vt:lpstr>
      <vt:lpstr>Presentazione standard di PowerPoint</vt:lpstr>
      <vt:lpstr>Final grade for Lingua Inglese II</vt:lpstr>
      <vt:lpstr>Presentazione standard di PowerPoint</vt:lpstr>
      <vt:lpstr>Units 5 &amp; 6 Grammar points to consolidate Readings and exercises to review</vt:lpstr>
      <vt:lpstr>Urbanization pg 116 pre-reading – ideas? Experience? Read Reflect – new information? Facts, sources? My personal thoughts and opinions</vt:lpstr>
      <vt:lpstr>The benefits of urbanization p.119 </vt:lpstr>
      <vt:lpstr>Presentazione standard di PowerPoint</vt:lpstr>
      <vt:lpstr>Research paper skills: Citing your sources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</dc:title>
  <dc:creator>Elizabeth Sherman</dc:creator>
  <cp:lastModifiedBy>Elizabeth Sherman</cp:lastModifiedBy>
  <cp:revision>10</cp:revision>
  <dcterms:created xsi:type="dcterms:W3CDTF">2021-02-21T16:43:00Z</dcterms:created>
  <dcterms:modified xsi:type="dcterms:W3CDTF">2024-03-19T08:36:17Z</dcterms:modified>
</cp:coreProperties>
</file>