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7"/>
  </p:notesMasterIdLst>
  <p:handoutMasterIdLst>
    <p:handoutMasterId r:id="rId28"/>
  </p:handoutMasterIdLst>
  <p:sldIdLst>
    <p:sldId id="256" r:id="rId2"/>
    <p:sldId id="305" r:id="rId3"/>
    <p:sldId id="341" r:id="rId4"/>
    <p:sldId id="342" r:id="rId5"/>
    <p:sldId id="337" r:id="rId6"/>
    <p:sldId id="306" r:id="rId7"/>
    <p:sldId id="334" r:id="rId8"/>
    <p:sldId id="335" r:id="rId9"/>
    <p:sldId id="336" r:id="rId10"/>
    <p:sldId id="330" r:id="rId11"/>
    <p:sldId id="331" r:id="rId12"/>
    <p:sldId id="332" r:id="rId13"/>
    <p:sldId id="314" r:id="rId14"/>
    <p:sldId id="319" r:id="rId15"/>
    <p:sldId id="338" r:id="rId16"/>
    <p:sldId id="315" r:id="rId17"/>
    <p:sldId id="316" r:id="rId18"/>
    <p:sldId id="326" r:id="rId19"/>
    <p:sldId id="321" r:id="rId20"/>
    <p:sldId id="323" r:id="rId21"/>
    <p:sldId id="324" r:id="rId22"/>
    <p:sldId id="325" r:id="rId23"/>
    <p:sldId id="322" r:id="rId24"/>
    <p:sldId id="339" r:id="rId25"/>
    <p:sldId id="34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78" d="100"/>
          <a:sy n="78" d="100"/>
        </p:scale>
        <p:origin x="893"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DEC088-8078-4E1B-912E-1B341132ECA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A118EEEA-45C6-4ED6-A0B9-050D55C9360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2158F178-3EFB-4E31-A871-407B1D19E58F}" type="datetimeFigureOut">
              <a:rPr lang="it-IT"/>
              <a:pPr>
                <a:defRPr/>
              </a:pPr>
              <a:t>07/05/2024</a:t>
            </a:fld>
            <a:endParaRPr lang="it-IT"/>
          </a:p>
        </p:txBody>
      </p:sp>
      <p:sp>
        <p:nvSpPr>
          <p:cNvPr id="4" name="Segnaposto piè di pagina 3">
            <a:extLst>
              <a:ext uri="{FF2B5EF4-FFF2-40B4-BE49-F238E27FC236}">
                <a16:creationId xmlns:a16="http://schemas.microsoft.com/office/drawing/2014/main" id="{5009312A-7247-44EE-BFB3-976D6466360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5" name="Segnaposto numero diapositiva 4">
            <a:extLst>
              <a:ext uri="{FF2B5EF4-FFF2-40B4-BE49-F238E27FC236}">
                <a16:creationId xmlns:a16="http://schemas.microsoft.com/office/drawing/2014/main" id="{1F279428-8C52-454E-9FD7-3644A736C74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0CF8B3D-C189-4486-9165-26E7B7D8E6CB}" type="slidenum">
              <a:rPr lang="it-IT" altLang="en-US"/>
              <a:pPr>
                <a:defRPr/>
              </a:pPr>
              <a:t>‹N›</a:t>
            </a:fld>
            <a:endParaRPr lang="it-IT"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21297C0-0617-41F6-90EA-FB0BD9672B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it-IT"/>
          </a:p>
        </p:txBody>
      </p:sp>
      <p:sp>
        <p:nvSpPr>
          <p:cNvPr id="70659" name="Rectangle 3">
            <a:extLst>
              <a:ext uri="{FF2B5EF4-FFF2-40B4-BE49-F238E27FC236}">
                <a16:creationId xmlns:a16="http://schemas.microsoft.com/office/drawing/2014/main" id="{156E634E-EC3A-4532-B427-693DAEADA49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it-IT"/>
          </a:p>
        </p:txBody>
      </p:sp>
      <p:sp>
        <p:nvSpPr>
          <p:cNvPr id="18436" name="Rectangle 4">
            <a:extLst>
              <a:ext uri="{FF2B5EF4-FFF2-40B4-BE49-F238E27FC236}">
                <a16:creationId xmlns:a16="http://schemas.microsoft.com/office/drawing/2014/main" id="{97085B0A-3280-47B9-AEE8-C2D3A5D919E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a:extLst>
              <a:ext uri="{FF2B5EF4-FFF2-40B4-BE49-F238E27FC236}">
                <a16:creationId xmlns:a16="http://schemas.microsoft.com/office/drawing/2014/main" id="{1D580705-22A6-4D7A-91FD-D8C736EAEEB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0662" name="Rectangle 6">
            <a:extLst>
              <a:ext uri="{FF2B5EF4-FFF2-40B4-BE49-F238E27FC236}">
                <a16:creationId xmlns:a16="http://schemas.microsoft.com/office/drawing/2014/main" id="{338FC3B1-A798-46E0-A8E6-2BEF00822AC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it-IT"/>
          </a:p>
        </p:txBody>
      </p:sp>
      <p:sp>
        <p:nvSpPr>
          <p:cNvPr id="70663" name="Rectangle 7">
            <a:extLst>
              <a:ext uri="{FF2B5EF4-FFF2-40B4-BE49-F238E27FC236}">
                <a16:creationId xmlns:a16="http://schemas.microsoft.com/office/drawing/2014/main" id="{89B40B73-54DF-4987-B9EC-CFFB12CF3F6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918DB59-694F-4296-8279-5AFED0848CC9}"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5668844F-30B1-433F-AF06-1882C2A153C4}"/>
              </a:ext>
            </a:extLst>
          </p:cNvPr>
          <p:cNvSpPr>
            <a:spLocks noGrp="1" noRot="1" noChangeAspect="1" noChangeArrowheads="1" noTextEdit="1"/>
          </p:cNvSpPr>
          <p:nvPr>
            <p:ph type="sldImg"/>
          </p:nvPr>
        </p:nvSpPr>
        <p:spPr>
          <a:ln/>
        </p:spPr>
      </p:sp>
      <p:sp>
        <p:nvSpPr>
          <p:cNvPr id="22531" name="Segnaposto note 2">
            <a:extLst>
              <a:ext uri="{FF2B5EF4-FFF2-40B4-BE49-F238E27FC236}">
                <a16:creationId xmlns:a16="http://schemas.microsoft.com/office/drawing/2014/main" id="{A41EBFEB-3DAD-4E5D-9821-0780D2CA4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
        <p:nvSpPr>
          <p:cNvPr id="4" name="Segnaposto numero diapositiva 3">
            <a:extLst>
              <a:ext uri="{FF2B5EF4-FFF2-40B4-BE49-F238E27FC236}">
                <a16:creationId xmlns:a16="http://schemas.microsoft.com/office/drawing/2014/main" id="{302E7F68-4313-40E4-889A-3D1312A2F578}"/>
              </a:ext>
            </a:extLst>
          </p:cNvPr>
          <p:cNvSpPr>
            <a:spLocks noGrp="1"/>
          </p:cNvSpPr>
          <p:nvPr>
            <p:ph type="sldNum" sz="quarter" idx="5"/>
          </p:nvPr>
        </p:nvSpPr>
        <p:spPr/>
        <p:txBody>
          <a:bodyPr/>
          <a:lstStyle/>
          <a:p>
            <a:pPr>
              <a:defRPr/>
            </a:pPr>
            <a:fld id="{BCBC6A5E-E2BF-4CF3-A778-F72177197C31}" type="slidenum">
              <a:rPr lang="it-IT" altLang="en-US" smtClean="0"/>
              <a:pPr>
                <a:defRPr/>
              </a:pPr>
              <a:t>2</a:t>
            </a:fld>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EA123414-424E-4DAE-9885-693D39823ABC}" type="slidenum">
              <a:rPr lang="it-IT" altLang="en-US" smtClean="0"/>
              <a:pPr>
                <a:defRPr/>
              </a:pPr>
              <a:t>‹N›</a:t>
            </a:fld>
            <a:endParaRPr lang="it-IT" altLang="en-US"/>
          </a:p>
        </p:txBody>
      </p:sp>
    </p:spTree>
    <p:extLst>
      <p:ext uri="{BB962C8B-B14F-4D97-AF65-F5344CB8AC3E}">
        <p14:creationId xmlns:p14="http://schemas.microsoft.com/office/powerpoint/2010/main" val="17848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B9ABC786-4912-4403-88AC-1113D9F916B8}" type="slidenum">
              <a:rPr lang="it-IT" altLang="en-US" smtClean="0"/>
              <a:pPr>
                <a:defRPr/>
              </a:pPr>
              <a:t>‹N›</a:t>
            </a:fld>
            <a:endParaRPr lang="it-IT" altLang="en-US"/>
          </a:p>
        </p:txBody>
      </p:sp>
    </p:spTree>
    <p:extLst>
      <p:ext uri="{BB962C8B-B14F-4D97-AF65-F5344CB8AC3E}">
        <p14:creationId xmlns:p14="http://schemas.microsoft.com/office/powerpoint/2010/main" val="12016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FFDB3646-182C-420C-BFEE-64B5C3F73F1A}" type="slidenum">
              <a:rPr lang="it-IT" altLang="en-US" smtClean="0"/>
              <a:pPr>
                <a:defRPr/>
              </a:pPr>
              <a:t>‹N›</a:t>
            </a:fld>
            <a:endParaRPr lang="it-IT" altLang="en-US"/>
          </a:p>
        </p:txBody>
      </p:sp>
    </p:spTree>
    <p:extLst>
      <p:ext uri="{BB962C8B-B14F-4D97-AF65-F5344CB8AC3E}">
        <p14:creationId xmlns:p14="http://schemas.microsoft.com/office/powerpoint/2010/main" val="168811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2D777B32-32F1-4FA0-9331-A1D3E83D44AF}" type="slidenum">
              <a:rPr lang="it-IT" altLang="en-US" smtClean="0"/>
              <a:pPr>
                <a:defRPr/>
              </a:pPr>
              <a:t>‹N›</a:t>
            </a:fld>
            <a:endParaRPr lang="it-IT" altLang="en-US"/>
          </a:p>
        </p:txBody>
      </p:sp>
    </p:spTree>
    <p:extLst>
      <p:ext uri="{BB962C8B-B14F-4D97-AF65-F5344CB8AC3E}">
        <p14:creationId xmlns:p14="http://schemas.microsoft.com/office/powerpoint/2010/main" val="116149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a:t>K McLachlan</a:t>
            </a:r>
          </a:p>
        </p:txBody>
      </p:sp>
      <p:sp>
        <p:nvSpPr>
          <p:cNvPr id="6" name="Slide Number Placeholder 5"/>
          <p:cNvSpPr>
            <a:spLocks noGrp="1"/>
          </p:cNvSpPr>
          <p:nvPr>
            <p:ph type="sldNum" sz="quarter" idx="12"/>
          </p:nvPr>
        </p:nvSpPr>
        <p:spPr/>
        <p:txBody>
          <a:bodyPr/>
          <a:lstStyle/>
          <a:p>
            <a:pPr>
              <a:defRPr/>
            </a:pPr>
            <a:fld id="{972BFFA2-2DE4-45A5-83D6-D9A5B14CDA3C}" type="slidenum">
              <a:rPr lang="it-IT" altLang="en-US" smtClean="0"/>
              <a:pPr>
                <a:defRPr/>
              </a:pPr>
              <a:t>‹N›</a:t>
            </a:fld>
            <a:endParaRPr lang="it-IT" altLang="en-US"/>
          </a:p>
        </p:txBody>
      </p:sp>
    </p:spTree>
    <p:extLst>
      <p:ext uri="{BB962C8B-B14F-4D97-AF65-F5344CB8AC3E}">
        <p14:creationId xmlns:p14="http://schemas.microsoft.com/office/powerpoint/2010/main" val="407128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pPr>
              <a:defRPr/>
            </a:pPr>
            <a:fld id="{18ED7881-E824-40D0-AB9F-17D69A32B77D}" type="slidenum">
              <a:rPr lang="it-IT" altLang="en-US" smtClean="0"/>
              <a:pPr>
                <a:defRPr/>
              </a:pPr>
              <a:t>‹N›</a:t>
            </a:fld>
            <a:endParaRPr lang="it-IT" altLang="en-US"/>
          </a:p>
        </p:txBody>
      </p:sp>
    </p:spTree>
    <p:extLst>
      <p:ext uri="{BB962C8B-B14F-4D97-AF65-F5344CB8AC3E}">
        <p14:creationId xmlns:p14="http://schemas.microsoft.com/office/powerpoint/2010/main" val="300650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r>
              <a:rPr lang="it-IT"/>
              <a:t>K McLachlan</a:t>
            </a:r>
          </a:p>
        </p:txBody>
      </p:sp>
      <p:sp>
        <p:nvSpPr>
          <p:cNvPr id="9" name="Slide Number Placeholder 8"/>
          <p:cNvSpPr>
            <a:spLocks noGrp="1"/>
          </p:cNvSpPr>
          <p:nvPr>
            <p:ph type="sldNum" sz="quarter" idx="12"/>
          </p:nvPr>
        </p:nvSpPr>
        <p:spPr/>
        <p:txBody>
          <a:bodyPr/>
          <a:lstStyle/>
          <a:p>
            <a:pPr>
              <a:defRPr/>
            </a:pPr>
            <a:fld id="{7E009E8A-37BD-4B84-8C98-F46B0BF3B3A2}" type="slidenum">
              <a:rPr lang="it-IT" altLang="en-US" smtClean="0"/>
              <a:pPr>
                <a:defRPr/>
              </a:pPr>
              <a:t>‹N›</a:t>
            </a:fld>
            <a:endParaRPr lang="it-IT" altLang="en-US"/>
          </a:p>
        </p:txBody>
      </p:sp>
    </p:spTree>
    <p:extLst>
      <p:ext uri="{BB962C8B-B14F-4D97-AF65-F5344CB8AC3E}">
        <p14:creationId xmlns:p14="http://schemas.microsoft.com/office/powerpoint/2010/main" val="301526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r>
              <a:rPr lang="it-IT"/>
              <a:t>K McLachlan</a:t>
            </a:r>
          </a:p>
        </p:txBody>
      </p:sp>
      <p:sp>
        <p:nvSpPr>
          <p:cNvPr id="5" name="Slide Number Placeholder 4"/>
          <p:cNvSpPr>
            <a:spLocks noGrp="1"/>
          </p:cNvSpPr>
          <p:nvPr>
            <p:ph type="sldNum" sz="quarter" idx="12"/>
          </p:nvPr>
        </p:nvSpPr>
        <p:spPr/>
        <p:txBody>
          <a:bodyPr/>
          <a:lstStyle/>
          <a:p>
            <a:pPr>
              <a:defRPr/>
            </a:pPr>
            <a:fld id="{848F70E3-D666-4484-8777-19467928FE75}" type="slidenum">
              <a:rPr lang="it-IT" altLang="en-US" smtClean="0"/>
              <a:pPr>
                <a:defRPr/>
              </a:pPr>
              <a:t>‹N›</a:t>
            </a:fld>
            <a:endParaRPr lang="it-IT" altLang="en-US"/>
          </a:p>
        </p:txBody>
      </p:sp>
    </p:spTree>
    <p:extLst>
      <p:ext uri="{BB962C8B-B14F-4D97-AF65-F5344CB8AC3E}">
        <p14:creationId xmlns:p14="http://schemas.microsoft.com/office/powerpoint/2010/main" val="186371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r>
              <a:rPr lang="it-IT"/>
              <a:t>K McLachlan</a:t>
            </a:r>
          </a:p>
        </p:txBody>
      </p:sp>
      <p:sp>
        <p:nvSpPr>
          <p:cNvPr id="4" name="Slide Number Placeholder 3"/>
          <p:cNvSpPr>
            <a:spLocks noGrp="1"/>
          </p:cNvSpPr>
          <p:nvPr>
            <p:ph type="sldNum" sz="quarter" idx="12"/>
          </p:nvPr>
        </p:nvSpPr>
        <p:spPr/>
        <p:txBody>
          <a:bodyPr/>
          <a:lstStyle/>
          <a:p>
            <a:pPr>
              <a:defRPr/>
            </a:pPr>
            <a:fld id="{DE1ADE96-4725-4F6E-AC6E-EC962F7DB417}" type="slidenum">
              <a:rPr lang="it-IT" altLang="en-US" smtClean="0"/>
              <a:pPr>
                <a:defRPr/>
              </a:pPr>
              <a:t>‹N›</a:t>
            </a:fld>
            <a:endParaRPr lang="it-IT" altLang="en-US"/>
          </a:p>
        </p:txBody>
      </p:sp>
    </p:spTree>
    <p:extLst>
      <p:ext uri="{BB962C8B-B14F-4D97-AF65-F5344CB8AC3E}">
        <p14:creationId xmlns:p14="http://schemas.microsoft.com/office/powerpoint/2010/main" val="125386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pPr>
              <a:defRPr/>
            </a:pPr>
            <a:fld id="{61EB0B2F-5FE8-4EDA-9CB8-F6E821C576DE}" type="slidenum">
              <a:rPr lang="it-IT" altLang="en-US" smtClean="0"/>
              <a:pPr>
                <a:defRPr/>
              </a:pPr>
              <a:t>‹N›</a:t>
            </a:fld>
            <a:endParaRPr lang="it-IT" altLang="en-US"/>
          </a:p>
        </p:txBody>
      </p:sp>
    </p:spTree>
    <p:extLst>
      <p:ext uri="{BB962C8B-B14F-4D97-AF65-F5344CB8AC3E}">
        <p14:creationId xmlns:p14="http://schemas.microsoft.com/office/powerpoint/2010/main" val="237223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a:t>K McLachlan</a:t>
            </a:r>
          </a:p>
        </p:txBody>
      </p:sp>
      <p:sp>
        <p:nvSpPr>
          <p:cNvPr id="7" name="Slide Number Placeholder 6"/>
          <p:cNvSpPr>
            <a:spLocks noGrp="1"/>
          </p:cNvSpPr>
          <p:nvPr>
            <p:ph type="sldNum" sz="quarter" idx="12"/>
          </p:nvPr>
        </p:nvSpPr>
        <p:spPr/>
        <p:txBody>
          <a:bodyPr/>
          <a:lstStyle/>
          <a:p>
            <a:pPr>
              <a:defRPr/>
            </a:pPr>
            <a:fld id="{7227A521-2203-4436-91F0-2E6EBEEA530A}" type="slidenum">
              <a:rPr lang="it-IT" altLang="en-US" smtClean="0"/>
              <a:pPr>
                <a:defRPr/>
              </a:pPr>
              <a:t>‹N›</a:t>
            </a:fld>
            <a:endParaRPr lang="it-IT" altLang="en-US"/>
          </a:p>
        </p:txBody>
      </p:sp>
    </p:spTree>
    <p:extLst>
      <p:ext uri="{BB962C8B-B14F-4D97-AF65-F5344CB8AC3E}">
        <p14:creationId xmlns:p14="http://schemas.microsoft.com/office/powerpoint/2010/main" val="200361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a:t>K McLachlan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E81C19-464F-4A54-83FC-C107316F715F}" type="slidenum">
              <a:rPr lang="it-IT" altLang="en-US" smtClean="0"/>
              <a:pPr>
                <a:defRPr/>
              </a:pPr>
              <a:t>‹N›</a:t>
            </a:fld>
            <a:endParaRPr lang="it-IT" altLang="en-US"/>
          </a:p>
        </p:txBody>
      </p:sp>
    </p:spTree>
    <p:extLst>
      <p:ext uri="{BB962C8B-B14F-4D97-AF65-F5344CB8AC3E}">
        <p14:creationId xmlns:p14="http://schemas.microsoft.com/office/powerpoint/2010/main" val="242024728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pca.org/news/justice-served-case-closed-over-40-dogfighting-victims" TargetMode="External"/><Relationship Id="rId2" Type="http://schemas.openxmlformats.org/officeDocument/2006/relationships/hyperlink" Target="https://humanparts.medium.com/laziness-does-not-exist-3af27e312d01" TargetMode="Externa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nyxtruth.com/2019/10/14/i-can-tell-people-what-should-be-important/"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librewiki.net/wiki/%EC%99%BC%EC%86%90%EC%9E%A1%EC%9D%B4" TargetMode="External"/><Relationship Id="rId7" Type="http://schemas.openxmlformats.org/officeDocument/2006/relationships/hyperlink" Target="https://www.rawpixel.com/search/scared" TargetMode="Externa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1"/><Relationship Id="rId5" Type="http://schemas.openxmlformats.org/officeDocument/2006/relationships/hyperlink" Target="https://pixabay.com/es/bot%C3%B3n-de-p%C3%A1nico-p%C3%A1nico-bot%C3%B3n-1375953/"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www.pexels.com/photo/beach-calm-clouds-idyllic-457882/" TargetMode="External"/><Relationship Id="rId3" Type="http://schemas.openxmlformats.org/officeDocument/2006/relationships/hyperlink" Target="https://www.pexels.com/photo/calm-water-near-trees-at-sunset-1690015/" TargetMode="External"/><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hyperlink" Target="https://commons.wikimedia.org/wiki/File:A_Calm_Cartoon_Guy_In_Meditation.svg" TargetMode="External"/><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F1969078-E988-42B9-95C3-ADFC2086E5DF}"/>
              </a:ext>
            </a:extLst>
          </p:cNvPr>
          <p:cNvSpPr>
            <a:spLocks noGrp="1" noChangeArrowheads="1"/>
          </p:cNvSpPr>
          <p:nvPr>
            <p:ph type="ctrTitle"/>
          </p:nvPr>
        </p:nvSpPr>
        <p:spPr>
          <a:xfrm>
            <a:off x="630936" y="548640"/>
            <a:ext cx="2700645" cy="5431536"/>
          </a:xfrm>
        </p:spPr>
        <p:txBody>
          <a:bodyPr vert="horz" lIns="91440" tIns="45720" rIns="91440" bIns="45720" rtlCol="0" anchor="ctr">
            <a:normAutofit/>
          </a:bodyPr>
          <a:lstStyle/>
          <a:p>
            <a:pPr algn="l"/>
            <a:r>
              <a:rPr lang="en-US" altLang="en-US" sz="4700" kern="1200">
                <a:solidFill>
                  <a:schemeClr val="tx1"/>
                </a:solidFill>
                <a:latin typeface="+mj-lt"/>
                <a:ea typeface="+mj-ea"/>
                <a:cs typeface="+mj-cs"/>
              </a:rPr>
              <a:t>Reading and Writing</a:t>
            </a:r>
          </a:p>
        </p:txBody>
      </p:sp>
      <p:sp>
        <p:nvSpPr>
          <p:cNvPr id="2049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3">
            <a:extLst>
              <a:ext uri="{FF2B5EF4-FFF2-40B4-BE49-F238E27FC236}">
                <a16:creationId xmlns:a16="http://schemas.microsoft.com/office/drawing/2014/main" id="{17ED848F-FBF1-4BB7-8CFE-06B75211144C}"/>
              </a:ext>
            </a:extLst>
          </p:cNvPr>
          <p:cNvSpPr>
            <a:spLocks noGrp="1" noChangeArrowheads="1"/>
          </p:cNvSpPr>
          <p:nvPr>
            <p:ph type="subTitle" idx="1"/>
          </p:nvPr>
        </p:nvSpPr>
        <p:spPr>
          <a:xfrm>
            <a:off x="3844813" y="552091"/>
            <a:ext cx="4668251" cy="5431536"/>
          </a:xfrm>
        </p:spPr>
        <p:txBody>
          <a:bodyPr vert="horz" lIns="91440" tIns="45720" rIns="91440" bIns="45720" rtlCol="0" anchor="ctr">
            <a:normAutofit/>
          </a:bodyPr>
          <a:lstStyle/>
          <a:p>
            <a:pPr indent="-228600" algn="l" fontAlgn="auto">
              <a:spcAft>
                <a:spcPts val="0"/>
              </a:spcAft>
              <a:buFont typeface="Arial" panose="020B0604020202020204" pitchFamily="34" charset="0"/>
              <a:buChar char="•"/>
              <a:defRPr/>
            </a:pPr>
            <a:r>
              <a:rPr lang="en-US" altLang="en-US" sz="1900" dirty="0"/>
              <a:t>Semester 2 Lesson 7 2023/24</a:t>
            </a:r>
          </a:p>
          <a:p>
            <a:pPr indent="-228600" algn="l" fontAlgn="auto">
              <a:spcAft>
                <a:spcPts val="0"/>
              </a:spcAft>
              <a:buFont typeface="Arial" panose="020B0604020202020204" pitchFamily="34" charset="0"/>
              <a:buChar char="•"/>
              <a:defRPr/>
            </a:pPr>
            <a:endParaRPr lang="en-US" altLang="en-US" sz="1900" dirty="0"/>
          </a:p>
          <a:p>
            <a:pPr indent="-228600" algn="l" fontAlgn="auto">
              <a:spcAft>
                <a:spcPts val="0"/>
              </a:spcAft>
              <a:buFont typeface="Arial" panose="020B0604020202020204" pitchFamily="34" charset="0"/>
              <a:buChar char="•"/>
              <a:defRPr/>
            </a:pPr>
            <a:endParaRPr lang="en-US" altLang="en-US" sz="1900" dirty="0"/>
          </a:p>
          <a:p>
            <a:pPr indent="-228600" algn="l" fontAlgn="auto">
              <a:spcAft>
                <a:spcPts val="0"/>
              </a:spcAft>
              <a:buFont typeface="Arial" panose="020B0604020202020204" pitchFamily="34" charset="0"/>
              <a:buChar char="•"/>
              <a:defRPr/>
            </a:pPr>
            <a:endParaRPr lang="en-US" altLang="en-US" sz="1900" dirty="0"/>
          </a:p>
        </p:txBody>
      </p:sp>
      <p:sp>
        <p:nvSpPr>
          <p:cNvPr id="20484" name="Segnaposto numero diapositiva 5">
            <a:extLst>
              <a:ext uri="{FF2B5EF4-FFF2-40B4-BE49-F238E27FC236}">
                <a16:creationId xmlns:a16="http://schemas.microsoft.com/office/drawing/2014/main" id="{4B99A046-6A3C-4690-AE22-3D1EE93C40A6}"/>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914400" fontAlgn="base">
              <a:spcBef>
                <a:spcPct val="0"/>
              </a:spcBef>
              <a:spcAft>
                <a:spcPts val="600"/>
              </a:spcAft>
              <a:buClrTx/>
              <a:buFontTx/>
              <a:buNone/>
            </a:pPr>
            <a:fld id="{C72705FB-A445-4478-90D4-D17ADB09E917}" type="slidenum">
              <a:rPr lang="en-US" altLang="en-US" smtClean="0">
                <a:solidFill>
                  <a:schemeClr val="tx1">
                    <a:tint val="75000"/>
                  </a:schemeClr>
                </a:solidFill>
                <a:latin typeface="+mn-lt"/>
              </a:rPr>
              <a:pPr defTabSz="914400" fontAlgn="base">
                <a:spcBef>
                  <a:spcPct val="0"/>
                </a:spcBef>
                <a:spcAft>
                  <a:spcPts val="600"/>
                </a:spcAft>
                <a:buClrTx/>
                <a:buFontTx/>
                <a:buNone/>
              </a:pPr>
              <a:t>1</a:t>
            </a:fld>
            <a:endParaRPr lang="en-US" altLang="en-US">
              <a:solidFill>
                <a:schemeClr val="tx1">
                  <a:tint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1469"/>
    </mc:Choice>
    <mc:Fallback xmlns="">
      <p:transition spd="slow" advTm="514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44" name="Rectangle 9114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6" name="Freeform: Shape 9114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1746" name="Rectangle 2">
            <a:extLst>
              <a:ext uri="{FF2B5EF4-FFF2-40B4-BE49-F238E27FC236}">
                <a16:creationId xmlns:a16="http://schemas.microsoft.com/office/drawing/2014/main" id="{0CF20334-90EB-4490-8580-2B4424789DE7}"/>
              </a:ext>
            </a:extLst>
          </p:cNvPr>
          <p:cNvSpPr>
            <a:spLocks noGrp="1" noChangeArrowheads="1"/>
          </p:cNvSpPr>
          <p:nvPr>
            <p:ph type="title"/>
          </p:nvPr>
        </p:nvSpPr>
        <p:spPr>
          <a:xfrm>
            <a:off x="630934" y="673770"/>
            <a:ext cx="2733367" cy="2414488"/>
          </a:xfrm>
        </p:spPr>
        <p:txBody>
          <a:bodyPr anchor="t">
            <a:normAutofit/>
          </a:bodyPr>
          <a:lstStyle/>
          <a:p>
            <a:pPr eaLnBrk="1" hangingPunct="1"/>
            <a:r>
              <a:rPr lang="it-IT" altLang="en-US" sz="4700">
                <a:solidFill>
                  <a:srgbClr val="FFFFFF"/>
                </a:solidFill>
                <a:latin typeface="Times New Roman" panose="02020603050405020304" pitchFamily="18" charset="0"/>
              </a:rPr>
              <a:t>Your final version</a:t>
            </a:r>
          </a:p>
        </p:txBody>
      </p:sp>
      <p:sp>
        <p:nvSpPr>
          <p:cNvPr id="91139" name="Rectangle 3">
            <a:extLst>
              <a:ext uri="{FF2B5EF4-FFF2-40B4-BE49-F238E27FC236}">
                <a16:creationId xmlns:a16="http://schemas.microsoft.com/office/drawing/2014/main" id="{1A2B4FDE-C12A-49C1-BE8D-B1A1962C68CF}"/>
              </a:ext>
            </a:extLst>
          </p:cNvPr>
          <p:cNvSpPr>
            <a:spLocks noGrp="1" noChangeArrowheads="1"/>
          </p:cNvSpPr>
          <p:nvPr>
            <p:ph idx="1"/>
          </p:nvPr>
        </p:nvSpPr>
        <p:spPr>
          <a:xfrm>
            <a:off x="4571999" y="882315"/>
            <a:ext cx="3941065" cy="5294647"/>
          </a:xfrm>
        </p:spPr>
        <p:txBody>
          <a:bodyPr>
            <a:normAutofit/>
          </a:bodyPr>
          <a:lstStyle/>
          <a:p>
            <a:pPr eaLnBrk="1" hangingPunct="1"/>
            <a:r>
              <a:rPr lang="it-IT" altLang="en-US" sz="1900">
                <a:latin typeface="Times New Roman" panose="02020603050405020304" pitchFamily="18" charset="0"/>
              </a:rPr>
              <a:t>Title page</a:t>
            </a:r>
          </a:p>
          <a:p>
            <a:pPr eaLnBrk="1" hangingPunct="1"/>
            <a:r>
              <a:rPr lang="it-IT" altLang="en-US" sz="1900">
                <a:latin typeface="Times New Roman" panose="02020603050405020304" pitchFamily="18" charset="0"/>
              </a:rPr>
              <a:t>Essay</a:t>
            </a:r>
          </a:p>
          <a:p>
            <a:pPr eaLnBrk="1" hangingPunct="1"/>
            <a:r>
              <a:rPr lang="it-IT" altLang="en-US" sz="1900">
                <a:latin typeface="Times New Roman" panose="02020603050405020304" pitchFamily="18" charset="0"/>
              </a:rPr>
              <a:t>References page</a:t>
            </a:r>
          </a:p>
        </p:txBody>
      </p:sp>
      <p:sp>
        <p:nvSpPr>
          <p:cNvPr id="31748" name="Segnaposto numero diapositiva 5">
            <a:extLst>
              <a:ext uri="{FF2B5EF4-FFF2-40B4-BE49-F238E27FC236}">
                <a16:creationId xmlns:a16="http://schemas.microsoft.com/office/drawing/2014/main" id="{5F86690D-D0DE-4425-B3EF-A36F9194B6A8}"/>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A443D8E9-77EE-4DA4-B014-217905F632CA}"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10</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805"/>
    </mc:Choice>
    <mc:Fallback xmlns="">
      <p:transition spd="slow" advTm="108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10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fade">
                                      <p:cBhvr>
                                        <p:cTn id="12" dur="10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10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68" name="Rectangle 9216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0" name="Freeform: Shape 9216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2770" name="Rectangle 2">
            <a:extLst>
              <a:ext uri="{FF2B5EF4-FFF2-40B4-BE49-F238E27FC236}">
                <a16:creationId xmlns:a16="http://schemas.microsoft.com/office/drawing/2014/main" id="{7EB8705B-62AF-4B1E-A730-6093EC1B63E8}"/>
              </a:ext>
            </a:extLst>
          </p:cNvPr>
          <p:cNvSpPr>
            <a:spLocks noGrp="1" noChangeArrowheads="1"/>
          </p:cNvSpPr>
          <p:nvPr>
            <p:ph type="title"/>
          </p:nvPr>
        </p:nvSpPr>
        <p:spPr>
          <a:xfrm>
            <a:off x="630934" y="673770"/>
            <a:ext cx="2733367" cy="2414488"/>
          </a:xfrm>
        </p:spPr>
        <p:txBody>
          <a:bodyPr anchor="t">
            <a:normAutofit/>
          </a:bodyPr>
          <a:lstStyle/>
          <a:p>
            <a:pPr eaLnBrk="1" hangingPunct="1"/>
            <a:r>
              <a:rPr lang="it-IT" altLang="en-US" sz="4700">
                <a:solidFill>
                  <a:srgbClr val="FFFFFF"/>
                </a:solidFill>
                <a:latin typeface="Times New Roman" panose="02020603050405020304" pitchFamily="18" charset="0"/>
              </a:rPr>
              <a:t>Title page</a:t>
            </a:r>
          </a:p>
        </p:txBody>
      </p:sp>
      <p:sp>
        <p:nvSpPr>
          <p:cNvPr id="92163" name="Rectangle 3">
            <a:extLst>
              <a:ext uri="{FF2B5EF4-FFF2-40B4-BE49-F238E27FC236}">
                <a16:creationId xmlns:a16="http://schemas.microsoft.com/office/drawing/2014/main" id="{69154F45-69DF-4DA7-B4F8-F8364A6AFD3B}"/>
              </a:ext>
            </a:extLst>
          </p:cNvPr>
          <p:cNvSpPr>
            <a:spLocks noGrp="1" noChangeArrowheads="1"/>
          </p:cNvSpPr>
          <p:nvPr>
            <p:ph idx="1"/>
          </p:nvPr>
        </p:nvSpPr>
        <p:spPr>
          <a:xfrm>
            <a:off x="4571999" y="882315"/>
            <a:ext cx="3941065" cy="5294647"/>
          </a:xfrm>
        </p:spPr>
        <p:txBody>
          <a:bodyPr>
            <a:normAutofit/>
          </a:bodyPr>
          <a:lstStyle/>
          <a:p>
            <a:pPr eaLnBrk="1" hangingPunct="1">
              <a:buFontTx/>
              <a:buNone/>
            </a:pPr>
            <a:r>
              <a:rPr lang="it-IT" altLang="en-US" sz="1900"/>
              <a:t> </a:t>
            </a:r>
            <a:r>
              <a:rPr lang="it-IT" altLang="en-US" sz="1900">
                <a:latin typeface="Times New Roman" panose="02020603050405020304" pitchFamily="18" charset="0"/>
              </a:rPr>
              <a:t>Title of paper: TNR 20</a:t>
            </a:r>
          </a:p>
          <a:p>
            <a:pPr eaLnBrk="1" hangingPunct="1">
              <a:buFontTx/>
              <a:buNone/>
            </a:pPr>
            <a:endParaRPr lang="it-IT" altLang="en-US" sz="1900">
              <a:latin typeface="Times New Roman" panose="02020603050405020304" pitchFamily="18" charset="0"/>
            </a:endParaRPr>
          </a:p>
          <a:p>
            <a:pPr eaLnBrk="1" hangingPunct="1">
              <a:buFontTx/>
              <a:buNone/>
            </a:pPr>
            <a:endParaRPr lang="it-IT" altLang="en-US" sz="1900">
              <a:latin typeface="Times New Roman" panose="02020603050405020304" pitchFamily="18" charset="0"/>
            </a:endParaRPr>
          </a:p>
        </p:txBody>
      </p:sp>
      <p:sp>
        <p:nvSpPr>
          <p:cNvPr id="32772" name="Segnaposto numero diapositiva 5">
            <a:extLst>
              <a:ext uri="{FF2B5EF4-FFF2-40B4-BE49-F238E27FC236}">
                <a16:creationId xmlns:a16="http://schemas.microsoft.com/office/drawing/2014/main" id="{9DD91CD1-5130-4F9F-8545-E03EF05FFD37}"/>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2F24620E-AABD-4BAB-BFBE-6680E7EFEB70}"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11</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408"/>
    </mc:Choice>
    <mc:Fallback xmlns="">
      <p:transition spd="slow" advTm="940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10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2" name="Rectangle 9319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4" name="Freeform: Shape 9319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3794" name="Rectangle 2">
            <a:extLst>
              <a:ext uri="{FF2B5EF4-FFF2-40B4-BE49-F238E27FC236}">
                <a16:creationId xmlns:a16="http://schemas.microsoft.com/office/drawing/2014/main" id="{89141CCB-FCC0-40E9-9266-1BC67B4E1AAF}"/>
              </a:ext>
            </a:extLst>
          </p:cNvPr>
          <p:cNvSpPr>
            <a:spLocks noGrp="1" noChangeArrowheads="1"/>
          </p:cNvSpPr>
          <p:nvPr>
            <p:ph type="title"/>
          </p:nvPr>
        </p:nvSpPr>
        <p:spPr>
          <a:xfrm>
            <a:off x="630934" y="673770"/>
            <a:ext cx="2733367" cy="2414488"/>
          </a:xfrm>
        </p:spPr>
        <p:txBody>
          <a:bodyPr anchor="t">
            <a:normAutofit/>
          </a:bodyPr>
          <a:lstStyle/>
          <a:p>
            <a:pPr eaLnBrk="1" hangingPunct="1"/>
            <a:r>
              <a:rPr lang="it-IT" altLang="en-US" sz="4700">
                <a:solidFill>
                  <a:srgbClr val="FFFFFF"/>
                </a:solidFill>
                <a:latin typeface="Times New Roman" panose="02020603050405020304" pitchFamily="18" charset="0"/>
              </a:rPr>
              <a:t>Essay: Fonts and sizes</a:t>
            </a:r>
          </a:p>
        </p:txBody>
      </p:sp>
      <p:sp>
        <p:nvSpPr>
          <p:cNvPr id="93187" name="Rectangle 3">
            <a:extLst>
              <a:ext uri="{FF2B5EF4-FFF2-40B4-BE49-F238E27FC236}">
                <a16:creationId xmlns:a16="http://schemas.microsoft.com/office/drawing/2014/main" id="{3606927C-891E-444F-8F6B-09BE6C3FC99F}"/>
              </a:ext>
            </a:extLst>
          </p:cNvPr>
          <p:cNvSpPr>
            <a:spLocks noGrp="1" noChangeArrowheads="1"/>
          </p:cNvSpPr>
          <p:nvPr>
            <p:ph idx="1"/>
          </p:nvPr>
        </p:nvSpPr>
        <p:spPr>
          <a:xfrm>
            <a:off x="4571999" y="882315"/>
            <a:ext cx="3941065" cy="5294647"/>
          </a:xfrm>
        </p:spPr>
        <p:txBody>
          <a:bodyPr>
            <a:normAutofit/>
          </a:bodyPr>
          <a:lstStyle/>
          <a:p>
            <a:pPr eaLnBrk="1" hangingPunct="1"/>
            <a:r>
              <a:rPr lang="it-IT" altLang="en-US" sz="1900">
                <a:latin typeface="Times New Roman" panose="02020603050405020304" pitchFamily="18" charset="0"/>
              </a:rPr>
              <a:t>Subtitles: Times New Roman 12 (left)</a:t>
            </a:r>
          </a:p>
          <a:p>
            <a:pPr eaLnBrk="1" hangingPunct="1"/>
            <a:r>
              <a:rPr lang="it-IT" altLang="en-US" sz="1900">
                <a:latin typeface="Times New Roman" panose="02020603050405020304" pitchFamily="18" charset="0"/>
              </a:rPr>
              <a:t>Text: Times New Roman 12</a:t>
            </a:r>
          </a:p>
          <a:p>
            <a:pPr eaLnBrk="1" hangingPunct="1"/>
            <a:r>
              <a:rPr lang="it-IT" altLang="en-US" sz="1900">
                <a:latin typeface="Times New Roman" panose="02020603050405020304" pitchFamily="18" charset="0"/>
              </a:rPr>
              <a:t>Double space all text</a:t>
            </a:r>
          </a:p>
          <a:p>
            <a:pPr eaLnBrk="1" hangingPunct="1"/>
            <a:r>
              <a:rPr lang="it-IT" altLang="en-US" sz="1900">
                <a:latin typeface="Times New Roman" panose="02020603050405020304" pitchFamily="18" charset="0"/>
              </a:rPr>
              <a:t>Indent paragraphs (apart from after a stand-alone quotation)</a:t>
            </a:r>
          </a:p>
          <a:p>
            <a:pPr eaLnBrk="1" hangingPunct="1"/>
            <a:r>
              <a:rPr lang="it-IT" altLang="en-US" sz="1900">
                <a:latin typeface="Times New Roman" panose="02020603050405020304" pitchFamily="18" charset="0"/>
              </a:rPr>
              <a:t>Do not double the space between paragraphs</a:t>
            </a:r>
          </a:p>
          <a:p>
            <a:pPr eaLnBrk="1" hangingPunct="1">
              <a:buFontTx/>
              <a:buNone/>
            </a:pPr>
            <a:endParaRPr lang="it-IT" altLang="en-US" sz="1900">
              <a:latin typeface="Times New Roman" panose="02020603050405020304" pitchFamily="18" charset="0"/>
            </a:endParaRPr>
          </a:p>
          <a:p>
            <a:pPr eaLnBrk="1" hangingPunct="1">
              <a:buFontTx/>
              <a:buNone/>
            </a:pPr>
            <a:endParaRPr lang="it-IT" altLang="en-US" sz="1900">
              <a:latin typeface="Times New Roman" panose="02020603050405020304" pitchFamily="18" charset="0"/>
            </a:endParaRPr>
          </a:p>
        </p:txBody>
      </p:sp>
      <p:sp>
        <p:nvSpPr>
          <p:cNvPr id="33796" name="Segnaposto numero diapositiva 5">
            <a:extLst>
              <a:ext uri="{FF2B5EF4-FFF2-40B4-BE49-F238E27FC236}">
                <a16:creationId xmlns:a16="http://schemas.microsoft.com/office/drawing/2014/main" id="{4F1C6E46-FFE6-408E-B5A5-7D2C18884BA8}"/>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C3831BA5-6AE8-4EE6-8664-49A4F40F34CD}"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12</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493"/>
    </mc:Choice>
    <mc:Fallback xmlns="">
      <p:transition spd="slow" advTm="2049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fade">
                                      <p:cBhvr>
                                        <p:cTn id="12" dur="10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fade">
                                      <p:cBhvr>
                                        <p:cTn id="17" dur="1000"/>
                                        <p:tgtEl>
                                          <p:spTgt spid="931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fade">
                                      <p:cBhvr>
                                        <p:cTn id="22" dur="1000"/>
                                        <p:tgtEl>
                                          <p:spTgt spid="931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fade">
                                      <p:cBhvr>
                                        <p:cTn id="27" dur="10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40" name="Rectangle 6963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2" name="Freeform: Shape 6964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4818" name="Rectangle 2">
            <a:extLst>
              <a:ext uri="{FF2B5EF4-FFF2-40B4-BE49-F238E27FC236}">
                <a16:creationId xmlns:a16="http://schemas.microsoft.com/office/drawing/2014/main" id="{B5BC3D67-D2FF-4A94-82C3-8F7E74C2CAB9}"/>
              </a:ext>
            </a:extLst>
          </p:cNvPr>
          <p:cNvSpPr>
            <a:spLocks noGrp="1" noChangeArrowheads="1"/>
          </p:cNvSpPr>
          <p:nvPr>
            <p:ph type="title"/>
          </p:nvPr>
        </p:nvSpPr>
        <p:spPr>
          <a:xfrm>
            <a:off x="630934" y="673770"/>
            <a:ext cx="2733367" cy="2414488"/>
          </a:xfrm>
        </p:spPr>
        <p:txBody>
          <a:bodyPr anchor="t">
            <a:normAutofit/>
          </a:bodyPr>
          <a:lstStyle/>
          <a:p>
            <a:pPr eaLnBrk="1" hangingPunct="1"/>
            <a:r>
              <a:rPr lang="it-IT" altLang="en-US" sz="4300">
                <a:solidFill>
                  <a:srgbClr val="FFFFFF"/>
                </a:solidFill>
                <a:latin typeface="Times New Roman" panose="02020603050405020304" pitchFamily="18" charset="0"/>
              </a:rPr>
              <a:t>References</a:t>
            </a:r>
          </a:p>
        </p:txBody>
      </p:sp>
      <p:sp>
        <p:nvSpPr>
          <p:cNvPr id="69635" name="Rectangle 3">
            <a:extLst>
              <a:ext uri="{FF2B5EF4-FFF2-40B4-BE49-F238E27FC236}">
                <a16:creationId xmlns:a16="http://schemas.microsoft.com/office/drawing/2014/main" id="{CB02F63B-EDF5-4765-B32E-1708CE601A78}"/>
              </a:ext>
            </a:extLst>
          </p:cNvPr>
          <p:cNvSpPr>
            <a:spLocks noGrp="1" noChangeArrowheads="1"/>
          </p:cNvSpPr>
          <p:nvPr>
            <p:ph idx="1"/>
          </p:nvPr>
        </p:nvSpPr>
        <p:spPr>
          <a:xfrm>
            <a:off x="4571999" y="882315"/>
            <a:ext cx="3941065" cy="5294647"/>
          </a:xfrm>
        </p:spPr>
        <p:txBody>
          <a:bodyPr>
            <a:normAutofit/>
          </a:bodyPr>
          <a:lstStyle/>
          <a:p>
            <a:pPr eaLnBrk="1" hangingPunct="1"/>
            <a:r>
              <a:rPr lang="it-IT" altLang="en-US" sz="1900">
                <a:latin typeface="Times New Roman" panose="02020603050405020304" pitchFamily="18" charset="0"/>
              </a:rPr>
              <a:t>Use double spacing and hanging indentation (indent second and subsequent lines of each reference). </a:t>
            </a:r>
          </a:p>
          <a:p>
            <a:pPr eaLnBrk="1" hangingPunct="1"/>
            <a:r>
              <a:rPr lang="it-IT" altLang="en-US" sz="1900">
                <a:latin typeface="Times New Roman" panose="02020603050405020304" pitchFamily="18" charset="0"/>
              </a:rPr>
              <a:t>Ensure the entries are in alphabetical order.</a:t>
            </a:r>
          </a:p>
          <a:p>
            <a:pPr eaLnBrk="1" hangingPunct="1"/>
            <a:r>
              <a:rPr lang="it-IT" altLang="en-US" sz="1900">
                <a:latin typeface="Times New Roman" panose="02020603050405020304" pitchFamily="18" charset="0"/>
              </a:rPr>
              <a:t>Cite any websites used. </a:t>
            </a:r>
          </a:p>
          <a:p>
            <a:pPr eaLnBrk="1" hangingPunct="1"/>
            <a:r>
              <a:rPr lang="it-IT" altLang="en-US" sz="1900">
                <a:latin typeface="Times New Roman" panose="02020603050405020304" pitchFamily="18" charset="0"/>
              </a:rPr>
              <a:t>Cite the individual sections you have read as chapters in an online book.</a:t>
            </a:r>
          </a:p>
        </p:txBody>
      </p:sp>
      <p:sp>
        <p:nvSpPr>
          <p:cNvPr id="34820" name="Segnaposto numero diapositiva 5">
            <a:extLst>
              <a:ext uri="{FF2B5EF4-FFF2-40B4-BE49-F238E27FC236}">
                <a16:creationId xmlns:a16="http://schemas.microsoft.com/office/drawing/2014/main" id="{0199B01D-047D-4F96-A233-37EF0322C997}"/>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7B92FD57-66C1-413F-A093-49C9692DA4FA}"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13</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517"/>
    </mc:Choice>
    <mc:Fallback xmlns="">
      <p:transition spd="slow" advTm="2451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10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1000"/>
                                        <p:tgtEl>
                                          <p:spTgt spid="69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fade">
                                      <p:cBhvr>
                                        <p:cTn id="22" dur="10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Freeform: Shape 256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5602" name="Rectangle 2">
            <a:extLst>
              <a:ext uri="{FF2B5EF4-FFF2-40B4-BE49-F238E27FC236}">
                <a16:creationId xmlns:a16="http://schemas.microsoft.com/office/drawing/2014/main" id="{1C05F723-D260-47A5-B75F-4641922369CE}"/>
              </a:ext>
            </a:extLst>
          </p:cNvPr>
          <p:cNvSpPr>
            <a:spLocks noGrp="1" noChangeArrowheads="1"/>
          </p:cNvSpPr>
          <p:nvPr>
            <p:ph type="title"/>
          </p:nvPr>
        </p:nvSpPr>
        <p:spPr>
          <a:xfrm>
            <a:off x="630934" y="673770"/>
            <a:ext cx="2733367" cy="2414488"/>
          </a:xfrm>
        </p:spPr>
        <p:txBody>
          <a:bodyPr anchor="t">
            <a:normAutofit/>
          </a:bodyPr>
          <a:lstStyle/>
          <a:p>
            <a:pPr eaLnBrk="1" hangingPunct="1"/>
            <a:r>
              <a:rPr lang="it-IT" altLang="en-US" sz="4700">
                <a:solidFill>
                  <a:srgbClr val="FFFFFF"/>
                </a:solidFill>
                <a:latin typeface="Times New Roman" panose="02020603050405020304" pitchFamily="18" charset="0"/>
              </a:rPr>
              <a:t>Today’s lesson</a:t>
            </a:r>
          </a:p>
        </p:txBody>
      </p:sp>
      <p:sp>
        <p:nvSpPr>
          <p:cNvPr id="25603" name="Rectangle 3">
            <a:extLst>
              <a:ext uri="{FF2B5EF4-FFF2-40B4-BE49-F238E27FC236}">
                <a16:creationId xmlns:a16="http://schemas.microsoft.com/office/drawing/2014/main" id="{07AFBC05-F2FE-48E4-A8FD-52D32CA8913F}"/>
              </a:ext>
            </a:extLst>
          </p:cNvPr>
          <p:cNvSpPr>
            <a:spLocks noGrp="1" noChangeArrowheads="1"/>
          </p:cNvSpPr>
          <p:nvPr>
            <p:ph idx="1"/>
          </p:nvPr>
        </p:nvSpPr>
        <p:spPr>
          <a:xfrm>
            <a:off x="4571999" y="882315"/>
            <a:ext cx="3941065" cy="5294647"/>
          </a:xfrm>
        </p:spPr>
        <p:txBody>
          <a:bodyPr>
            <a:normAutofit/>
          </a:bodyPr>
          <a:lstStyle/>
          <a:p>
            <a:pPr marL="0" indent="0" eaLnBrk="1" hangingPunct="1">
              <a:buNone/>
            </a:pPr>
            <a:r>
              <a:rPr lang="it-IT" altLang="en-US" sz="1900">
                <a:latin typeface="Georgia" panose="02040502050405020303" pitchFamily="18" charset="0"/>
              </a:rPr>
              <a:t>Unit 9 Flow</a:t>
            </a:r>
          </a:p>
          <a:p>
            <a:pPr marL="0" indent="0" eaLnBrk="1" hangingPunct="1">
              <a:buNone/>
            </a:pPr>
            <a:endParaRPr lang="it-IT" altLang="en-US" sz="1900">
              <a:latin typeface="Georgia" panose="02040502050405020303" pitchFamily="18" charset="0"/>
            </a:endParaRPr>
          </a:p>
          <a:p>
            <a:pPr marL="0" indent="0" eaLnBrk="1" hangingPunct="1">
              <a:buNone/>
            </a:pPr>
            <a:r>
              <a:rPr lang="it-IT" altLang="en-US" sz="1900">
                <a:latin typeface="Georgia" panose="02040502050405020303" pitchFamily="18" charset="0"/>
              </a:rPr>
              <a:t>Infographic</a:t>
            </a:r>
          </a:p>
          <a:p>
            <a:pPr marL="0" indent="0" eaLnBrk="1" hangingPunct="1">
              <a:buNone/>
            </a:pPr>
            <a:r>
              <a:rPr lang="it-IT" altLang="en-US" sz="1900">
                <a:latin typeface="Georgia" panose="02040502050405020303" pitchFamily="18" charset="0"/>
              </a:rPr>
              <a:t>Top 5 challenges facing humanity – can you add  any more??</a:t>
            </a:r>
          </a:p>
          <a:p>
            <a:pPr marL="0" indent="0" eaLnBrk="1" hangingPunct="1">
              <a:buNone/>
            </a:pPr>
            <a:r>
              <a:rPr lang="it-IT" altLang="en-US" sz="1900">
                <a:latin typeface="Georgia" panose="02040502050405020303" pitchFamily="18" charset="0"/>
              </a:rPr>
              <a:t>(Hint- pandemics &amp; public health systems).</a:t>
            </a:r>
          </a:p>
          <a:p>
            <a:pPr marL="0" indent="0" eaLnBrk="1" hangingPunct="1">
              <a:buNone/>
            </a:pPr>
            <a:r>
              <a:rPr lang="it-IT" altLang="en-US" sz="1900">
                <a:latin typeface="Georgia" panose="02040502050405020303" pitchFamily="18" charset="0"/>
              </a:rPr>
              <a:t> Video CO2 forest</a:t>
            </a:r>
          </a:p>
          <a:p>
            <a:pPr marL="0" indent="0" eaLnBrk="1" hangingPunct="1">
              <a:buNone/>
            </a:pPr>
            <a:r>
              <a:rPr lang="it-IT" altLang="en-US" sz="1900">
                <a:latin typeface="Georgia" panose="02040502050405020303" pitchFamily="18" charset="0"/>
              </a:rPr>
              <a:t>Exercises Before/While/After you watch</a:t>
            </a:r>
          </a:p>
          <a:p>
            <a:pPr marL="0" indent="0" eaLnBrk="1" hangingPunct="1">
              <a:buNone/>
            </a:pPr>
            <a:endParaRPr lang="it-IT" altLang="en-US" sz="1900">
              <a:latin typeface="Times New Roman" panose="02020603050405020304" pitchFamily="18" charset="0"/>
            </a:endParaRPr>
          </a:p>
        </p:txBody>
      </p:sp>
      <p:sp>
        <p:nvSpPr>
          <p:cNvPr id="25604" name="Segnaposto numero diapositiva 5">
            <a:extLst>
              <a:ext uri="{FF2B5EF4-FFF2-40B4-BE49-F238E27FC236}">
                <a16:creationId xmlns:a16="http://schemas.microsoft.com/office/drawing/2014/main" id="{F8EAD252-0005-4D6E-8096-7D7697E6DF70}"/>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80AA03AA-0F0D-4D75-99EC-3AE18053CBB4}"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14</a:t>
            </a:fld>
            <a:endParaRPr lang="it-IT" alt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1825"/>
    </mc:Choice>
    <mc:Fallback xmlns="">
      <p:transition spd="slow" advTm="1818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9E41039-E3A3-4D30-86A4-64029E593749}"/>
              </a:ext>
            </a:extLst>
          </p:cNvPr>
          <p:cNvSpPr>
            <a:spLocks noGrp="1"/>
          </p:cNvSpPr>
          <p:nvPr>
            <p:ph type="sldNum" sz="quarter" idx="12"/>
          </p:nvPr>
        </p:nvSpPr>
        <p:spPr/>
        <p:txBody>
          <a:bodyPr/>
          <a:lstStyle/>
          <a:p>
            <a:pPr>
              <a:defRPr/>
            </a:pPr>
            <a:fld id="{DE1ADE96-4725-4F6E-AC6E-EC962F7DB417}" type="slidenum">
              <a:rPr lang="it-IT" altLang="en-US" smtClean="0"/>
              <a:pPr>
                <a:defRPr/>
              </a:pPr>
              <a:t>15</a:t>
            </a:fld>
            <a:endParaRPr lang="it-IT" altLang="en-US"/>
          </a:p>
        </p:txBody>
      </p:sp>
      <p:sp>
        <p:nvSpPr>
          <p:cNvPr id="3" name="CasellaDiTesto 2">
            <a:extLst>
              <a:ext uri="{FF2B5EF4-FFF2-40B4-BE49-F238E27FC236}">
                <a16:creationId xmlns:a16="http://schemas.microsoft.com/office/drawing/2014/main" id="{B88B1594-B8EB-4572-948F-1EE57A20E3EC}"/>
              </a:ext>
            </a:extLst>
          </p:cNvPr>
          <p:cNvSpPr txBox="1"/>
          <p:nvPr/>
        </p:nvSpPr>
        <p:spPr>
          <a:xfrm>
            <a:off x="1403648" y="506194"/>
            <a:ext cx="6768752" cy="1292662"/>
          </a:xfrm>
          <a:prstGeom prst="rect">
            <a:avLst/>
          </a:prstGeom>
          <a:noFill/>
        </p:spPr>
        <p:txBody>
          <a:bodyPr wrap="square" rtlCol="0">
            <a:spAutoFit/>
          </a:bodyPr>
          <a:lstStyle/>
          <a:p>
            <a:r>
              <a:rPr lang="en-US" sz="2400" dirty="0"/>
              <a:t>Commenting on sources pg. 167</a:t>
            </a:r>
          </a:p>
          <a:p>
            <a:endParaRPr lang="en-US" dirty="0"/>
          </a:p>
          <a:p>
            <a:r>
              <a:rPr lang="en-US" dirty="0"/>
              <a:t> How does the source related to the point you are trying to make? </a:t>
            </a:r>
          </a:p>
        </p:txBody>
      </p:sp>
      <p:sp>
        <p:nvSpPr>
          <p:cNvPr id="4" name="CasellaDiTesto 3">
            <a:extLst>
              <a:ext uri="{FF2B5EF4-FFF2-40B4-BE49-F238E27FC236}">
                <a16:creationId xmlns:a16="http://schemas.microsoft.com/office/drawing/2014/main" id="{F4DF9278-D1FB-477C-A3C5-0FF8C3DD94C0}"/>
              </a:ext>
            </a:extLst>
          </p:cNvPr>
          <p:cNvSpPr txBox="1"/>
          <p:nvPr/>
        </p:nvSpPr>
        <p:spPr>
          <a:xfrm>
            <a:off x="2123728" y="2060848"/>
            <a:ext cx="3816424" cy="923330"/>
          </a:xfrm>
          <a:prstGeom prst="rect">
            <a:avLst/>
          </a:prstGeom>
          <a:noFill/>
        </p:spPr>
        <p:txBody>
          <a:bodyPr wrap="square" rtlCol="0">
            <a:spAutoFit/>
          </a:bodyPr>
          <a:lstStyle/>
          <a:p>
            <a:pPr marL="342900" indent="-342900">
              <a:buAutoNum type="arabicPeriod"/>
            </a:pPr>
            <a:r>
              <a:rPr lang="en-US" dirty="0"/>
              <a:t>It is clear that</a:t>
            </a:r>
          </a:p>
          <a:p>
            <a:pPr marL="342900" indent="-342900">
              <a:buAutoNum type="arabicPeriod"/>
            </a:pPr>
            <a:r>
              <a:rPr lang="en-US" dirty="0"/>
              <a:t>Would dramatically reduce</a:t>
            </a:r>
          </a:p>
          <a:p>
            <a:pPr marL="342900" indent="-342900">
              <a:buAutoNum type="arabicPeriod"/>
            </a:pPr>
            <a:endParaRPr lang="en-US" dirty="0"/>
          </a:p>
        </p:txBody>
      </p:sp>
      <p:sp>
        <p:nvSpPr>
          <p:cNvPr id="5" name="CasellaDiTesto 4">
            <a:extLst>
              <a:ext uri="{FF2B5EF4-FFF2-40B4-BE49-F238E27FC236}">
                <a16:creationId xmlns:a16="http://schemas.microsoft.com/office/drawing/2014/main" id="{4EE0F1A7-167C-4D80-88AD-2F7EA32C71F3}"/>
              </a:ext>
            </a:extLst>
          </p:cNvPr>
          <p:cNvSpPr txBox="1"/>
          <p:nvPr/>
        </p:nvSpPr>
        <p:spPr>
          <a:xfrm>
            <a:off x="2303748" y="3400687"/>
            <a:ext cx="4536504" cy="923330"/>
          </a:xfrm>
          <a:prstGeom prst="rect">
            <a:avLst/>
          </a:prstGeom>
          <a:noFill/>
        </p:spPr>
        <p:txBody>
          <a:bodyPr wrap="square" rtlCol="0">
            <a:spAutoFit/>
          </a:bodyPr>
          <a:lstStyle/>
          <a:p>
            <a:r>
              <a:rPr lang="en-US" dirty="0"/>
              <a:t>It is important to show limitations:</a:t>
            </a:r>
          </a:p>
          <a:p>
            <a:endParaRPr lang="en-US" dirty="0"/>
          </a:p>
          <a:p>
            <a:r>
              <a:rPr lang="en-US" dirty="0"/>
              <a:t> This casts some doubt as to whether..</a:t>
            </a:r>
          </a:p>
        </p:txBody>
      </p:sp>
      <p:sp>
        <p:nvSpPr>
          <p:cNvPr id="6" name="CasellaDiTesto 5">
            <a:extLst>
              <a:ext uri="{FF2B5EF4-FFF2-40B4-BE49-F238E27FC236}">
                <a16:creationId xmlns:a16="http://schemas.microsoft.com/office/drawing/2014/main" id="{CC99F743-E296-450D-8168-3BB06BF8D3A0}"/>
              </a:ext>
            </a:extLst>
          </p:cNvPr>
          <p:cNvSpPr txBox="1"/>
          <p:nvPr/>
        </p:nvSpPr>
        <p:spPr>
          <a:xfrm>
            <a:off x="2123728" y="5229200"/>
            <a:ext cx="3816424" cy="369332"/>
          </a:xfrm>
          <a:prstGeom prst="rect">
            <a:avLst/>
          </a:prstGeom>
          <a:noFill/>
        </p:spPr>
        <p:txBody>
          <a:bodyPr wrap="square" rtlCol="0">
            <a:spAutoFit/>
          </a:bodyPr>
          <a:lstStyle/>
          <a:p>
            <a:r>
              <a:rPr lang="en-US" dirty="0"/>
              <a:t>Exercises 1-4</a:t>
            </a:r>
          </a:p>
        </p:txBody>
      </p:sp>
    </p:spTree>
    <p:extLst>
      <p:ext uri="{BB962C8B-B14F-4D97-AF65-F5344CB8AC3E}">
        <p14:creationId xmlns:p14="http://schemas.microsoft.com/office/powerpoint/2010/main" val="739979825"/>
      </p:ext>
    </p:extLst>
  </p:cSld>
  <p:clrMapOvr>
    <a:masterClrMapping/>
  </p:clrMapOvr>
  <mc:AlternateContent xmlns:mc="http://schemas.openxmlformats.org/markup-compatibility/2006" xmlns:p14="http://schemas.microsoft.com/office/powerpoint/2010/main">
    <mc:Choice Requires="p14">
      <p:transition spd="slow" p14:dur="2000" advTm="117158"/>
    </mc:Choice>
    <mc:Fallback xmlns="">
      <p:transition spd="slow" advTm="11715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0" name="Rectangle 3584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8" name="Rectangle 2">
            <a:extLst>
              <a:ext uri="{FF2B5EF4-FFF2-40B4-BE49-F238E27FC236}">
                <a16:creationId xmlns:a16="http://schemas.microsoft.com/office/drawing/2014/main" id="{21A54FC6-0600-4C31-A476-2C45D2E7A4AB}"/>
              </a:ext>
            </a:extLst>
          </p:cNvPr>
          <p:cNvSpPr>
            <a:spLocks noGrp="1" noChangeArrowheads="1"/>
          </p:cNvSpPr>
          <p:nvPr>
            <p:ph type="title"/>
          </p:nvPr>
        </p:nvSpPr>
        <p:spPr>
          <a:xfrm>
            <a:off x="473202" y="640080"/>
            <a:ext cx="3614166" cy="1481328"/>
          </a:xfrm>
        </p:spPr>
        <p:txBody>
          <a:bodyPr vert="horz" lIns="91440" tIns="45720" rIns="91440" bIns="45720" rtlCol="0" anchor="b">
            <a:normAutofit/>
          </a:bodyPr>
          <a:lstStyle/>
          <a:p>
            <a:pPr fontAlgn="auto">
              <a:spcAft>
                <a:spcPts val="0"/>
              </a:spcAft>
              <a:defRPr/>
            </a:pPr>
            <a:r>
              <a:rPr lang="en-US" altLang="en-US" sz="1900" kern="1200">
                <a:solidFill>
                  <a:schemeClr val="tx1"/>
                </a:solidFill>
                <a:latin typeface="+mj-lt"/>
                <a:ea typeface="+mj-ea"/>
                <a:cs typeface="+mj-cs"/>
              </a:rPr>
              <a:t>https://owl.purdue.edu/owl/research_and_citation/apa_style/apa_formatting_and_style_guide/reference_list_electronic_sources.html</a:t>
            </a:r>
          </a:p>
        </p:txBody>
      </p:sp>
      <p:sp>
        <p:nvSpPr>
          <p:cNvPr id="3585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97882227-5229-4498-B65D-16BF0AF71BEB}"/>
              </a:ext>
            </a:extLst>
          </p:cNvPr>
          <p:cNvSpPr txBox="1"/>
          <p:nvPr/>
        </p:nvSpPr>
        <p:spPr>
          <a:xfrm>
            <a:off x="473202" y="2660904"/>
            <a:ext cx="3614166" cy="3547872"/>
          </a:xfrm>
          <a:prstGeom prst="rect">
            <a:avLst/>
          </a:prstGeom>
        </p:spPr>
        <p:txBody>
          <a:bodyPr vert="horz" lIns="91440" tIns="45720" rIns="91440" bIns="45720" rtlCol="0" anchor="t">
            <a:normAutofit/>
          </a:bodyPr>
          <a:lstStyle/>
          <a:p>
            <a:pPr indent="-228600" defTabSz="914400">
              <a:lnSpc>
                <a:spcPct val="90000"/>
              </a:lnSpc>
              <a:spcBef>
                <a:spcPts val="1000"/>
              </a:spcBef>
              <a:spcAft>
                <a:spcPts val="0"/>
              </a:spcAft>
              <a:buClr>
                <a:schemeClr val="accent1"/>
              </a:buClr>
              <a:buFont typeface="Arial" panose="020B0604020202020204" pitchFamily="34" charset="0"/>
              <a:buChar char="•"/>
            </a:pPr>
            <a:r>
              <a:rPr lang="en-US" sz="1200"/>
              <a:t>Lastname, F. M. (Year, Month Date). </a:t>
            </a:r>
            <a:r>
              <a:rPr lang="en-US" sz="1200" i="1"/>
              <a:t>Title of page</a:t>
            </a:r>
            <a:r>
              <a:rPr lang="en-US" sz="1200"/>
              <a:t>. Site name. URL</a:t>
            </a:r>
          </a:p>
          <a:p>
            <a:pPr indent="-228600" defTabSz="914400">
              <a:lnSpc>
                <a:spcPct val="90000"/>
              </a:lnSpc>
              <a:spcBef>
                <a:spcPts val="1000"/>
              </a:spcBef>
              <a:spcAft>
                <a:spcPts val="0"/>
              </a:spcAft>
              <a:buClr>
                <a:schemeClr val="accent1"/>
              </a:buClr>
              <a:buFont typeface="Arial" panose="020B0604020202020204" pitchFamily="34" charset="0"/>
              <a:buChar char="•"/>
            </a:pPr>
            <a:r>
              <a:rPr lang="en-US" sz="1200"/>
              <a:t>Price, D. (2018, March 23). </a:t>
            </a:r>
            <a:r>
              <a:rPr lang="en-US" sz="1200" i="1"/>
              <a:t>Laziness does not exist</a:t>
            </a:r>
            <a:r>
              <a:rPr lang="en-US" sz="1200"/>
              <a:t>. Medium. </a:t>
            </a:r>
            <a:r>
              <a:rPr lang="en-US" sz="1200" b="1" u="sng">
                <a:hlinkClick r:id="rId2"/>
              </a:rPr>
              <a:t>https://humanparts.medium.com/laziness-does-not-exist-3af27e312d01</a:t>
            </a:r>
            <a:endParaRPr lang="en-US" sz="1200"/>
          </a:p>
          <a:p>
            <a:pPr indent="-228600" defTabSz="914400">
              <a:lnSpc>
                <a:spcPct val="90000"/>
              </a:lnSpc>
              <a:spcBef>
                <a:spcPts val="1000"/>
              </a:spcBef>
              <a:spcAft>
                <a:spcPts val="0"/>
              </a:spcAft>
              <a:buClr>
                <a:schemeClr val="accent1"/>
              </a:buClr>
              <a:buFont typeface="Arial" panose="020B0604020202020204" pitchFamily="34" charset="0"/>
              <a:buChar char="•"/>
            </a:pPr>
            <a:r>
              <a:rPr lang="en-US" sz="1200"/>
              <a:t>If the resource was written by a group or organization, use the name of the group/organization as the author. Additionally, if the author and site name are the same, omit the site name from the citation.</a:t>
            </a:r>
          </a:p>
          <a:p>
            <a:pPr indent="-228600" defTabSz="914400">
              <a:lnSpc>
                <a:spcPct val="90000"/>
              </a:lnSpc>
              <a:spcBef>
                <a:spcPts val="1000"/>
              </a:spcBef>
              <a:spcAft>
                <a:spcPts val="0"/>
              </a:spcAft>
              <a:buClr>
                <a:schemeClr val="accent1"/>
              </a:buClr>
              <a:buFont typeface="Arial" panose="020B0604020202020204" pitchFamily="34" charset="0"/>
              <a:buChar char="•"/>
            </a:pPr>
            <a:r>
              <a:rPr lang="en-US" sz="1200"/>
              <a:t>Group name. (Year, Month Date). </a:t>
            </a:r>
            <a:r>
              <a:rPr lang="en-US" sz="1200" i="1"/>
              <a:t>Title of page</a:t>
            </a:r>
            <a:r>
              <a:rPr lang="en-US" sz="1200"/>
              <a:t>. Site name. URL</a:t>
            </a:r>
          </a:p>
          <a:p>
            <a:pPr indent="-228600" defTabSz="914400">
              <a:lnSpc>
                <a:spcPct val="90000"/>
              </a:lnSpc>
              <a:spcBef>
                <a:spcPts val="1000"/>
              </a:spcBef>
              <a:spcAft>
                <a:spcPts val="0"/>
              </a:spcAft>
              <a:buClr>
                <a:schemeClr val="accent1"/>
              </a:buClr>
              <a:buFont typeface="Arial" panose="020B0604020202020204" pitchFamily="34" charset="0"/>
              <a:buChar char="•"/>
            </a:pPr>
            <a:r>
              <a:rPr lang="en-US" sz="1200"/>
              <a:t>American Society for the Prevention of Cruelty to Animals. (2019, November 21). </a:t>
            </a:r>
            <a:r>
              <a:rPr lang="en-US" sz="1200" i="1"/>
              <a:t>Justice served: Case closed for over 40 dogfighting victims</a:t>
            </a:r>
            <a:r>
              <a:rPr lang="en-US" sz="1200"/>
              <a:t>. </a:t>
            </a:r>
            <a:r>
              <a:rPr lang="en-US" sz="1200" b="1" u="sng">
                <a:hlinkClick r:id="rId3"/>
              </a:rPr>
              <a:t>https://www.aspca.org/news/justice-served-case-closed-over-40-dogfighting-victims</a:t>
            </a:r>
            <a:endParaRPr lang="en-US" sz="1200"/>
          </a:p>
          <a:p>
            <a:pPr indent="-228600" defTabSz="914400">
              <a:lnSpc>
                <a:spcPct val="90000"/>
              </a:lnSpc>
              <a:spcBef>
                <a:spcPts val="1000"/>
              </a:spcBef>
              <a:spcAft>
                <a:spcPts val="0"/>
              </a:spcAft>
              <a:buClr>
                <a:schemeClr val="accent1"/>
              </a:buClr>
              <a:buFont typeface="Arial" panose="020B0604020202020204" pitchFamily="34" charset="0"/>
              <a:buChar char="•"/>
            </a:pPr>
            <a:endParaRPr lang="en-US" sz="1200"/>
          </a:p>
        </p:txBody>
      </p:sp>
      <p:pic>
        <p:nvPicPr>
          <p:cNvPr id="35845" name="Picture 35844">
            <a:extLst>
              <a:ext uri="{FF2B5EF4-FFF2-40B4-BE49-F238E27FC236}">
                <a16:creationId xmlns:a16="http://schemas.microsoft.com/office/drawing/2014/main" id="{A5BC8CAD-AFD7-A022-5814-781F93E2D419}"/>
              </a:ext>
            </a:extLst>
          </p:cNvPr>
          <p:cNvPicPr>
            <a:picLocks noChangeAspect="1"/>
          </p:cNvPicPr>
          <p:nvPr/>
        </p:nvPicPr>
        <p:blipFill rotWithShape="1">
          <a:blip r:embed="rId4"/>
          <a:srcRect l="11184" r="17582"/>
          <a:stretch/>
        </p:blipFill>
        <p:spPr>
          <a:xfrm>
            <a:off x="4574286" y="1273660"/>
            <a:ext cx="4094226" cy="4310680"/>
          </a:xfrm>
          <a:prstGeom prst="rect">
            <a:avLst/>
          </a:prstGeom>
        </p:spPr>
      </p:pic>
      <p:sp>
        <p:nvSpPr>
          <p:cNvPr id="35843" name="Segnaposto numero diapositiva 4">
            <a:extLst>
              <a:ext uri="{FF2B5EF4-FFF2-40B4-BE49-F238E27FC236}">
                <a16:creationId xmlns:a16="http://schemas.microsoft.com/office/drawing/2014/main" id="{FE907643-2BBA-4788-A405-889F547B8195}"/>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914400">
              <a:spcBef>
                <a:spcPts val="0"/>
              </a:spcBef>
              <a:spcAft>
                <a:spcPts val="600"/>
              </a:spcAft>
              <a:buClrTx/>
              <a:buNone/>
              <a:defRPr/>
            </a:pPr>
            <a:fld id="{BC42741D-0557-49CF-AE2F-F1612CDDEF4C}" type="slidenum">
              <a:rPr lang="en-US" altLang="en-US">
                <a:solidFill>
                  <a:schemeClr val="tx1">
                    <a:tint val="75000"/>
                  </a:schemeClr>
                </a:solidFill>
                <a:latin typeface="+mn-lt"/>
              </a:rPr>
              <a:pPr defTabSz="914400">
                <a:spcBef>
                  <a:spcPts val="0"/>
                </a:spcBef>
                <a:spcAft>
                  <a:spcPts val="600"/>
                </a:spcAft>
                <a:buClrTx/>
                <a:buNone/>
                <a:defRPr/>
              </a:pPr>
              <a:t>16</a:t>
            </a:fld>
            <a:endParaRPr lang="en-US" altLang="en-US">
              <a:solidFill>
                <a:schemeClr val="tx1">
                  <a:tint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2065"/>
    </mc:Choice>
    <mc:Fallback xmlns="">
      <p:transition spd="slow" advTm="5206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5" name="Rectangle 3687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2">
            <a:extLst>
              <a:ext uri="{FF2B5EF4-FFF2-40B4-BE49-F238E27FC236}">
                <a16:creationId xmlns:a16="http://schemas.microsoft.com/office/drawing/2014/main" id="{3C8543B2-385E-4225-8E89-F08D5BEF0DAD}"/>
              </a:ext>
            </a:extLst>
          </p:cNvPr>
          <p:cNvSpPr>
            <a:spLocks noGrp="1" noChangeArrowheads="1"/>
          </p:cNvSpPr>
          <p:nvPr>
            <p:ph type="title"/>
          </p:nvPr>
        </p:nvSpPr>
        <p:spPr>
          <a:xfrm>
            <a:off x="3973321" y="329184"/>
            <a:ext cx="4688333" cy="1783080"/>
          </a:xfrm>
        </p:spPr>
        <p:txBody>
          <a:bodyPr rtlCol="0" anchor="b">
            <a:normAutofit/>
          </a:bodyPr>
          <a:lstStyle/>
          <a:p>
            <a:pPr eaLnBrk="1" fontAlgn="auto" hangingPunct="1">
              <a:spcAft>
                <a:spcPts val="0"/>
              </a:spcAft>
              <a:defRPr/>
            </a:pPr>
            <a:r>
              <a:rPr lang="it-IT" altLang="en-US" sz="4000">
                <a:latin typeface="Times New Roman" panose="02020603050405020304" pitchFamily="18" charset="0"/>
              </a:rPr>
              <a:t>Example entry (chapter in online book)</a:t>
            </a:r>
          </a:p>
        </p:txBody>
      </p:sp>
      <p:pic>
        <p:nvPicPr>
          <p:cNvPr id="36870" name="Picture 36869" descr="A top view of books with different cover colours">
            <a:extLst>
              <a:ext uri="{FF2B5EF4-FFF2-40B4-BE49-F238E27FC236}">
                <a16:creationId xmlns:a16="http://schemas.microsoft.com/office/drawing/2014/main" id="{620D039C-48FF-1FA8-A0D3-27D76E31683B}"/>
              </a:ext>
            </a:extLst>
          </p:cNvPr>
          <p:cNvPicPr>
            <a:picLocks noChangeAspect="1"/>
          </p:cNvPicPr>
          <p:nvPr/>
        </p:nvPicPr>
        <p:blipFill rotWithShape="1">
          <a:blip r:embed="rId2"/>
          <a:srcRect l="22021" r="27046"/>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87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3" name="Rectangle 3">
            <a:extLst>
              <a:ext uri="{FF2B5EF4-FFF2-40B4-BE49-F238E27FC236}">
                <a16:creationId xmlns:a16="http://schemas.microsoft.com/office/drawing/2014/main" id="{E396E768-6596-4B05-A78B-3FC6125143B8}"/>
              </a:ext>
            </a:extLst>
          </p:cNvPr>
          <p:cNvSpPr>
            <a:spLocks noGrp="1" noChangeArrowheads="1"/>
          </p:cNvSpPr>
          <p:nvPr>
            <p:ph idx="1"/>
          </p:nvPr>
        </p:nvSpPr>
        <p:spPr>
          <a:xfrm>
            <a:off x="3973321" y="2706624"/>
            <a:ext cx="4688333" cy="3483864"/>
          </a:xfrm>
        </p:spPr>
        <p:txBody>
          <a:bodyPr rtlCol="0">
            <a:normAutofit/>
          </a:bodyPr>
          <a:lstStyle/>
          <a:p>
            <a:r>
              <a:rPr lang="en-US" sz="1600" cap="all"/>
              <a:t>ELECTRONIC OR KINDLE BOOKS</a:t>
            </a:r>
          </a:p>
          <a:p>
            <a:r>
              <a:rPr lang="en-US" sz="1600"/>
              <a:t>It is not necessary to note that you have used an eBook or audiobook when the content is the same as a physical book. However, you should distinguish between the eBook or audiobook and the print version if the content is different or abridged, or if you would like to cite the narrator of an audiobook.</a:t>
            </a:r>
          </a:p>
          <a:p>
            <a:r>
              <a:rPr lang="en-US" sz="1600"/>
              <a:t>Lastname, F. M. (Year). </a:t>
            </a:r>
            <a:r>
              <a:rPr lang="en-US" sz="1600" i="1"/>
              <a:t>Title of book</a:t>
            </a:r>
            <a:r>
              <a:rPr lang="en-US" sz="1600"/>
              <a:t>. Publisher. URL</a:t>
            </a:r>
          </a:p>
          <a:p>
            <a:r>
              <a:rPr lang="en-US" sz="1600"/>
              <a:t>Lastname, F. M. (Year). </a:t>
            </a:r>
            <a:r>
              <a:rPr lang="en-US" sz="1600" i="1"/>
              <a:t>Title of book</a:t>
            </a:r>
            <a:r>
              <a:rPr lang="en-US" sz="1600"/>
              <a:t> [eBook edition]. Publisher. URL</a:t>
            </a:r>
          </a:p>
          <a:p>
            <a:r>
              <a:rPr lang="en-US" sz="1600"/>
              <a:t>Lastname, F. M. (Year). </a:t>
            </a:r>
            <a:r>
              <a:rPr lang="en-US" sz="1600" i="1"/>
              <a:t>Title of book</a:t>
            </a:r>
            <a:r>
              <a:rPr lang="en-US" sz="1600"/>
              <a:t> (N. Narrator, Narr.) [Audiobook]. Publisher. URL (if applicable)</a:t>
            </a:r>
          </a:p>
          <a:p>
            <a:pPr eaLnBrk="1" fontAlgn="auto" hangingPunct="1">
              <a:spcAft>
                <a:spcPts val="0"/>
              </a:spcAft>
              <a:buFontTx/>
              <a:buNone/>
              <a:defRPr/>
            </a:pPr>
            <a:endParaRPr lang="it-IT" altLang="en-US" sz="1600">
              <a:latin typeface="Times New Roman" panose="02020603050405020304" pitchFamily="18" charset="0"/>
            </a:endParaRPr>
          </a:p>
        </p:txBody>
      </p:sp>
      <p:sp>
        <p:nvSpPr>
          <p:cNvPr id="36868" name="Segnaposto numero diapositiva 5">
            <a:extLst>
              <a:ext uri="{FF2B5EF4-FFF2-40B4-BE49-F238E27FC236}">
                <a16:creationId xmlns:a16="http://schemas.microsoft.com/office/drawing/2014/main" id="{8FD1A757-1336-459E-B844-49E9BD688BA9}"/>
              </a:ext>
            </a:extLst>
          </p:cNvPr>
          <p:cNvSpPr>
            <a:spLocks noGrp="1"/>
          </p:cNvSpPr>
          <p:nvPr>
            <p:ph type="sldNum" sz="quarter" idx="12"/>
          </p:nvPr>
        </p:nvSpPr>
        <p:spPr>
          <a:xfrm>
            <a:off x="7539733" y="6356350"/>
            <a:ext cx="97561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74AD8BBF-B943-4A50-8093-37785F40D269}"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17</a:t>
            </a:fld>
            <a:endParaRPr lang="it-IT" alt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6553"/>
    </mc:Choice>
    <mc:Fallback xmlns="">
      <p:transition spd="slow" advTm="265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9" name="Rectangle 378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a:extLst>
              <a:ext uri="{FF2B5EF4-FFF2-40B4-BE49-F238E27FC236}">
                <a16:creationId xmlns:a16="http://schemas.microsoft.com/office/drawing/2014/main" id="{5EAD2C5E-0B21-475A-9D06-A960550495D4}"/>
              </a:ext>
            </a:extLst>
          </p:cNvPr>
          <p:cNvSpPr>
            <a:spLocks noGrp="1" noChangeArrowheads="1"/>
          </p:cNvSpPr>
          <p:nvPr>
            <p:ph type="title"/>
          </p:nvPr>
        </p:nvSpPr>
        <p:spPr>
          <a:xfrm>
            <a:off x="429369" y="238539"/>
            <a:ext cx="8263890" cy="1434415"/>
          </a:xfrm>
        </p:spPr>
        <p:txBody>
          <a:bodyPr anchor="b">
            <a:normAutofit/>
          </a:bodyPr>
          <a:lstStyle/>
          <a:p>
            <a:pPr eaLnBrk="1" hangingPunct="1"/>
            <a:r>
              <a:rPr lang="it-IT" altLang="en-US" sz="4700">
                <a:latin typeface="Times New Roman" panose="02020603050405020304" pitchFamily="18" charset="0"/>
              </a:rPr>
              <a:t>Formatting references</a:t>
            </a:r>
          </a:p>
        </p:txBody>
      </p:sp>
      <p:sp>
        <p:nvSpPr>
          <p:cNvPr id="379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Rectangle 3">
            <a:extLst>
              <a:ext uri="{FF2B5EF4-FFF2-40B4-BE49-F238E27FC236}">
                <a16:creationId xmlns:a16="http://schemas.microsoft.com/office/drawing/2014/main" id="{9BFAAB80-1B43-48E7-9765-FA8CC586A42A}"/>
              </a:ext>
            </a:extLst>
          </p:cNvPr>
          <p:cNvSpPr>
            <a:spLocks noGrp="1" noChangeArrowheads="1"/>
          </p:cNvSpPr>
          <p:nvPr>
            <p:ph idx="1"/>
          </p:nvPr>
        </p:nvSpPr>
        <p:spPr>
          <a:xfrm>
            <a:off x="429369" y="2071316"/>
            <a:ext cx="5035164" cy="4119172"/>
          </a:xfrm>
        </p:spPr>
        <p:txBody>
          <a:bodyPr anchor="t">
            <a:normAutofit/>
          </a:bodyPr>
          <a:lstStyle/>
          <a:p>
            <a:pPr eaLnBrk="1" hangingPunct="1">
              <a:buFontTx/>
              <a:buNone/>
            </a:pPr>
            <a:r>
              <a:rPr lang="it-IT" altLang="en-US" sz="1900">
                <a:latin typeface="Times New Roman" panose="02020603050405020304" pitchFamily="18" charset="0"/>
              </a:rPr>
              <a:t>For basic formatting rules on capitalisation see:</a:t>
            </a:r>
          </a:p>
          <a:p>
            <a:pPr eaLnBrk="1" hangingPunct="1">
              <a:buFontTx/>
              <a:buNone/>
            </a:pPr>
            <a:r>
              <a:rPr lang="it-IT" altLang="en-US" sz="1900">
                <a:latin typeface="Times New Roman" panose="02020603050405020304" pitchFamily="18" charset="0"/>
              </a:rPr>
              <a:t>https://owl.purdue.edu/owl/research_and_citation/apa_style/apa_formatting_and_style_guide/reference_list_basic_rules.html</a:t>
            </a:r>
          </a:p>
        </p:txBody>
      </p:sp>
      <p:pic>
        <p:nvPicPr>
          <p:cNvPr id="37894" name="Picture 37893" descr="Person pointing on a map">
            <a:extLst>
              <a:ext uri="{FF2B5EF4-FFF2-40B4-BE49-F238E27FC236}">
                <a16:creationId xmlns:a16="http://schemas.microsoft.com/office/drawing/2014/main" id="{9080935A-6041-12E8-6F9E-C58641B40DB7}"/>
              </a:ext>
            </a:extLst>
          </p:cNvPr>
          <p:cNvPicPr>
            <a:picLocks noChangeAspect="1"/>
          </p:cNvPicPr>
          <p:nvPr/>
        </p:nvPicPr>
        <p:blipFill rotWithShape="1">
          <a:blip r:embed="rId2"/>
          <a:srcRect l="19940" r="31898" b="2"/>
          <a:stretch/>
        </p:blipFill>
        <p:spPr>
          <a:xfrm>
            <a:off x="5756743" y="2093976"/>
            <a:ext cx="2955798" cy="4096512"/>
          </a:xfrm>
          <a:prstGeom prst="rect">
            <a:avLst/>
          </a:prstGeom>
        </p:spPr>
      </p:pic>
      <p:sp>
        <p:nvSpPr>
          <p:cNvPr id="37892" name="Segnaposto numero diapositiva 5">
            <a:extLst>
              <a:ext uri="{FF2B5EF4-FFF2-40B4-BE49-F238E27FC236}">
                <a16:creationId xmlns:a16="http://schemas.microsoft.com/office/drawing/2014/main" id="{8618BFFD-B58E-4B63-9780-AFC476C59BD7}"/>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EC037CB9-B87D-4F7E-A199-C9C35B5A2779}"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18</a:t>
            </a:fld>
            <a:endParaRPr lang="it-IT" alt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238"/>
    </mc:Choice>
    <mc:Fallback xmlns="">
      <p:transition spd="slow" advTm="1823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E2C56910-3DDC-4A4D-9CB4-925484593B35}"/>
              </a:ext>
            </a:extLst>
          </p:cNvPr>
          <p:cNvSpPr>
            <a:spLocks noGrp="1" noChangeArrowheads="1"/>
          </p:cNvSpPr>
          <p:nvPr>
            <p:ph type="title"/>
          </p:nvPr>
        </p:nvSpPr>
        <p:spPr>
          <a:xfrm>
            <a:off x="628650" y="365125"/>
            <a:ext cx="3938487" cy="1807305"/>
          </a:xfrm>
        </p:spPr>
        <p:txBody>
          <a:bodyPr rtlCol="0">
            <a:normAutofit fontScale="90000"/>
          </a:bodyPr>
          <a:lstStyle/>
          <a:p>
            <a:pPr eaLnBrk="1" fontAlgn="auto" hangingPunct="1">
              <a:spcAft>
                <a:spcPts val="0"/>
              </a:spcAft>
              <a:defRPr/>
            </a:pPr>
            <a:r>
              <a:rPr lang="it-IT" altLang="en-US">
                <a:latin typeface="Times New Roman" panose="02020603050405020304" pitchFamily="18" charset="0"/>
              </a:rPr>
              <a:t>Your topic choice: Ask yourselves</a:t>
            </a:r>
          </a:p>
        </p:txBody>
      </p:sp>
      <p:sp>
        <p:nvSpPr>
          <p:cNvPr id="81923" name="Rectangle 3">
            <a:extLst>
              <a:ext uri="{FF2B5EF4-FFF2-40B4-BE49-F238E27FC236}">
                <a16:creationId xmlns:a16="http://schemas.microsoft.com/office/drawing/2014/main" id="{38DAE4E9-5E74-4033-B514-7FDF7B54C32D}"/>
              </a:ext>
            </a:extLst>
          </p:cNvPr>
          <p:cNvSpPr>
            <a:spLocks noGrp="1" noChangeArrowheads="1"/>
          </p:cNvSpPr>
          <p:nvPr>
            <p:ph idx="1"/>
          </p:nvPr>
        </p:nvSpPr>
        <p:spPr>
          <a:xfrm>
            <a:off x="628650" y="2333297"/>
            <a:ext cx="3464715" cy="3843666"/>
          </a:xfrm>
        </p:spPr>
        <p:txBody>
          <a:bodyPr rtlCol="0">
            <a:normAutofit lnSpcReduction="10000"/>
          </a:bodyPr>
          <a:lstStyle/>
          <a:p>
            <a:pPr eaLnBrk="1" fontAlgn="auto" hangingPunct="1">
              <a:spcAft>
                <a:spcPts val="0"/>
              </a:spcAft>
              <a:buFontTx/>
              <a:buNone/>
              <a:defRPr/>
            </a:pPr>
            <a:r>
              <a:rPr lang="it-IT" altLang="en-US" sz="1200">
                <a:latin typeface="Georgia" panose="02040502050405020303" pitchFamily="18" charset="0"/>
              </a:rPr>
              <a:t>Why are we </a:t>
            </a:r>
            <a:r>
              <a:rPr lang="it-IT" altLang="en-US" sz="1200" b="1">
                <a:latin typeface="Georgia" panose="02040502050405020303" pitchFamily="18" charset="0"/>
              </a:rPr>
              <a:t>WRITING</a:t>
            </a:r>
            <a:r>
              <a:rPr lang="it-IT" altLang="en-US" sz="1200">
                <a:latin typeface="Georgia" panose="02040502050405020303" pitchFamily="18" charset="0"/>
              </a:rPr>
              <a:t> about this?</a:t>
            </a:r>
          </a:p>
          <a:p>
            <a:pPr eaLnBrk="1" fontAlgn="auto" hangingPunct="1">
              <a:spcAft>
                <a:spcPts val="0"/>
              </a:spcAft>
              <a:buFontTx/>
              <a:buNone/>
              <a:defRPr/>
            </a:pPr>
            <a:endParaRPr lang="it-IT" altLang="en-US" sz="1200">
              <a:latin typeface="Georgia" panose="02040502050405020303" pitchFamily="18" charset="0"/>
            </a:endParaRPr>
          </a:p>
          <a:p>
            <a:pPr eaLnBrk="1" fontAlgn="auto" hangingPunct="1">
              <a:spcAft>
                <a:spcPts val="0"/>
              </a:spcAft>
              <a:buFontTx/>
              <a:buNone/>
              <a:defRPr/>
            </a:pPr>
            <a:r>
              <a:rPr lang="it-IT" altLang="en-US" sz="1200">
                <a:latin typeface="Georgia" panose="02040502050405020303" pitchFamily="18" charset="0"/>
              </a:rPr>
              <a:t>What will the </a:t>
            </a:r>
            <a:r>
              <a:rPr lang="it-IT" altLang="en-US" sz="1200" b="1">
                <a:latin typeface="Georgia" panose="02040502050405020303" pitchFamily="18" charset="0"/>
              </a:rPr>
              <a:t>READERS</a:t>
            </a:r>
            <a:r>
              <a:rPr lang="it-IT" altLang="en-US" sz="1200">
                <a:latin typeface="Georgia" panose="02040502050405020303" pitchFamily="18" charset="0"/>
              </a:rPr>
              <a:t> gain?</a:t>
            </a:r>
          </a:p>
          <a:p>
            <a:pPr eaLnBrk="1" fontAlgn="auto" hangingPunct="1">
              <a:spcAft>
                <a:spcPts val="0"/>
              </a:spcAft>
              <a:buFontTx/>
              <a:buNone/>
              <a:defRPr/>
            </a:pPr>
            <a:endParaRPr lang="it-IT" altLang="en-US" sz="1200">
              <a:latin typeface="Georgia" panose="02040502050405020303" pitchFamily="18" charset="0"/>
            </a:endParaRPr>
          </a:p>
          <a:p>
            <a:pPr eaLnBrk="1" fontAlgn="auto" hangingPunct="1">
              <a:spcAft>
                <a:spcPts val="0"/>
              </a:spcAft>
              <a:buFontTx/>
              <a:buNone/>
              <a:defRPr/>
            </a:pPr>
            <a:r>
              <a:rPr lang="it-IT" altLang="en-US" sz="1200">
                <a:latin typeface="Georgia" panose="02040502050405020303" pitchFamily="18" charset="0"/>
              </a:rPr>
              <a:t>Where is the </a:t>
            </a:r>
            <a:r>
              <a:rPr lang="it-IT" altLang="en-US" sz="1200" b="1">
                <a:latin typeface="Georgia" panose="02040502050405020303" pitchFamily="18" charset="0"/>
              </a:rPr>
              <a:t>DEBATE/CONTROVERSY/</a:t>
            </a:r>
          </a:p>
          <a:p>
            <a:pPr eaLnBrk="1" fontAlgn="auto" hangingPunct="1">
              <a:spcAft>
                <a:spcPts val="0"/>
              </a:spcAft>
              <a:buFontTx/>
              <a:buNone/>
              <a:defRPr/>
            </a:pPr>
            <a:r>
              <a:rPr lang="it-IT" altLang="en-US" sz="1200" b="1">
                <a:latin typeface="Georgia" panose="02040502050405020303" pitchFamily="18" charset="0"/>
              </a:rPr>
              <a:t>DISCUSSION/POLEMIC?</a:t>
            </a:r>
          </a:p>
          <a:p>
            <a:pPr eaLnBrk="1" fontAlgn="auto" hangingPunct="1">
              <a:spcAft>
                <a:spcPts val="0"/>
              </a:spcAft>
              <a:buFontTx/>
              <a:buNone/>
              <a:defRPr/>
            </a:pPr>
            <a:endParaRPr lang="it-IT" altLang="en-US" sz="1200" b="1">
              <a:latin typeface="Georgia" panose="02040502050405020303" pitchFamily="18" charset="0"/>
            </a:endParaRPr>
          </a:p>
          <a:p>
            <a:pPr eaLnBrk="1" fontAlgn="auto" hangingPunct="1">
              <a:spcAft>
                <a:spcPts val="0"/>
              </a:spcAft>
              <a:buFontTx/>
              <a:buNone/>
              <a:defRPr/>
            </a:pPr>
            <a:r>
              <a:rPr lang="it-IT" altLang="en-US" sz="1200">
                <a:latin typeface="Georgia" panose="02040502050405020303" pitchFamily="18" charset="0"/>
              </a:rPr>
              <a:t>Where is the </a:t>
            </a:r>
            <a:r>
              <a:rPr lang="it-IT" altLang="en-US" sz="1200" b="1">
                <a:latin typeface="Georgia" panose="02040502050405020303" pitchFamily="18" charset="0"/>
              </a:rPr>
              <a:t>RESEARCH</a:t>
            </a:r>
            <a:r>
              <a:rPr lang="it-IT" altLang="en-US" sz="1200">
                <a:latin typeface="Georgia" panose="02040502050405020303" pitchFamily="18" charset="0"/>
              </a:rPr>
              <a:t>?</a:t>
            </a:r>
          </a:p>
          <a:p>
            <a:pPr eaLnBrk="1" fontAlgn="auto" hangingPunct="1">
              <a:spcAft>
                <a:spcPts val="0"/>
              </a:spcAft>
              <a:buFontTx/>
              <a:buNone/>
              <a:defRPr/>
            </a:pPr>
            <a:endParaRPr lang="it-IT" altLang="en-US" sz="1200">
              <a:latin typeface="Georgia" panose="02040502050405020303" pitchFamily="18" charset="0"/>
            </a:endParaRPr>
          </a:p>
          <a:p>
            <a:pPr eaLnBrk="1" fontAlgn="auto" hangingPunct="1">
              <a:spcAft>
                <a:spcPts val="0"/>
              </a:spcAft>
              <a:buFontTx/>
              <a:buNone/>
              <a:defRPr/>
            </a:pPr>
            <a:r>
              <a:rPr lang="it-IT" altLang="en-US" sz="1200">
                <a:latin typeface="Georgia" panose="02040502050405020303" pitchFamily="18" charset="0"/>
              </a:rPr>
              <a:t>Do we have </a:t>
            </a:r>
            <a:r>
              <a:rPr lang="it-IT" altLang="en-US" sz="1200" b="1">
                <a:latin typeface="Georgia" panose="02040502050405020303" pitchFamily="18" charset="0"/>
              </a:rPr>
              <a:t>AUTHORITATIVE SOURCES</a:t>
            </a:r>
            <a:r>
              <a:rPr lang="it-IT" altLang="en-US" sz="1200">
                <a:latin typeface="Georgia" panose="02040502050405020303" pitchFamily="18" charset="0"/>
              </a:rPr>
              <a:t>?</a:t>
            </a:r>
          </a:p>
          <a:p>
            <a:pPr eaLnBrk="1" fontAlgn="auto" hangingPunct="1">
              <a:spcAft>
                <a:spcPts val="0"/>
              </a:spcAft>
              <a:buFontTx/>
              <a:buNone/>
              <a:defRPr/>
            </a:pPr>
            <a:endParaRPr lang="it-IT" altLang="en-US" sz="1200">
              <a:latin typeface="Georgia" panose="02040502050405020303" pitchFamily="18" charset="0"/>
            </a:endParaRPr>
          </a:p>
          <a:p>
            <a:pPr eaLnBrk="1" fontAlgn="auto" hangingPunct="1">
              <a:spcAft>
                <a:spcPts val="0"/>
              </a:spcAft>
              <a:buFontTx/>
              <a:buNone/>
              <a:defRPr/>
            </a:pPr>
            <a:r>
              <a:rPr lang="it-IT" altLang="en-US" sz="1200">
                <a:latin typeface="Georgia" panose="02040502050405020303" pitchFamily="18" charset="0"/>
              </a:rPr>
              <a:t>Where is the </a:t>
            </a:r>
            <a:r>
              <a:rPr lang="it-IT" altLang="en-US" sz="1200" b="1">
                <a:latin typeface="Georgia" panose="02040502050405020303" pitchFamily="18" charset="0"/>
              </a:rPr>
              <a:t>CRITICAL THINKING</a:t>
            </a:r>
            <a:r>
              <a:rPr lang="it-IT" altLang="en-US" sz="1200">
                <a:latin typeface="Georgia" panose="02040502050405020303" pitchFamily="18" charset="0"/>
              </a:rPr>
              <a:t>?</a:t>
            </a:r>
          </a:p>
          <a:p>
            <a:pPr eaLnBrk="1" fontAlgn="auto" hangingPunct="1">
              <a:spcAft>
                <a:spcPts val="0"/>
              </a:spcAft>
              <a:buFontTx/>
              <a:buNone/>
              <a:defRPr/>
            </a:pPr>
            <a:endParaRPr lang="it-IT" altLang="en-US" sz="1200">
              <a:latin typeface="Georgia" panose="02040502050405020303" pitchFamily="18" charset="0"/>
            </a:endParaRPr>
          </a:p>
          <a:p>
            <a:pPr eaLnBrk="1" fontAlgn="auto" hangingPunct="1">
              <a:spcAft>
                <a:spcPts val="0"/>
              </a:spcAft>
              <a:buFontTx/>
              <a:buNone/>
              <a:defRPr/>
            </a:pPr>
            <a:r>
              <a:rPr lang="it-IT" altLang="en-US" sz="1200">
                <a:latin typeface="Georgia" panose="02040502050405020303" pitchFamily="18" charset="0"/>
              </a:rPr>
              <a:t>Where does </a:t>
            </a:r>
            <a:r>
              <a:rPr lang="it-IT" altLang="en-US" sz="1200" b="1">
                <a:latin typeface="Georgia" panose="02040502050405020303" pitchFamily="18" charset="0"/>
              </a:rPr>
              <a:t>OUR OPINION </a:t>
            </a:r>
            <a:r>
              <a:rPr lang="it-IT" altLang="en-US" sz="1200">
                <a:latin typeface="Georgia" panose="02040502050405020303" pitchFamily="18" charset="0"/>
              </a:rPr>
              <a:t>emerge?</a:t>
            </a:r>
          </a:p>
          <a:p>
            <a:pPr eaLnBrk="1" fontAlgn="auto" hangingPunct="1">
              <a:spcAft>
                <a:spcPts val="0"/>
              </a:spcAft>
              <a:buFontTx/>
              <a:buNone/>
              <a:defRPr/>
            </a:pPr>
            <a:endParaRPr lang="it-IT" altLang="en-US" sz="1200">
              <a:latin typeface="Times New Roman" panose="02020603050405020304" pitchFamily="18" charset="0"/>
            </a:endParaRPr>
          </a:p>
        </p:txBody>
      </p:sp>
      <p:sp>
        <p:nvSpPr>
          <p:cNvPr id="38916" name="Segnaposto numero diapositiva 5">
            <a:extLst>
              <a:ext uri="{FF2B5EF4-FFF2-40B4-BE49-F238E27FC236}">
                <a16:creationId xmlns:a16="http://schemas.microsoft.com/office/drawing/2014/main" id="{20A58A5C-1A74-4F36-82FD-B2AB46D47AA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0006AA63-C2CA-4CE5-A8C5-2F842EFF3F53}"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buClrTx/>
                <a:buFontTx/>
                <a:buNone/>
              </a:pPr>
              <a:t>19</a:t>
            </a:fld>
            <a:endParaRPr lang="it-IT" altLang="en-US">
              <a:solidFill>
                <a:srgbClr val="FFFFFF"/>
              </a:solidFill>
              <a:latin typeface="Arial" panose="020B0604020202020204" pitchFamily="34" charset="0"/>
              <a:cs typeface="Arial" panose="020B0604020202020204" pitchFamily="34" charset="0"/>
            </a:endParaRPr>
          </a:p>
        </p:txBody>
      </p:sp>
      <p:pic>
        <p:nvPicPr>
          <p:cNvPr id="81925" name="Picture 81924" descr="Books stacked on a wooden table">
            <a:extLst>
              <a:ext uri="{FF2B5EF4-FFF2-40B4-BE49-F238E27FC236}">
                <a16:creationId xmlns:a16="http://schemas.microsoft.com/office/drawing/2014/main" id="{2395316A-E748-C3F4-C9CD-1E5D978DB5C2}"/>
              </a:ext>
            </a:extLst>
          </p:cNvPr>
          <p:cNvPicPr>
            <a:picLocks noChangeAspect="1"/>
          </p:cNvPicPr>
          <p:nvPr/>
        </p:nvPicPr>
        <p:blipFill rotWithShape="1">
          <a:blip r:embed="rId3"/>
          <a:srcRect l="50510" r="596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785"/>
    </mc:Choice>
    <mc:Fallback xmlns="">
      <p:transition spd="slow" advTm="2678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1000"/>
                                        <p:tgtEl>
                                          <p:spTgt spid="81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fade">
                                      <p:cBhvr>
                                        <p:cTn id="17" dur="1000"/>
                                        <p:tgtEl>
                                          <p:spTgt spid="8192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1923">
                                            <p:txEl>
                                              <p:pRg st="5" end="5"/>
                                            </p:txEl>
                                          </p:spTgt>
                                        </p:tgtEl>
                                        <p:attrNameLst>
                                          <p:attrName>style.visibility</p:attrName>
                                        </p:attrNameLst>
                                      </p:cBhvr>
                                      <p:to>
                                        <p:strVal val="visible"/>
                                      </p:to>
                                    </p:set>
                                    <p:animEffect transition="in" filter="fade">
                                      <p:cBhvr>
                                        <p:cTn id="20" dur="1000"/>
                                        <p:tgtEl>
                                          <p:spTgt spid="8192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1923">
                                            <p:txEl>
                                              <p:pRg st="7" end="7"/>
                                            </p:txEl>
                                          </p:spTgt>
                                        </p:tgtEl>
                                        <p:attrNameLst>
                                          <p:attrName>style.visibility</p:attrName>
                                        </p:attrNameLst>
                                      </p:cBhvr>
                                      <p:to>
                                        <p:strVal val="visible"/>
                                      </p:to>
                                    </p:set>
                                    <p:animEffect transition="in" filter="fade">
                                      <p:cBhvr>
                                        <p:cTn id="25" dur="1000"/>
                                        <p:tgtEl>
                                          <p:spTgt spid="81923">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81923">
                                            <p:txEl>
                                              <p:pRg st="9" end="9"/>
                                            </p:txEl>
                                          </p:spTgt>
                                        </p:tgtEl>
                                        <p:attrNameLst>
                                          <p:attrName>style.visibility</p:attrName>
                                        </p:attrNameLst>
                                      </p:cBhvr>
                                      <p:to>
                                        <p:strVal val="visible"/>
                                      </p:to>
                                    </p:set>
                                    <p:animEffect transition="in" filter="fade">
                                      <p:cBhvr>
                                        <p:cTn id="30" dur="1000"/>
                                        <p:tgtEl>
                                          <p:spTgt spid="81923">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81923">
                                            <p:txEl>
                                              <p:pRg st="11" end="11"/>
                                            </p:txEl>
                                          </p:spTgt>
                                        </p:tgtEl>
                                        <p:attrNameLst>
                                          <p:attrName>style.visibility</p:attrName>
                                        </p:attrNameLst>
                                      </p:cBhvr>
                                      <p:to>
                                        <p:strVal val="visible"/>
                                      </p:to>
                                    </p:set>
                                    <p:animEffect transition="in" filter="fade">
                                      <p:cBhvr>
                                        <p:cTn id="35" dur="1000"/>
                                        <p:tgtEl>
                                          <p:spTgt spid="81923">
                                            <p:txEl>
                                              <p:pRg st="11" end="1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81923">
                                            <p:txEl>
                                              <p:pRg st="13" end="13"/>
                                            </p:txEl>
                                          </p:spTgt>
                                        </p:tgtEl>
                                        <p:attrNameLst>
                                          <p:attrName>style.visibility</p:attrName>
                                        </p:attrNameLst>
                                      </p:cBhvr>
                                      <p:to>
                                        <p:strVal val="visible"/>
                                      </p:to>
                                    </p:set>
                                    <p:animEffect transition="in" filter="fade">
                                      <p:cBhvr>
                                        <p:cTn id="40" dur="1000"/>
                                        <p:tgtEl>
                                          <p:spTgt spid="819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F27799A-B9A1-473A-A0A3-5CC334565F1D}"/>
              </a:ext>
            </a:extLst>
          </p:cNvPr>
          <p:cNvSpPr>
            <a:spLocks noGrp="1" noChangeArrowheads="1"/>
          </p:cNvSpPr>
          <p:nvPr>
            <p:ph type="title"/>
          </p:nvPr>
        </p:nvSpPr>
        <p:spPr>
          <a:xfrm>
            <a:off x="4885341" y="365125"/>
            <a:ext cx="3630007" cy="1807305"/>
          </a:xfrm>
        </p:spPr>
        <p:txBody>
          <a:bodyPr>
            <a:normAutofit/>
          </a:bodyPr>
          <a:lstStyle/>
          <a:p>
            <a:pPr eaLnBrk="1" hangingPunct="1"/>
            <a:r>
              <a:rPr lang="it-IT" altLang="en-US">
                <a:latin typeface="Times New Roman" panose="02020603050405020304" pitchFamily="18" charset="0"/>
              </a:rPr>
              <a:t>Homework for today</a:t>
            </a:r>
          </a:p>
        </p:txBody>
      </p:sp>
      <p:sp>
        <p:nvSpPr>
          <p:cNvPr id="60419" name="Rectangle 3">
            <a:extLst>
              <a:ext uri="{FF2B5EF4-FFF2-40B4-BE49-F238E27FC236}">
                <a16:creationId xmlns:a16="http://schemas.microsoft.com/office/drawing/2014/main" id="{0E874866-A5E2-4430-9D94-3F5CBB534076}"/>
              </a:ext>
            </a:extLst>
          </p:cNvPr>
          <p:cNvSpPr>
            <a:spLocks noGrp="1" noChangeArrowheads="1"/>
          </p:cNvSpPr>
          <p:nvPr>
            <p:ph idx="1"/>
          </p:nvPr>
        </p:nvSpPr>
        <p:spPr>
          <a:xfrm>
            <a:off x="4885341" y="2333297"/>
            <a:ext cx="3630007" cy="3843666"/>
          </a:xfrm>
        </p:spPr>
        <p:txBody>
          <a:bodyPr>
            <a:normAutofit/>
          </a:bodyPr>
          <a:lstStyle/>
          <a:p>
            <a:pPr eaLnBrk="1" hangingPunct="1">
              <a:buFontTx/>
              <a:buNone/>
            </a:pPr>
            <a:r>
              <a:rPr lang="it-IT" altLang="en-US" sz="1300">
                <a:latin typeface="Georgia" panose="02040502050405020303" pitchFamily="18" charset="0"/>
              </a:rPr>
              <a:t>Group Mini Project</a:t>
            </a:r>
          </a:p>
          <a:p>
            <a:pPr eaLnBrk="1" hangingPunct="1">
              <a:buFontTx/>
              <a:buNone/>
            </a:pPr>
            <a:r>
              <a:rPr lang="it-IT" altLang="en-US" sz="1300">
                <a:latin typeface="Georgia" panose="02040502050405020303" pitchFamily="18" charset="0"/>
              </a:rPr>
              <a:t>Download the pdf Atlas of Water</a:t>
            </a:r>
          </a:p>
          <a:p>
            <a:pPr eaLnBrk="1" hangingPunct="1">
              <a:buFontTx/>
              <a:buNone/>
            </a:pPr>
            <a:r>
              <a:rPr lang="it-IT" altLang="en-US" sz="1300" i="1">
                <a:latin typeface="Georgia" panose="02040502050405020303" pitchFamily="18" charset="0"/>
              </a:rPr>
              <a:t>Read the full report: An atlas of water</a:t>
            </a:r>
          </a:p>
          <a:p>
            <a:pPr eaLnBrk="1" fontAlgn="auto" hangingPunct="1">
              <a:spcAft>
                <a:spcPts val="0"/>
              </a:spcAft>
              <a:buFontTx/>
              <a:buNone/>
              <a:defRPr/>
            </a:pPr>
            <a:r>
              <a:rPr lang="it-IT" altLang="en-US" sz="1300">
                <a:latin typeface="Georgia" panose="02040502050405020303" pitchFamily="18" charset="0"/>
              </a:rPr>
              <a:t>As a group you have to read and take notes on:</a:t>
            </a:r>
          </a:p>
          <a:p>
            <a:pPr eaLnBrk="1" fontAlgn="auto" hangingPunct="1">
              <a:spcAft>
                <a:spcPts val="0"/>
              </a:spcAft>
              <a:buFontTx/>
              <a:buNone/>
              <a:defRPr/>
            </a:pPr>
            <a:r>
              <a:rPr lang="it-IT" altLang="en-US" sz="1300">
                <a:latin typeface="Georgia" panose="02040502050405020303" pitchFamily="18" charset="0"/>
              </a:rPr>
              <a:t>1. Homepage</a:t>
            </a:r>
          </a:p>
          <a:p>
            <a:pPr eaLnBrk="1" fontAlgn="auto" hangingPunct="1">
              <a:spcAft>
                <a:spcPts val="0"/>
              </a:spcAft>
              <a:buFontTx/>
              <a:buNone/>
              <a:defRPr/>
            </a:pPr>
            <a:r>
              <a:rPr lang="it-IT" altLang="en-US" sz="1300">
                <a:latin typeface="Georgia" panose="02040502050405020303" pitchFamily="18" charset="0"/>
              </a:rPr>
              <a:t>2. Preface</a:t>
            </a:r>
          </a:p>
          <a:p>
            <a:pPr eaLnBrk="1" fontAlgn="auto" hangingPunct="1">
              <a:spcAft>
                <a:spcPts val="0"/>
              </a:spcAft>
              <a:buFontTx/>
              <a:buNone/>
              <a:defRPr/>
            </a:pPr>
            <a:r>
              <a:rPr lang="it-IT" altLang="en-US" sz="1300">
                <a:latin typeface="Georgia" panose="02040502050405020303" pitchFamily="18" charset="0"/>
              </a:rPr>
              <a:t>3. Chapters 4, 5, 7, 8</a:t>
            </a:r>
          </a:p>
          <a:p>
            <a:pPr eaLnBrk="1" fontAlgn="auto" hangingPunct="1">
              <a:spcAft>
                <a:spcPts val="0"/>
              </a:spcAft>
              <a:buFontTx/>
              <a:buNone/>
              <a:defRPr/>
            </a:pPr>
            <a:r>
              <a:rPr lang="it-IT" altLang="en-US" sz="1300">
                <a:latin typeface="Georgia" panose="02040502050405020303" pitchFamily="18" charset="0"/>
              </a:rPr>
              <a:t>4. Find enough information on the three authors of the sections above to be able to contextualise them in an essay</a:t>
            </a:r>
          </a:p>
          <a:p>
            <a:pPr eaLnBrk="1" fontAlgn="auto" hangingPunct="1">
              <a:spcAft>
                <a:spcPts val="0"/>
              </a:spcAft>
              <a:buFontTx/>
              <a:buNone/>
              <a:defRPr/>
            </a:pPr>
            <a:r>
              <a:rPr lang="it-IT" altLang="en-US" sz="1300">
                <a:latin typeface="Georgia" panose="02040502050405020303" pitchFamily="18" charset="0"/>
              </a:rPr>
              <a:t>Decide how you will share the workload</a:t>
            </a:r>
          </a:p>
          <a:p>
            <a:pPr eaLnBrk="1" hangingPunct="1">
              <a:buFontTx/>
              <a:buNone/>
            </a:pPr>
            <a:r>
              <a:rPr lang="it-IT" altLang="en-US" sz="1300" i="1">
                <a:latin typeface="Georgia" panose="02040502050405020303" pitchFamily="18" charset="0"/>
              </a:rPr>
              <a:t>Prepare an essay of max 800 words highlighting the main points of the three authors for week 8. </a:t>
            </a:r>
          </a:p>
        </p:txBody>
      </p:sp>
      <p:sp>
        <p:nvSpPr>
          <p:cNvPr id="21508" name="Segnaposto numero diapositiva 5">
            <a:extLst>
              <a:ext uri="{FF2B5EF4-FFF2-40B4-BE49-F238E27FC236}">
                <a16:creationId xmlns:a16="http://schemas.microsoft.com/office/drawing/2014/main" id="{AA0A0BB7-69EF-4DC6-B4C3-08F190DC6E7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3A8B5EB8-F8C6-448F-867C-E33ECBE1D8B7}"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2</a:t>
            </a:fld>
            <a:endParaRPr lang="it-IT" altLang="en-US">
              <a:latin typeface="Arial" panose="020B0604020202020204" pitchFamily="34" charset="0"/>
              <a:cs typeface="Arial" panose="020B0604020202020204" pitchFamily="34" charset="0"/>
            </a:endParaRPr>
          </a:p>
        </p:txBody>
      </p:sp>
      <p:pic>
        <p:nvPicPr>
          <p:cNvPr id="60421" name="Picture 60420" descr="World map with flight paths">
            <a:extLst>
              <a:ext uri="{FF2B5EF4-FFF2-40B4-BE49-F238E27FC236}">
                <a16:creationId xmlns:a16="http://schemas.microsoft.com/office/drawing/2014/main" id="{2BFC2A75-8BC2-450B-F860-932F3F6AF0FA}"/>
              </a:ext>
            </a:extLst>
          </p:cNvPr>
          <p:cNvPicPr>
            <a:picLocks noChangeAspect="1"/>
          </p:cNvPicPr>
          <p:nvPr/>
        </p:nvPicPr>
        <p:blipFill rotWithShape="1">
          <a:blip r:embed="rId4"/>
          <a:srcRect l="23451" r="30896"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653"/>
    </mc:Choice>
    <mc:Fallback xmlns="">
      <p:transition spd="slow" advTm="2365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1000"/>
                                        <p:tgtEl>
                                          <p:spTgt spid="6041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fade">
                                      <p:cBhvr>
                                        <p:cTn id="15" dur="1000"/>
                                        <p:tgtEl>
                                          <p:spTgt spid="6041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0419">
                                            <p:txEl>
                                              <p:pRg st="3" end="3"/>
                                            </p:txEl>
                                          </p:spTgt>
                                        </p:tgtEl>
                                        <p:attrNameLst>
                                          <p:attrName>style.visibility</p:attrName>
                                        </p:attrNameLst>
                                      </p:cBhvr>
                                      <p:to>
                                        <p:strVal val="visible"/>
                                      </p:to>
                                    </p:set>
                                    <p:animEffect transition="in" filter="fade">
                                      <p:cBhvr>
                                        <p:cTn id="18" dur="1000"/>
                                        <p:tgtEl>
                                          <p:spTgt spid="6041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0419">
                                            <p:txEl>
                                              <p:pRg st="4" end="4"/>
                                            </p:txEl>
                                          </p:spTgt>
                                        </p:tgtEl>
                                        <p:attrNameLst>
                                          <p:attrName>style.visibility</p:attrName>
                                        </p:attrNameLst>
                                      </p:cBhvr>
                                      <p:to>
                                        <p:strVal val="visible"/>
                                      </p:to>
                                    </p:set>
                                    <p:animEffect transition="in" filter="fade">
                                      <p:cBhvr>
                                        <p:cTn id="21" dur="1000"/>
                                        <p:tgtEl>
                                          <p:spTgt spid="6041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0419">
                                            <p:txEl>
                                              <p:pRg st="5" end="5"/>
                                            </p:txEl>
                                          </p:spTgt>
                                        </p:tgtEl>
                                        <p:attrNameLst>
                                          <p:attrName>style.visibility</p:attrName>
                                        </p:attrNameLst>
                                      </p:cBhvr>
                                      <p:to>
                                        <p:strVal val="visible"/>
                                      </p:to>
                                    </p:set>
                                    <p:animEffect transition="in" filter="fade">
                                      <p:cBhvr>
                                        <p:cTn id="24" dur="1000"/>
                                        <p:tgtEl>
                                          <p:spTgt spid="6041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animEffect transition="in" filter="fade">
                                      <p:cBhvr>
                                        <p:cTn id="27" dur="1000"/>
                                        <p:tgtEl>
                                          <p:spTgt spid="6041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0419">
                                            <p:txEl>
                                              <p:pRg st="7" end="7"/>
                                            </p:txEl>
                                          </p:spTgt>
                                        </p:tgtEl>
                                        <p:attrNameLst>
                                          <p:attrName>style.visibility</p:attrName>
                                        </p:attrNameLst>
                                      </p:cBhvr>
                                      <p:to>
                                        <p:strVal val="visible"/>
                                      </p:to>
                                    </p:set>
                                    <p:animEffect transition="in" filter="fade">
                                      <p:cBhvr>
                                        <p:cTn id="30" dur="1000"/>
                                        <p:tgtEl>
                                          <p:spTgt spid="6041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0419">
                                            <p:txEl>
                                              <p:pRg st="8" end="8"/>
                                            </p:txEl>
                                          </p:spTgt>
                                        </p:tgtEl>
                                        <p:attrNameLst>
                                          <p:attrName>style.visibility</p:attrName>
                                        </p:attrNameLst>
                                      </p:cBhvr>
                                      <p:to>
                                        <p:strVal val="visible"/>
                                      </p:to>
                                    </p:set>
                                    <p:animEffect transition="in" filter="fade">
                                      <p:cBhvr>
                                        <p:cTn id="33" dur="1000"/>
                                        <p:tgtEl>
                                          <p:spTgt spid="6041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0419">
                                            <p:txEl>
                                              <p:pRg st="9" end="9"/>
                                            </p:txEl>
                                          </p:spTgt>
                                        </p:tgtEl>
                                        <p:attrNameLst>
                                          <p:attrName>style.visibility</p:attrName>
                                        </p:attrNameLst>
                                      </p:cBhvr>
                                      <p:to>
                                        <p:strVal val="visible"/>
                                      </p:to>
                                    </p:set>
                                    <p:animEffect transition="in" filter="fade">
                                      <p:cBhvr>
                                        <p:cTn id="36" dur="1000"/>
                                        <p:tgtEl>
                                          <p:spTgt spid="60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78" name="Rectangle 8397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a:extLst>
              <a:ext uri="{FF2B5EF4-FFF2-40B4-BE49-F238E27FC236}">
                <a16:creationId xmlns:a16="http://schemas.microsoft.com/office/drawing/2014/main" id="{DDAEAEB2-DE62-41AB-A2F0-584DF1C47378}"/>
              </a:ext>
            </a:extLst>
          </p:cNvPr>
          <p:cNvSpPr>
            <a:spLocks noGrp="1" noChangeArrowheads="1"/>
          </p:cNvSpPr>
          <p:nvPr>
            <p:ph type="title"/>
          </p:nvPr>
        </p:nvSpPr>
        <p:spPr>
          <a:xfrm>
            <a:off x="473202" y="640080"/>
            <a:ext cx="3614166" cy="1481328"/>
          </a:xfrm>
        </p:spPr>
        <p:txBody>
          <a:bodyPr anchor="b">
            <a:normAutofit/>
          </a:bodyPr>
          <a:lstStyle/>
          <a:p>
            <a:pPr eaLnBrk="1" hangingPunct="1"/>
            <a:r>
              <a:rPr lang="it-IT" altLang="en-US" sz="4700">
                <a:latin typeface="Times New Roman" panose="02020603050405020304" pitchFamily="18" charset="0"/>
              </a:rPr>
              <a:t>Writing a Paper</a:t>
            </a:r>
          </a:p>
        </p:txBody>
      </p:sp>
      <p:sp>
        <p:nvSpPr>
          <p:cNvPr id="8398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1" name="Rectangle 3">
            <a:extLst>
              <a:ext uri="{FF2B5EF4-FFF2-40B4-BE49-F238E27FC236}">
                <a16:creationId xmlns:a16="http://schemas.microsoft.com/office/drawing/2014/main" id="{9EE9DE75-0634-46AA-B097-2466EA749888}"/>
              </a:ext>
            </a:extLst>
          </p:cNvPr>
          <p:cNvSpPr>
            <a:spLocks noGrp="1" noChangeArrowheads="1"/>
          </p:cNvSpPr>
          <p:nvPr>
            <p:ph idx="1"/>
          </p:nvPr>
        </p:nvSpPr>
        <p:spPr>
          <a:xfrm>
            <a:off x="473202" y="2660904"/>
            <a:ext cx="3614166" cy="3547872"/>
          </a:xfrm>
        </p:spPr>
        <p:txBody>
          <a:bodyPr anchor="t">
            <a:normAutofit/>
          </a:bodyPr>
          <a:lstStyle/>
          <a:p>
            <a:pPr eaLnBrk="1" hangingPunct="1">
              <a:buFontTx/>
              <a:buNone/>
            </a:pPr>
            <a:r>
              <a:rPr lang="it-IT" altLang="en-US" sz="1900"/>
              <a:t>   </a:t>
            </a:r>
            <a:r>
              <a:rPr lang="it-IT" altLang="en-US" sz="1900">
                <a:latin typeface="Times New Roman" panose="02020603050405020304" pitchFamily="18" charset="0"/>
              </a:rPr>
              <a:t>You are writing a research paper.</a:t>
            </a:r>
          </a:p>
          <a:p>
            <a:pPr eaLnBrk="1" hangingPunct="1">
              <a:buFontTx/>
              <a:buNone/>
            </a:pPr>
            <a:r>
              <a:rPr lang="it-IT" altLang="en-US" sz="1900">
                <a:latin typeface="Times New Roman" panose="02020603050405020304" pitchFamily="18" charset="0"/>
              </a:rPr>
              <a:t>  </a:t>
            </a:r>
          </a:p>
          <a:p>
            <a:pPr eaLnBrk="1" hangingPunct="1">
              <a:buFontTx/>
              <a:buNone/>
            </a:pPr>
            <a:r>
              <a:rPr lang="it-IT" altLang="en-US" sz="1900">
                <a:latin typeface="Times New Roman" panose="02020603050405020304" pitchFamily="18" charset="0"/>
              </a:rPr>
              <a:t>   It has to contain evidence of external referencing to authoritative sources.</a:t>
            </a:r>
          </a:p>
          <a:p>
            <a:pPr eaLnBrk="1" hangingPunct="1">
              <a:buFontTx/>
              <a:buNone/>
            </a:pPr>
            <a:endParaRPr lang="it-IT" altLang="en-US" sz="1900">
              <a:latin typeface="Times New Roman" panose="02020603050405020304" pitchFamily="18" charset="0"/>
            </a:endParaRPr>
          </a:p>
          <a:p>
            <a:pPr eaLnBrk="1" hangingPunct="1">
              <a:buFontTx/>
              <a:buNone/>
            </a:pPr>
            <a:r>
              <a:rPr lang="it-IT" altLang="en-US" sz="1900">
                <a:latin typeface="Times New Roman" panose="02020603050405020304" pitchFamily="18" charset="0"/>
              </a:rPr>
              <a:t>   In other words, there should be many instances of in-text citation which correspond to your references.</a:t>
            </a:r>
          </a:p>
        </p:txBody>
      </p:sp>
      <p:pic>
        <p:nvPicPr>
          <p:cNvPr id="83973" name="Picture 83972" descr="Glasses on top of a book">
            <a:extLst>
              <a:ext uri="{FF2B5EF4-FFF2-40B4-BE49-F238E27FC236}">
                <a16:creationId xmlns:a16="http://schemas.microsoft.com/office/drawing/2014/main" id="{58FB4F8D-FAFD-96BB-ACF7-D2148B1271B8}"/>
              </a:ext>
            </a:extLst>
          </p:cNvPr>
          <p:cNvPicPr>
            <a:picLocks noChangeAspect="1"/>
          </p:cNvPicPr>
          <p:nvPr/>
        </p:nvPicPr>
        <p:blipFill rotWithShape="1">
          <a:blip r:embed="rId3"/>
          <a:srcRect l="5872" r="31204" b="-1"/>
          <a:stretch/>
        </p:blipFill>
        <p:spPr>
          <a:xfrm>
            <a:off x="4574286" y="1273660"/>
            <a:ext cx="4094226" cy="4310679"/>
          </a:xfrm>
          <a:prstGeom prst="rect">
            <a:avLst/>
          </a:prstGeom>
        </p:spPr>
      </p:pic>
      <p:sp>
        <p:nvSpPr>
          <p:cNvPr id="39940" name="Segnaposto numero diapositiva 5">
            <a:extLst>
              <a:ext uri="{FF2B5EF4-FFF2-40B4-BE49-F238E27FC236}">
                <a16:creationId xmlns:a16="http://schemas.microsoft.com/office/drawing/2014/main" id="{7FE71752-5202-478B-8E4A-1D8AC3DE69E5}"/>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D2DBAFC5-AFC9-4BA5-B00D-E95396730D08}"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20</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429"/>
    </mc:Choice>
    <mc:Fallback xmlns="">
      <p:transition spd="slow" advTm="274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1000"/>
                                        <p:tgtEl>
                                          <p:spTgt spid="839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animEffect transition="in" filter="fade">
                                      <p:cBhvr>
                                        <p:cTn id="15" dur="1000"/>
                                        <p:tgtEl>
                                          <p:spTgt spid="839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3971">
                                            <p:txEl>
                                              <p:pRg st="4" end="4"/>
                                            </p:txEl>
                                          </p:spTgt>
                                        </p:tgtEl>
                                        <p:attrNameLst>
                                          <p:attrName>style.visibility</p:attrName>
                                        </p:attrNameLst>
                                      </p:cBhvr>
                                      <p:to>
                                        <p:strVal val="visible"/>
                                      </p:to>
                                    </p:set>
                                    <p:animEffect transition="in" filter="fade">
                                      <p:cBhvr>
                                        <p:cTn id="20" dur="10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DEFCC86-9FB1-490E-B29F-D9EF3C9FDBAE}"/>
              </a:ext>
            </a:extLst>
          </p:cNvPr>
          <p:cNvSpPr>
            <a:spLocks noGrp="1" noChangeArrowheads="1"/>
          </p:cNvSpPr>
          <p:nvPr>
            <p:ph type="title"/>
          </p:nvPr>
        </p:nvSpPr>
        <p:spPr>
          <a:xfrm>
            <a:off x="6482394" y="489507"/>
            <a:ext cx="2318706" cy="1655483"/>
          </a:xfrm>
        </p:spPr>
        <p:txBody>
          <a:bodyPr anchor="b">
            <a:normAutofit/>
          </a:bodyPr>
          <a:lstStyle/>
          <a:p>
            <a:pPr eaLnBrk="1" hangingPunct="1"/>
            <a:r>
              <a:rPr lang="it-IT" altLang="en-US" sz="3000">
                <a:latin typeface="Times New Roman" panose="02020603050405020304" pitchFamily="18" charset="0"/>
              </a:rPr>
              <a:t>Authoritative sources</a:t>
            </a:r>
          </a:p>
        </p:txBody>
      </p:sp>
      <p:sp>
        <p:nvSpPr>
          <p:cNvPr id="84995" name="Rectangle 3">
            <a:extLst>
              <a:ext uri="{FF2B5EF4-FFF2-40B4-BE49-F238E27FC236}">
                <a16:creationId xmlns:a16="http://schemas.microsoft.com/office/drawing/2014/main" id="{65A1FF7E-4B15-47F4-A437-30BE1DD0098F}"/>
              </a:ext>
            </a:extLst>
          </p:cNvPr>
          <p:cNvSpPr>
            <a:spLocks noGrp="1" noChangeArrowheads="1"/>
          </p:cNvSpPr>
          <p:nvPr>
            <p:ph idx="1"/>
          </p:nvPr>
        </p:nvSpPr>
        <p:spPr>
          <a:xfrm>
            <a:off x="6482394" y="2418408"/>
            <a:ext cx="2207110" cy="3540265"/>
          </a:xfrm>
        </p:spPr>
        <p:txBody>
          <a:bodyPr>
            <a:normAutofit/>
          </a:bodyPr>
          <a:lstStyle/>
          <a:p>
            <a:pPr eaLnBrk="1" hangingPunct="1">
              <a:buFontTx/>
              <a:buNone/>
            </a:pPr>
            <a:r>
              <a:rPr lang="it-IT" altLang="en-US" sz="1700"/>
              <a:t>  </a:t>
            </a:r>
            <a:r>
              <a:rPr lang="it-IT" altLang="en-US" sz="1700">
                <a:latin typeface="Times New Roman" panose="02020603050405020304" pitchFamily="18" charset="0"/>
              </a:rPr>
              <a:t>What do we mean by this?</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   Information written by a person or published by an organisation that we feel we can trust.</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   What do we mean by ‘trust’?</a:t>
            </a:r>
          </a:p>
        </p:txBody>
      </p:sp>
      <p:sp>
        <p:nvSpPr>
          <p:cNvPr id="40964" name="Segnaposto numero diapositiva 5">
            <a:extLst>
              <a:ext uri="{FF2B5EF4-FFF2-40B4-BE49-F238E27FC236}">
                <a16:creationId xmlns:a16="http://schemas.microsoft.com/office/drawing/2014/main" id="{188C045B-6425-4EBB-996B-82F87AC2D775}"/>
              </a:ext>
            </a:extLst>
          </p:cNvPr>
          <p:cNvSpPr>
            <a:spLocks noGrp="1"/>
          </p:cNvSpPr>
          <p:nvPr>
            <p:ph type="sldNum" sz="quarter" idx="12"/>
          </p:nvPr>
        </p:nvSpPr>
        <p:spPr>
          <a:xfrm>
            <a:off x="8778240" y="6459376"/>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6FE35562-484C-4ABB-B8AA-A7C91EE1E297}" type="slidenum">
              <a:rPr lang="it-IT" altLang="en-US" sz="1000">
                <a:solidFill>
                  <a:srgbClr val="FFFFFF"/>
                </a:solidFill>
                <a:latin typeface="Arial" panose="020B0604020202020204" pitchFamily="34" charset="0"/>
                <a:cs typeface="Arial" panose="020B0604020202020204" pitchFamily="34" charset="0"/>
              </a:rPr>
              <a:pPr fontAlgn="base">
                <a:spcBef>
                  <a:spcPct val="0"/>
                </a:spcBef>
                <a:spcAft>
                  <a:spcPts val="600"/>
                </a:spcAft>
                <a:buClrTx/>
                <a:buFontTx/>
                <a:buNone/>
              </a:pPr>
              <a:t>21</a:t>
            </a:fld>
            <a:endParaRPr lang="it-IT" altLang="en-US" sz="1000">
              <a:solidFill>
                <a:srgbClr val="FFFFFF"/>
              </a:solidFill>
              <a:latin typeface="Arial" panose="020B0604020202020204" pitchFamily="34" charset="0"/>
              <a:cs typeface="Arial" panose="020B0604020202020204" pitchFamily="34" charset="0"/>
            </a:endParaRPr>
          </a:p>
        </p:txBody>
      </p:sp>
      <p:pic>
        <p:nvPicPr>
          <p:cNvPr id="84997" name="Picture 84996" descr="Pen placed on top of a signature line">
            <a:extLst>
              <a:ext uri="{FF2B5EF4-FFF2-40B4-BE49-F238E27FC236}">
                <a16:creationId xmlns:a16="http://schemas.microsoft.com/office/drawing/2014/main" id="{D54512A0-2B90-FFA9-AFEC-95F7C03CB80D}"/>
              </a:ext>
            </a:extLst>
          </p:cNvPr>
          <p:cNvPicPr>
            <a:picLocks noChangeAspect="1"/>
          </p:cNvPicPr>
          <p:nvPr/>
        </p:nvPicPr>
        <p:blipFill rotWithShape="1">
          <a:blip r:embed="rId3"/>
          <a:srcRect l="36603" r="-1" b="-1"/>
          <a:stretch/>
        </p:blipFill>
        <p:spPr>
          <a:xfrm>
            <a:off x="20" y="431"/>
            <a:ext cx="6086455" cy="640831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2780"/>
    </mc:Choice>
    <mc:Fallback xmlns="">
      <p:transition spd="slow" advTm="6278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fade">
                                      <p:cBhvr>
                                        <p:cTn id="12" dur="1000"/>
                                        <p:tgtEl>
                                          <p:spTgt spid="84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4995">
                                            <p:txEl>
                                              <p:pRg st="4" end="4"/>
                                            </p:txEl>
                                          </p:spTgt>
                                        </p:tgtEl>
                                        <p:attrNameLst>
                                          <p:attrName>style.visibility</p:attrName>
                                        </p:attrNameLst>
                                      </p:cBhvr>
                                      <p:to>
                                        <p:strVal val="visible"/>
                                      </p:to>
                                    </p:set>
                                    <p:animEffect transition="in" filter="fade">
                                      <p:cBhvr>
                                        <p:cTn id="17" dur="10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58700AF1-D2A4-4BE9-9DE4-F16FF954BFC0}"/>
              </a:ext>
            </a:extLst>
          </p:cNvPr>
          <p:cNvSpPr>
            <a:spLocks noGrp="1" noChangeArrowheads="1"/>
          </p:cNvSpPr>
          <p:nvPr>
            <p:ph type="title"/>
          </p:nvPr>
        </p:nvSpPr>
        <p:spPr>
          <a:xfrm>
            <a:off x="492616" y="962166"/>
            <a:ext cx="2855247" cy="4421876"/>
          </a:xfrm>
        </p:spPr>
        <p:txBody>
          <a:bodyPr rtlCol="0" anchor="t">
            <a:normAutofit/>
          </a:bodyPr>
          <a:lstStyle/>
          <a:p>
            <a:pPr algn="r" eaLnBrk="1" fontAlgn="auto" hangingPunct="1">
              <a:spcAft>
                <a:spcPts val="0"/>
              </a:spcAft>
              <a:defRPr/>
            </a:pPr>
            <a:r>
              <a:rPr lang="en-US" altLang="en-US" sz="1900" dirty="0"/>
              <a:t>			Authoritative sources</a:t>
            </a:r>
          </a:p>
        </p:txBody>
      </p:sp>
      <p:sp>
        <p:nvSpPr>
          <p:cNvPr id="86019" name="Rectangle 3">
            <a:extLst>
              <a:ext uri="{FF2B5EF4-FFF2-40B4-BE49-F238E27FC236}">
                <a16:creationId xmlns:a16="http://schemas.microsoft.com/office/drawing/2014/main" id="{EA08DE1A-CC4C-4CA5-A731-02F1B28218F9}"/>
              </a:ext>
            </a:extLst>
          </p:cNvPr>
          <p:cNvSpPr>
            <a:spLocks noGrp="1" noChangeArrowheads="1"/>
          </p:cNvSpPr>
          <p:nvPr>
            <p:ph idx="1"/>
          </p:nvPr>
        </p:nvSpPr>
        <p:spPr>
          <a:xfrm>
            <a:off x="3801872" y="962166"/>
            <a:ext cx="5143585" cy="4743174"/>
          </a:xfrm>
        </p:spPr>
        <p:txBody>
          <a:bodyPr anchor="t">
            <a:normAutofit/>
          </a:bodyPr>
          <a:lstStyle/>
          <a:p>
            <a:pPr eaLnBrk="1" hangingPunct="1"/>
            <a:r>
              <a:rPr lang="it-IT" altLang="en-US" sz="1700" dirty="0">
                <a:latin typeface="Times New Roman" panose="02020603050405020304" pitchFamily="18" charset="0"/>
              </a:rPr>
              <a:t>Look for </a:t>
            </a:r>
            <a:r>
              <a:rPr lang="it-IT" altLang="en-US" sz="1700" dirty="0" err="1">
                <a:latin typeface="Times New Roman" panose="02020603050405020304" pitchFamily="18" charset="0"/>
              </a:rPr>
              <a:t>evidence</a:t>
            </a:r>
            <a:r>
              <a:rPr lang="it-IT" altLang="en-US" sz="1700" dirty="0">
                <a:latin typeface="Times New Roman" panose="02020603050405020304" pitchFamily="18" charset="0"/>
              </a:rPr>
              <a:t> of:</a:t>
            </a:r>
          </a:p>
          <a:p>
            <a:pPr eaLnBrk="1" hangingPunct="1">
              <a:buFontTx/>
              <a:buNone/>
            </a:pPr>
            <a:r>
              <a:rPr lang="it-IT" altLang="en-US" sz="1700" dirty="0">
                <a:latin typeface="Times New Roman" panose="02020603050405020304" pitchFamily="18" charset="0"/>
              </a:rPr>
              <a:t>   </a:t>
            </a:r>
            <a:r>
              <a:rPr lang="it-IT" altLang="en-US" sz="1700" dirty="0" err="1">
                <a:latin typeface="Times New Roman" panose="02020603050405020304" pitchFamily="18" charset="0"/>
              </a:rPr>
              <a:t>author’s</a:t>
            </a:r>
            <a:r>
              <a:rPr lang="it-IT" altLang="en-US" sz="1700" dirty="0">
                <a:latin typeface="Times New Roman" panose="02020603050405020304" pitchFamily="18" charset="0"/>
              </a:rPr>
              <a:t> name / name of </a:t>
            </a:r>
            <a:r>
              <a:rPr lang="it-IT" altLang="en-US" sz="1700" dirty="0" err="1">
                <a:latin typeface="Times New Roman" panose="02020603050405020304" pitchFamily="18" charset="0"/>
              </a:rPr>
              <a:t>organisation</a:t>
            </a:r>
            <a:r>
              <a:rPr lang="it-IT" altLang="en-US" sz="1700" dirty="0">
                <a:latin typeface="Times New Roman" panose="02020603050405020304" pitchFamily="18" charset="0"/>
              </a:rPr>
              <a:t> or institution / name of publisher</a:t>
            </a:r>
          </a:p>
          <a:p>
            <a:pPr eaLnBrk="1" hangingPunct="1">
              <a:buFontTx/>
              <a:buNone/>
            </a:pPr>
            <a:endParaRPr lang="it-IT" altLang="en-US" sz="1700" dirty="0">
              <a:latin typeface="Times New Roman" panose="02020603050405020304" pitchFamily="18" charset="0"/>
            </a:endParaRPr>
          </a:p>
          <a:p>
            <a:pPr eaLnBrk="1" hangingPunct="1"/>
            <a:r>
              <a:rPr lang="en-GB" altLang="zh-CN" sz="1700" dirty="0">
                <a:latin typeface="Times New Roman" panose="02020603050405020304" pitchFamily="18" charset="0"/>
                <a:ea typeface="SimSun" panose="02010600030101010101" pitchFamily="2" charset="-122"/>
              </a:rPr>
              <a:t>Consult the ‘About Us’ section</a:t>
            </a:r>
          </a:p>
          <a:p>
            <a:pPr eaLnBrk="1" hangingPunct="1">
              <a:buFontTx/>
              <a:buNone/>
            </a:pPr>
            <a:endParaRPr lang="en-GB" altLang="zh-CN" sz="1700" dirty="0">
              <a:latin typeface="Times New Roman" panose="02020603050405020304" pitchFamily="18" charset="0"/>
              <a:ea typeface="SimSun" panose="02010600030101010101" pitchFamily="2" charset="-122"/>
            </a:endParaRPr>
          </a:p>
          <a:p>
            <a:pPr eaLnBrk="1" hangingPunct="1"/>
            <a:r>
              <a:rPr lang="en-GB" altLang="zh-CN" sz="1700" dirty="0">
                <a:latin typeface="Times New Roman" panose="02020603050405020304" pitchFamily="18" charset="0"/>
                <a:ea typeface="SimSun" panose="02010600030101010101" pitchFamily="2" charset="-122"/>
              </a:rPr>
              <a:t>In which country was it published?</a:t>
            </a:r>
          </a:p>
          <a:p>
            <a:pPr eaLnBrk="1" hangingPunct="1">
              <a:buFontTx/>
              <a:buNone/>
            </a:pPr>
            <a:endParaRPr lang="en-GB" altLang="zh-CN" sz="1700" dirty="0">
              <a:latin typeface="Times New Roman" panose="02020603050405020304" pitchFamily="18" charset="0"/>
              <a:ea typeface="SimSun" panose="02010600030101010101" pitchFamily="2" charset="-122"/>
            </a:endParaRPr>
          </a:p>
          <a:p>
            <a:pPr eaLnBrk="1" hangingPunct="1"/>
            <a:r>
              <a:rPr lang="en-GB" altLang="zh-CN" sz="1700" dirty="0">
                <a:latin typeface="Times New Roman" panose="02020603050405020304" pitchFamily="18" charset="0"/>
                <a:ea typeface="SimSun" panose="02010600030101010101" pitchFamily="2" charset="-122"/>
              </a:rPr>
              <a:t>Does that affect the purpose? Is it intended to inform / persuade / misinform?</a:t>
            </a:r>
            <a:endParaRPr lang="it-IT" altLang="en-US" sz="1700" dirty="0">
              <a:latin typeface="Times New Roman" panose="02020603050405020304" pitchFamily="18" charset="0"/>
            </a:endParaRPr>
          </a:p>
          <a:p>
            <a:pPr eaLnBrk="1" hangingPunct="1">
              <a:buFontTx/>
              <a:buNone/>
            </a:pPr>
            <a:endParaRPr lang="it-IT" altLang="en-US" sz="1700" dirty="0"/>
          </a:p>
        </p:txBody>
      </p:sp>
      <p:sp>
        <p:nvSpPr>
          <p:cNvPr id="41988" name="Segnaposto numero diapositiva 5">
            <a:extLst>
              <a:ext uri="{FF2B5EF4-FFF2-40B4-BE49-F238E27FC236}">
                <a16:creationId xmlns:a16="http://schemas.microsoft.com/office/drawing/2014/main" id="{8EEEE22F-909B-48BE-809C-0F6BA9CB1D4A}"/>
              </a:ext>
            </a:extLst>
          </p:cNvPr>
          <p:cNvSpPr>
            <a:spLocks noGrp="1"/>
          </p:cNvSpPr>
          <p:nvPr>
            <p:ph type="sldNum" sz="quarter" idx="12"/>
          </p:nvPr>
        </p:nvSpPr>
        <p:spPr>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34489D54-3DD8-48FE-9844-74E8E8BDE116}" type="slidenum">
              <a:rPr lang="it-IT" altLang="en-US" sz="1000">
                <a:solidFill>
                  <a:srgbClr val="FFFFFF"/>
                </a:solidFill>
                <a:latin typeface="Arial" panose="020B0604020202020204" pitchFamily="34" charset="0"/>
                <a:cs typeface="Arial" panose="020B0604020202020204" pitchFamily="34" charset="0"/>
              </a:rPr>
              <a:pPr fontAlgn="base">
                <a:spcBef>
                  <a:spcPct val="0"/>
                </a:spcBef>
                <a:spcAft>
                  <a:spcPts val="600"/>
                </a:spcAft>
                <a:buClrTx/>
                <a:buFontTx/>
                <a:buNone/>
              </a:pPr>
              <a:t>22</a:t>
            </a:fld>
            <a:endParaRPr lang="it-IT" altLang="en-US" sz="1000">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167"/>
    </mc:Choice>
    <mc:Fallback xmlns="">
      <p:transition spd="slow" advTm="3216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fade">
                                      <p:cBhvr>
                                        <p:cTn id="10" dur="1000"/>
                                        <p:tgtEl>
                                          <p:spTgt spid="860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animEffect transition="in" filter="fade">
                                      <p:cBhvr>
                                        <p:cTn id="15" dur="1000"/>
                                        <p:tgtEl>
                                          <p:spTgt spid="8601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6019">
                                            <p:txEl>
                                              <p:pRg st="5" end="5"/>
                                            </p:txEl>
                                          </p:spTgt>
                                        </p:tgtEl>
                                        <p:attrNameLst>
                                          <p:attrName>style.visibility</p:attrName>
                                        </p:attrNameLst>
                                      </p:cBhvr>
                                      <p:to>
                                        <p:strVal val="visible"/>
                                      </p:to>
                                    </p:set>
                                    <p:animEffect transition="in" filter="fade">
                                      <p:cBhvr>
                                        <p:cTn id="20" dur="1000"/>
                                        <p:tgtEl>
                                          <p:spTgt spid="86019">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6019">
                                            <p:txEl>
                                              <p:pRg st="7" end="7"/>
                                            </p:txEl>
                                          </p:spTgt>
                                        </p:tgtEl>
                                        <p:attrNameLst>
                                          <p:attrName>style.visibility</p:attrName>
                                        </p:attrNameLst>
                                      </p:cBhvr>
                                      <p:to>
                                        <p:strVal val="visible"/>
                                      </p:to>
                                    </p:set>
                                    <p:animEffect transition="in" filter="fade">
                                      <p:cBhvr>
                                        <p:cTn id="25" dur="1000"/>
                                        <p:tgtEl>
                                          <p:spTgt spid="86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0FD4560-5AB8-4A48-BAFC-98C01E290452}"/>
              </a:ext>
            </a:extLst>
          </p:cNvPr>
          <p:cNvSpPr>
            <a:spLocks noGrp="1" noChangeArrowheads="1"/>
          </p:cNvSpPr>
          <p:nvPr>
            <p:ph type="title"/>
          </p:nvPr>
        </p:nvSpPr>
        <p:spPr>
          <a:xfrm>
            <a:off x="473202" y="502920"/>
            <a:ext cx="2564892" cy="1463040"/>
          </a:xfrm>
        </p:spPr>
        <p:txBody>
          <a:bodyPr anchor="ctr">
            <a:normAutofit/>
          </a:bodyPr>
          <a:lstStyle/>
          <a:p>
            <a:pPr eaLnBrk="1" hangingPunct="1"/>
            <a:r>
              <a:rPr lang="it-IT" altLang="en-US" sz="3900">
                <a:latin typeface="Times New Roman" panose="02020603050405020304" pitchFamily="18" charset="0"/>
              </a:rPr>
              <a:t>Homework for lesson 8</a:t>
            </a:r>
          </a:p>
        </p:txBody>
      </p:sp>
      <p:sp>
        <p:nvSpPr>
          <p:cNvPr id="43011" name="Rectangle 3">
            <a:extLst>
              <a:ext uri="{FF2B5EF4-FFF2-40B4-BE49-F238E27FC236}">
                <a16:creationId xmlns:a16="http://schemas.microsoft.com/office/drawing/2014/main" id="{C9D7CE53-C20D-45C9-918E-CF53ACA02302}"/>
              </a:ext>
            </a:extLst>
          </p:cNvPr>
          <p:cNvSpPr>
            <a:spLocks noGrp="1" noChangeArrowheads="1"/>
          </p:cNvSpPr>
          <p:nvPr>
            <p:ph idx="1"/>
          </p:nvPr>
        </p:nvSpPr>
        <p:spPr>
          <a:xfrm>
            <a:off x="3490721" y="502920"/>
            <a:ext cx="5170932" cy="1463040"/>
          </a:xfrm>
        </p:spPr>
        <p:txBody>
          <a:bodyPr anchor="ctr">
            <a:normAutofit/>
          </a:bodyPr>
          <a:lstStyle/>
          <a:p>
            <a:pPr eaLnBrk="1" hangingPunct="1"/>
            <a:r>
              <a:rPr lang="it-IT" altLang="en-US" sz="1900">
                <a:latin typeface="Times New Roman" panose="02020603050405020304" pitchFamily="18" charset="0"/>
              </a:rPr>
              <a:t>Complete watergrabbing essay and upload it to your group folder on GoogleDocs</a:t>
            </a:r>
          </a:p>
          <a:p>
            <a:pPr eaLnBrk="1" hangingPunct="1"/>
            <a:r>
              <a:rPr lang="it-IT" altLang="en-US" sz="1900">
                <a:latin typeface="Times New Roman" panose="02020603050405020304" pitchFamily="18" charset="0"/>
              </a:rPr>
              <a:t>Continue to work on your research paper, especially authoritative sources.</a:t>
            </a:r>
          </a:p>
        </p:txBody>
      </p:sp>
      <p:sp>
        <p:nvSpPr>
          <p:cNvPr id="43012" name="Segnaposto numero diapositiva 5">
            <a:extLst>
              <a:ext uri="{FF2B5EF4-FFF2-40B4-BE49-F238E27FC236}">
                <a16:creationId xmlns:a16="http://schemas.microsoft.com/office/drawing/2014/main" id="{D8FA5D5C-27E7-45AE-AC28-D73EFE9B300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F7613970-CDBB-4316-8E87-C2580CB9E86C}" type="slidenum">
              <a:rPr lang="it-IT" altLang="en-US" smtClean="0">
                <a:latin typeface="Arial" panose="020B0604020202020204" pitchFamily="34" charset="0"/>
                <a:cs typeface="Arial" panose="020B0604020202020204" pitchFamily="34" charset="0"/>
              </a:rPr>
              <a:pPr fontAlgn="base">
                <a:spcBef>
                  <a:spcPct val="0"/>
                </a:spcBef>
                <a:spcAft>
                  <a:spcPts val="600"/>
                </a:spcAft>
                <a:buClrTx/>
                <a:buFontTx/>
                <a:buNone/>
              </a:pPr>
              <a:t>23</a:t>
            </a:fld>
            <a:endParaRPr lang="it-IT" altLang="en-US">
              <a:latin typeface="Arial" panose="020B0604020202020204" pitchFamily="34" charset="0"/>
              <a:cs typeface="Arial" panose="020B0604020202020204" pitchFamily="34" charset="0"/>
            </a:endParaRPr>
          </a:p>
        </p:txBody>
      </p:sp>
      <p:pic>
        <p:nvPicPr>
          <p:cNvPr id="43013" name="Immagine 2">
            <a:extLst>
              <a:ext uri="{FF2B5EF4-FFF2-40B4-BE49-F238E27FC236}">
                <a16:creationId xmlns:a16="http://schemas.microsoft.com/office/drawing/2014/main" id="{DAE8F13C-B59A-4078-BF29-E9B9765400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202" y="3369880"/>
            <a:ext cx="8188452" cy="1801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CasellaDiTesto 3">
            <a:extLst>
              <a:ext uri="{FF2B5EF4-FFF2-40B4-BE49-F238E27FC236}">
                <a16:creationId xmlns:a16="http://schemas.microsoft.com/office/drawing/2014/main" id="{98D90280-E698-48BE-A541-343A02F136B1}"/>
              </a:ext>
            </a:extLst>
          </p:cNvPr>
          <p:cNvSpPr txBox="1">
            <a:spLocks noChangeArrowheads="1"/>
          </p:cNvSpPr>
          <p:nvPr/>
        </p:nvSpPr>
        <p:spPr bwMode="auto">
          <a:xfrm>
            <a:off x="-1044624" y="4725144"/>
            <a:ext cx="76342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sz="900"/>
          </a:p>
        </p:txBody>
      </p:sp>
    </p:spTree>
  </p:cSld>
  <p:clrMapOvr>
    <a:masterClrMapping/>
  </p:clrMapOvr>
  <mc:AlternateContent xmlns:mc="http://schemas.openxmlformats.org/markup-compatibility/2006" xmlns:p14="http://schemas.microsoft.com/office/powerpoint/2010/main">
    <mc:Choice Requires="p14">
      <p:transition spd="slow" p14:dur="2000" advTm="66477"/>
    </mc:Choice>
    <mc:Fallback xmlns="">
      <p:transition spd="slow" advTm="664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545C1604-CC55-42E2-BA23-68B2738B1F2D}"/>
              </a:ext>
            </a:extLst>
          </p:cNvPr>
          <p:cNvSpPr txBox="1"/>
          <p:nvPr/>
        </p:nvSpPr>
        <p:spPr>
          <a:xfrm>
            <a:off x="480060" y="325369"/>
            <a:ext cx="3276451" cy="1956841"/>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600" dirty="0">
              <a:latin typeface="+mj-lt"/>
              <a:ea typeface="+mj-ea"/>
              <a:cs typeface="+mj-cs"/>
            </a:endParaRPr>
          </a:p>
        </p:txBody>
      </p:sp>
      <p:sp>
        <p:nvSpPr>
          <p:cNvPr id="5" name="CasellaDiTesto 4">
            <a:extLst>
              <a:ext uri="{FF2B5EF4-FFF2-40B4-BE49-F238E27FC236}">
                <a16:creationId xmlns:a16="http://schemas.microsoft.com/office/drawing/2014/main" id="{F603BA56-A196-4E9D-9547-BFE638268445}"/>
              </a:ext>
            </a:extLst>
          </p:cNvPr>
          <p:cNvSpPr txBox="1"/>
          <p:nvPr/>
        </p:nvSpPr>
        <p:spPr>
          <a:xfrm>
            <a:off x="395536" y="1052736"/>
            <a:ext cx="3182691" cy="1702892"/>
          </a:xfrm>
          <a:prstGeom prst="rect">
            <a:avLst/>
          </a:prstGeom>
        </p:spPr>
        <p:txBody>
          <a:bodyPr vert="horz" lIns="91440" tIns="45720" rIns="91440" bIns="45720" rtlCol="0">
            <a:normAutofit/>
          </a:bodyPr>
          <a:lstStyle/>
          <a:p>
            <a:pPr>
              <a:lnSpc>
                <a:spcPct val="90000"/>
              </a:lnSpc>
              <a:spcAft>
                <a:spcPts val="600"/>
              </a:spcAft>
            </a:pPr>
            <a:r>
              <a:rPr lang="en-US" sz="3200" dirty="0"/>
              <a:t>CL COMMENTARY WRITING TEST: week 10</a:t>
            </a:r>
          </a:p>
          <a:p>
            <a:pPr indent="-228600">
              <a:lnSpc>
                <a:spcPct val="90000"/>
              </a:lnSpc>
              <a:spcAft>
                <a:spcPts val="600"/>
              </a:spcAft>
              <a:buFont typeface="Arial" panose="020B0604020202020204" pitchFamily="34" charset="0"/>
              <a:buChar char="•"/>
            </a:pPr>
            <a:endParaRPr lang="en-US" sz="1900" dirty="0"/>
          </a:p>
        </p:txBody>
      </p:sp>
      <p:pic>
        <p:nvPicPr>
          <p:cNvPr id="8" name="Immagine 7" descr="Immagine che contiene testo&#10;&#10;Descrizione generata automaticamente">
            <a:extLst>
              <a:ext uri="{FF2B5EF4-FFF2-40B4-BE49-F238E27FC236}">
                <a16:creationId xmlns:a16="http://schemas.microsoft.com/office/drawing/2014/main" id="{DF84E59A-AF2C-4E4F-860D-EB7EBF1690D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05" r="27774"/>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egnaposto numero diapositiva 1">
            <a:extLst>
              <a:ext uri="{FF2B5EF4-FFF2-40B4-BE49-F238E27FC236}">
                <a16:creationId xmlns:a16="http://schemas.microsoft.com/office/drawing/2014/main" id="{1301299F-6F65-4431-89D3-3B2E02F541C8}"/>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DE1ADE96-4725-4F6E-AC6E-EC962F7DB417}" type="slidenum">
              <a:rPr lang="en-US" altLang="en-US" sz="1200">
                <a:solidFill>
                  <a:srgbClr val="FFFFFF"/>
                </a:solidFill>
                <a:latin typeface="Calibri" panose="020F0502020204030204"/>
              </a:rPr>
              <a:pPr>
                <a:spcAft>
                  <a:spcPts val="600"/>
                </a:spcAft>
                <a:defRPr/>
              </a:pPr>
              <a:t>24</a:t>
            </a:fld>
            <a:endParaRPr lang="en-US" altLang="en-US" sz="1200">
              <a:solidFill>
                <a:srgbClr val="FFFFFF"/>
              </a:solidFill>
              <a:latin typeface="Calibri" panose="020F0502020204030204"/>
            </a:endParaRPr>
          </a:p>
        </p:txBody>
      </p:sp>
    </p:spTree>
    <p:extLst>
      <p:ext uri="{BB962C8B-B14F-4D97-AF65-F5344CB8AC3E}">
        <p14:creationId xmlns:p14="http://schemas.microsoft.com/office/powerpoint/2010/main" val="168839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B70C99-36E3-FFF7-8014-42D9C6CC3AB3}"/>
              </a:ext>
            </a:extLst>
          </p:cNvPr>
          <p:cNvSpPr>
            <a:spLocks noGrp="1"/>
          </p:cNvSpPr>
          <p:nvPr>
            <p:ph type="title"/>
          </p:nvPr>
        </p:nvSpPr>
        <p:spPr/>
        <p:txBody>
          <a:bodyPr/>
          <a:lstStyle/>
          <a:p>
            <a:r>
              <a:rPr lang="it-IT" dirty="0"/>
              <a:t>FYI</a:t>
            </a:r>
          </a:p>
        </p:txBody>
      </p:sp>
      <p:sp>
        <p:nvSpPr>
          <p:cNvPr id="3" name="Segnaposto numero diapositiva 2">
            <a:extLst>
              <a:ext uri="{FF2B5EF4-FFF2-40B4-BE49-F238E27FC236}">
                <a16:creationId xmlns:a16="http://schemas.microsoft.com/office/drawing/2014/main" id="{5618745A-0DD4-6AAD-F2A3-A02E3BA7C0CA}"/>
              </a:ext>
            </a:extLst>
          </p:cNvPr>
          <p:cNvSpPr>
            <a:spLocks noGrp="1"/>
          </p:cNvSpPr>
          <p:nvPr>
            <p:ph type="sldNum" sz="quarter" idx="12"/>
          </p:nvPr>
        </p:nvSpPr>
        <p:spPr/>
        <p:txBody>
          <a:bodyPr/>
          <a:lstStyle/>
          <a:p>
            <a:pPr>
              <a:defRPr/>
            </a:pPr>
            <a:fld id="{848F70E3-D666-4484-8777-19467928FE75}" type="slidenum">
              <a:rPr lang="it-IT" altLang="en-US" smtClean="0"/>
              <a:pPr>
                <a:defRPr/>
              </a:pPr>
              <a:t>25</a:t>
            </a:fld>
            <a:endParaRPr lang="it-IT" altLang="en-US"/>
          </a:p>
        </p:txBody>
      </p:sp>
      <p:sp>
        <p:nvSpPr>
          <p:cNvPr id="5" name="CasellaDiTesto 4">
            <a:extLst>
              <a:ext uri="{FF2B5EF4-FFF2-40B4-BE49-F238E27FC236}">
                <a16:creationId xmlns:a16="http://schemas.microsoft.com/office/drawing/2014/main" id="{B95A0813-F78A-D40E-F8F3-BE7D131E3721}"/>
              </a:ext>
            </a:extLst>
          </p:cNvPr>
          <p:cNvSpPr txBox="1"/>
          <p:nvPr/>
        </p:nvSpPr>
        <p:spPr>
          <a:xfrm>
            <a:off x="324694" y="1681541"/>
            <a:ext cx="8190656" cy="4739759"/>
          </a:xfrm>
          <a:prstGeom prst="rect">
            <a:avLst/>
          </a:prstGeom>
          <a:noFill/>
        </p:spPr>
        <p:txBody>
          <a:bodyPr wrap="square">
            <a:spAutoFit/>
          </a:bodyPr>
          <a:lstStyle/>
          <a:p>
            <a:pPr algn="l"/>
            <a:r>
              <a:rPr lang="en-US" sz="1400" b="0" i="0" dirty="0">
                <a:solidFill>
                  <a:srgbClr val="222222"/>
                </a:solidFill>
                <a:effectLst/>
                <a:highlight>
                  <a:srgbClr val="FFFFFF"/>
                </a:highlight>
                <a:latin typeface="Arial" panose="020B0604020202020204" pitchFamily="34" charset="0"/>
              </a:rPr>
              <a:t>The Article Commentary Test is exactly that: a test to see if students are able to read, digest, </a:t>
            </a:r>
            <a:r>
              <a:rPr lang="en-US" sz="1400" b="0" i="0" dirty="0" err="1">
                <a:solidFill>
                  <a:srgbClr val="222222"/>
                </a:solidFill>
                <a:effectLst/>
                <a:highlight>
                  <a:srgbClr val="FFFFFF"/>
                </a:highlight>
                <a:latin typeface="Arial" panose="020B0604020202020204" pitchFamily="34" charset="0"/>
              </a:rPr>
              <a:t>analyse</a:t>
            </a:r>
            <a:r>
              <a:rPr lang="en-US" sz="1400" b="0" i="0" dirty="0">
                <a:solidFill>
                  <a:srgbClr val="222222"/>
                </a:solidFill>
                <a:effectLst/>
                <a:highlight>
                  <a:srgbClr val="FFFFFF"/>
                </a:highlight>
                <a:latin typeface="Arial" panose="020B0604020202020204" pitchFamily="34" charset="0"/>
              </a:rPr>
              <a:t> and report back on an academic article</a:t>
            </a:r>
            <a:r>
              <a:rPr lang="en-US" sz="1400" dirty="0">
                <a:solidFill>
                  <a:srgbClr val="222222"/>
                </a:solidFill>
                <a:highlight>
                  <a:srgbClr val="FFFFFF"/>
                </a:highlight>
                <a:latin typeface="Arial" panose="020B0604020202020204" pitchFamily="34" charset="0"/>
              </a:rPr>
              <a:t>. </a:t>
            </a:r>
            <a:r>
              <a:rPr lang="en-US" sz="1400" b="0" i="0" dirty="0">
                <a:solidFill>
                  <a:srgbClr val="222222"/>
                </a:solidFill>
                <a:effectLst/>
                <a:highlight>
                  <a:srgbClr val="FFFFFF"/>
                </a:highlight>
                <a:latin typeface="Arial" panose="020B0604020202020204" pitchFamily="34" charset="0"/>
              </a:rPr>
              <a:t>The test brings together all the strands of work that have been covered in the past two years, and gives students the opportunity to formulate an academic text, in suitable layout and in appropriately academic language on a topic they are already familiar with. Students will be able to show they can </a:t>
            </a:r>
            <a:r>
              <a:rPr lang="en-US" sz="1400" b="0" i="0" dirty="0" err="1">
                <a:solidFill>
                  <a:srgbClr val="222222"/>
                </a:solidFill>
                <a:effectLst/>
                <a:highlight>
                  <a:srgbClr val="FFFFFF"/>
                </a:highlight>
                <a:latin typeface="Arial" panose="020B0604020202020204" pitchFamily="34" charset="0"/>
              </a:rPr>
              <a:t>organise</a:t>
            </a:r>
            <a:r>
              <a:rPr lang="en-US" sz="1400" b="0" i="0" dirty="0">
                <a:solidFill>
                  <a:srgbClr val="222222"/>
                </a:solidFill>
                <a:effectLst/>
                <a:highlight>
                  <a:srgbClr val="FFFFFF"/>
                </a:highlight>
                <a:latin typeface="Arial" panose="020B0604020202020204" pitchFamily="34" charset="0"/>
              </a:rPr>
              <a:t>, structure and explain an authentic text and also react to the content presented. It is basically what you are doing in your Cooperative Learning project but in real time (two hours). </a:t>
            </a:r>
          </a:p>
          <a:p>
            <a:pPr algn="l"/>
            <a:br>
              <a:rPr lang="en-US" b="0" i="0" dirty="0">
                <a:solidFill>
                  <a:srgbClr val="222222"/>
                </a:solidFill>
                <a:effectLst/>
                <a:highlight>
                  <a:srgbClr val="FFFFFF"/>
                </a:highlight>
                <a:latin typeface="Arial" panose="020B0604020202020204" pitchFamily="34" charset="0"/>
              </a:rPr>
            </a:br>
            <a:endParaRPr lang="en-US" b="0" i="0" dirty="0">
              <a:solidFill>
                <a:srgbClr val="222222"/>
              </a:solidFill>
              <a:effectLst/>
              <a:highlight>
                <a:srgbClr val="FFFFFF"/>
              </a:highlight>
              <a:latin typeface="Arial" panose="020B0604020202020204" pitchFamily="34" charset="0"/>
            </a:endParaRPr>
          </a:p>
          <a:p>
            <a:pPr algn="l"/>
            <a:r>
              <a:rPr lang="en-US" sz="1400" b="0" i="0" dirty="0">
                <a:solidFill>
                  <a:srgbClr val="222222"/>
                </a:solidFill>
                <a:effectLst/>
                <a:highlight>
                  <a:srgbClr val="FFFFFF"/>
                </a:highlight>
                <a:latin typeface="Arial" panose="020B0604020202020204" pitchFamily="34" charset="0"/>
              </a:rPr>
              <a:t>You will NOT be expected to give an analysis of the text : this is what we did in Test 1 of TEXTS, where we focused on the structure of a text and also lexical relationships and you will NOT be asked to write a text in the form of The Essay (Test 3 of TEXTS). You will be asked to formulate an academic text; it is clear that you will need some form of text </a:t>
            </a:r>
            <a:r>
              <a:rPr lang="en-US" sz="1400" b="0" i="0" dirty="0" err="1">
                <a:solidFill>
                  <a:srgbClr val="222222"/>
                </a:solidFill>
                <a:effectLst/>
                <a:highlight>
                  <a:srgbClr val="FFFFFF"/>
                </a:highlight>
                <a:latin typeface="Arial" panose="020B0604020202020204" pitchFamily="34" charset="0"/>
              </a:rPr>
              <a:t>organisation</a:t>
            </a:r>
            <a:r>
              <a:rPr lang="en-US" sz="1400" b="0" i="0" dirty="0">
                <a:solidFill>
                  <a:srgbClr val="222222"/>
                </a:solidFill>
                <a:effectLst/>
                <a:highlight>
                  <a:srgbClr val="FFFFFF"/>
                </a:highlight>
                <a:latin typeface="Arial" panose="020B0604020202020204" pitchFamily="34" charset="0"/>
              </a:rPr>
              <a:t> - an introduction, a discussion of the content (both with adequate intext citation) and a reaction. How you do this is up to you and part of the test itself: presenting a form of summary of the main points and then discussing them is a possibility, giving you the opportunity to comment on the points raised. Again, how you do this and your ability to hedge, suggest and interpret the ideas is what is being tested here. The best way, as we said in class, is NOT to use direct phrases that give your opinion ('I think', 'I believe') but to use impersonal clauses to introduce your comments; it is clear that if you decide to make comparisons with your own CL experience, then some form of </a:t>
            </a:r>
            <a:r>
              <a:rPr lang="en-US" sz="1400" b="0" i="0" dirty="0" err="1">
                <a:solidFill>
                  <a:srgbClr val="222222"/>
                </a:solidFill>
                <a:effectLst/>
                <a:highlight>
                  <a:srgbClr val="FFFFFF"/>
                </a:highlight>
                <a:latin typeface="Arial" panose="020B0604020202020204" pitchFamily="34" charset="0"/>
              </a:rPr>
              <a:t>personalised</a:t>
            </a:r>
            <a:r>
              <a:rPr lang="en-US" sz="1400" b="0" i="0" dirty="0">
                <a:solidFill>
                  <a:srgbClr val="222222"/>
                </a:solidFill>
                <a:effectLst/>
                <a:highlight>
                  <a:srgbClr val="FFFFFF"/>
                </a:highlight>
                <a:latin typeface="Arial" panose="020B0604020202020204" pitchFamily="34" charset="0"/>
              </a:rPr>
              <a:t> language will creep in but this too can be avoided by using 'the group', 'our work', 'the aim was...' and so on. </a:t>
            </a:r>
          </a:p>
        </p:txBody>
      </p:sp>
    </p:spTree>
    <p:extLst>
      <p:ext uri="{BB962C8B-B14F-4D97-AF65-F5344CB8AC3E}">
        <p14:creationId xmlns:p14="http://schemas.microsoft.com/office/powerpoint/2010/main" val="153168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67A5186C-3438-4D83-A03D-BD8A5E2D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540DFB4-867C-E2BB-EE93-8ED16E27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2D3103-2643-8CA9-662C-9B05D50BE124}"/>
              </a:ext>
            </a:extLst>
          </p:cNvPr>
          <p:cNvSpPr>
            <a:spLocks noGrp="1"/>
          </p:cNvSpPr>
          <p:nvPr>
            <p:ph type="title"/>
          </p:nvPr>
        </p:nvSpPr>
        <p:spPr>
          <a:xfrm>
            <a:off x="442168" y="262028"/>
            <a:ext cx="7226175" cy="1190445"/>
          </a:xfrm>
        </p:spPr>
        <p:txBody>
          <a:bodyPr vert="horz" lIns="91440" tIns="45720" rIns="91440" bIns="45720" rtlCol="0" anchor="ctr">
            <a:normAutofit/>
          </a:bodyPr>
          <a:lstStyle/>
          <a:p>
            <a:r>
              <a:rPr lang="en-US" sz="3500"/>
              <a:t>Check up on CL paper progress</a:t>
            </a:r>
          </a:p>
        </p:txBody>
      </p:sp>
      <p:pic>
        <p:nvPicPr>
          <p:cNvPr id="7" name="Immagine 6" descr="Immagine che contiene Viso umano, cartone animato, grafica, Elementi grafici&#10;&#10;Descrizione generata automaticamente">
            <a:extLst>
              <a:ext uri="{FF2B5EF4-FFF2-40B4-BE49-F238E27FC236}">
                <a16:creationId xmlns:a16="http://schemas.microsoft.com/office/drawing/2014/main" id="{6AEC9EBF-D2DA-A56D-887D-66759C6A19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543" y="3040232"/>
            <a:ext cx="2504737" cy="2504737"/>
          </a:xfrm>
          <a:prstGeom prst="rect">
            <a:avLst/>
          </a:prstGeom>
        </p:spPr>
      </p:pic>
      <p:pic>
        <p:nvPicPr>
          <p:cNvPr id="10" name="Immagine 9" descr="Immagine che contiene cerchio, Elementi grafici, schermata, logo&#10;&#10;Descrizione generata automaticamente">
            <a:extLst>
              <a:ext uri="{FF2B5EF4-FFF2-40B4-BE49-F238E27FC236}">
                <a16:creationId xmlns:a16="http://schemas.microsoft.com/office/drawing/2014/main" id="{8241BEF9-2318-827E-27F7-07854A69B1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89624" y="3026938"/>
            <a:ext cx="2531324" cy="2531324"/>
          </a:xfrm>
          <a:prstGeom prst="rect">
            <a:avLst/>
          </a:prstGeom>
        </p:spPr>
      </p:pic>
      <p:pic>
        <p:nvPicPr>
          <p:cNvPr id="5" name="Immagine 4" descr="Immagine che contiene cartone animato, muro, persona, sorriso&#10;&#10;Descrizione generata automaticamente">
            <a:extLst>
              <a:ext uri="{FF2B5EF4-FFF2-40B4-BE49-F238E27FC236}">
                <a16:creationId xmlns:a16="http://schemas.microsoft.com/office/drawing/2014/main" id="{AB138339-474D-C3D0-8341-3B730040F37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51959" y="3447771"/>
            <a:ext cx="2531324" cy="1689658"/>
          </a:xfrm>
          <a:prstGeom prst="rect">
            <a:avLst/>
          </a:prstGeom>
          <a:effectLst/>
        </p:spPr>
      </p:pic>
      <p:sp>
        <p:nvSpPr>
          <p:cNvPr id="3" name="Segnaposto numero diapositiva 2">
            <a:extLst>
              <a:ext uri="{FF2B5EF4-FFF2-40B4-BE49-F238E27FC236}">
                <a16:creationId xmlns:a16="http://schemas.microsoft.com/office/drawing/2014/main" id="{8C2C8029-C1BE-B727-4B62-9B2E1A1F8412}"/>
              </a:ext>
            </a:extLst>
          </p:cNvPr>
          <p:cNvSpPr>
            <a:spLocks noGrp="1"/>
          </p:cNvSpPr>
          <p:nvPr>
            <p:ph type="sldNum" sz="quarter" idx="12"/>
          </p:nvPr>
        </p:nvSpPr>
        <p:spPr>
          <a:xfrm>
            <a:off x="6549390" y="6356350"/>
            <a:ext cx="2399541" cy="365125"/>
          </a:xfrm>
        </p:spPr>
        <p:txBody>
          <a:bodyPr vert="horz" lIns="91440" tIns="45720" rIns="91440" bIns="45720" rtlCol="0" anchor="ctr">
            <a:normAutofit/>
          </a:bodyPr>
          <a:lstStyle/>
          <a:p>
            <a:pPr defTabSz="914400">
              <a:spcAft>
                <a:spcPts val="600"/>
              </a:spcAft>
              <a:defRPr/>
            </a:pPr>
            <a:fld id="{848F70E3-D666-4484-8777-19467928FE75}" type="slidenum">
              <a:rPr lang="en-US" altLang="en-US">
                <a:solidFill>
                  <a:schemeClr val="tx1"/>
                </a:solidFill>
              </a:rPr>
              <a:pPr defTabSz="914400">
                <a:spcAft>
                  <a:spcPts val="600"/>
                </a:spcAft>
                <a:defRPr/>
              </a:pPr>
              <a:t>3</a:t>
            </a:fld>
            <a:endParaRPr lang="en-US" altLang="en-US">
              <a:solidFill>
                <a:schemeClr val="tx1"/>
              </a:solidFill>
            </a:endParaRPr>
          </a:p>
        </p:txBody>
      </p:sp>
      <p:sp>
        <p:nvSpPr>
          <p:cNvPr id="8" name="CasellaDiTesto 7">
            <a:extLst>
              <a:ext uri="{FF2B5EF4-FFF2-40B4-BE49-F238E27FC236}">
                <a16:creationId xmlns:a16="http://schemas.microsoft.com/office/drawing/2014/main" id="{9863EC24-DCFD-7E3B-7525-60222975698B}"/>
              </a:ext>
            </a:extLst>
          </p:cNvPr>
          <p:cNvSpPr txBox="1"/>
          <p:nvPr/>
        </p:nvSpPr>
        <p:spPr>
          <a:xfrm>
            <a:off x="6463458" y="6657945"/>
            <a:ext cx="2680542"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librewiki.net/wiki/%EC%99%BC%EC%86%90%EC%9E%A1%EC%9D%B4">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162939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9143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D64E44F-F5FB-EEF9-7395-E839F551A53A}"/>
              </a:ext>
            </a:extLst>
          </p:cNvPr>
          <p:cNvSpPr>
            <a:spLocks noGrp="1"/>
          </p:cNvSpPr>
          <p:nvPr>
            <p:ph type="title"/>
          </p:nvPr>
        </p:nvSpPr>
        <p:spPr>
          <a:xfrm>
            <a:off x="569214" y="435978"/>
            <a:ext cx="4951691" cy="1432312"/>
          </a:xfrm>
        </p:spPr>
        <p:txBody>
          <a:bodyPr vert="horz" lIns="91440" tIns="45720" rIns="91440" bIns="45720" rtlCol="0" anchor="ctr">
            <a:normAutofit/>
          </a:bodyPr>
          <a:lstStyle/>
          <a:p>
            <a:r>
              <a:rPr lang="en-US" sz="4200"/>
              <a:t>Ready to proceed?</a:t>
            </a:r>
          </a:p>
        </p:txBody>
      </p:sp>
      <p:pic>
        <p:nvPicPr>
          <p:cNvPr id="8" name="Immagine 7">
            <a:extLst>
              <a:ext uri="{FF2B5EF4-FFF2-40B4-BE49-F238E27FC236}">
                <a16:creationId xmlns:a16="http://schemas.microsoft.com/office/drawing/2014/main" id="{9D7E8A54-67FA-6D2A-3593-BDB3450D7D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3464" y="3726604"/>
            <a:ext cx="2549414" cy="1695360"/>
          </a:xfrm>
          <a:prstGeom prst="rect">
            <a:avLst/>
          </a:prstGeom>
        </p:spPr>
      </p:pic>
      <p:pic>
        <p:nvPicPr>
          <p:cNvPr id="5" name="Elemento grafico 4">
            <a:extLst>
              <a:ext uri="{FF2B5EF4-FFF2-40B4-BE49-F238E27FC236}">
                <a16:creationId xmlns:a16="http://schemas.microsoft.com/office/drawing/2014/main" id="{1AEEB252-57A2-31B1-0666-A479569DDC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3297292" y="3159396"/>
            <a:ext cx="2549414" cy="2835179"/>
          </a:xfrm>
          <a:prstGeom prst="rect">
            <a:avLst/>
          </a:prstGeom>
        </p:spPr>
      </p:pic>
      <p:pic>
        <p:nvPicPr>
          <p:cNvPr id="10" name="Immagine 9">
            <a:extLst>
              <a:ext uri="{FF2B5EF4-FFF2-40B4-BE49-F238E27FC236}">
                <a16:creationId xmlns:a16="http://schemas.microsoft.com/office/drawing/2014/main" id="{BD779387-3128-5ECF-762D-99618CA8B24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46809" y="3726119"/>
            <a:ext cx="2549414" cy="1701733"/>
          </a:xfrm>
          <a:prstGeom prst="rect">
            <a:avLst/>
          </a:prstGeom>
        </p:spPr>
      </p:pic>
      <p:sp>
        <p:nvSpPr>
          <p:cNvPr id="3" name="Segnaposto numero diapositiva 2">
            <a:extLst>
              <a:ext uri="{FF2B5EF4-FFF2-40B4-BE49-F238E27FC236}">
                <a16:creationId xmlns:a16="http://schemas.microsoft.com/office/drawing/2014/main" id="{20065031-9DCF-A088-CAE0-4B5D33B3A9BA}"/>
              </a:ext>
            </a:extLst>
          </p:cNvPr>
          <p:cNvSpPr>
            <a:spLocks noGrp="1"/>
          </p:cNvSpPr>
          <p:nvPr>
            <p:ph type="sldNum" sz="quarter" idx="12"/>
          </p:nvPr>
        </p:nvSpPr>
        <p:spPr>
          <a:xfrm>
            <a:off x="6549390" y="6356350"/>
            <a:ext cx="2400300" cy="365125"/>
          </a:xfrm>
        </p:spPr>
        <p:txBody>
          <a:bodyPr vert="horz" lIns="91440" tIns="45720" rIns="91440" bIns="45720" rtlCol="0" anchor="ctr">
            <a:normAutofit/>
          </a:bodyPr>
          <a:lstStyle/>
          <a:p>
            <a:pPr defTabSz="914400">
              <a:spcAft>
                <a:spcPts val="600"/>
              </a:spcAft>
              <a:defRPr/>
            </a:pPr>
            <a:fld id="{848F70E3-D666-4484-8777-19467928FE75}" type="slidenum">
              <a:rPr lang="en-US" altLang="en-US">
                <a:solidFill>
                  <a:schemeClr val="tx1"/>
                </a:solidFill>
              </a:rPr>
              <a:pPr defTabSz="914400">
                <a:spcAft>
                  <a:spcPts val="600"/>
                </a:spcAft>
                <a:defRPr/>
              </a:pPr>
              <a:t>4</a:t>
            </a:fld>
            <a:endParaRPr lang="en-US" altLang="en-US">
              <a:solidFill>
                <a:schemeClr val="tx1"/>
              </a:solidFill>
            </a:endParaRPr>
          </a:p>
        </p:txBody>
      </p:sp>
      <p:sp>
        <p:nvSpPr>
          <p:cNvPr id="6" name="CasellaDiTesto 5">
            <a:extLst>
              <a:ext uri="{FF2B5EF4-FFF2-40B4-BE49-F238E27FC236}">
                <a16:creationId xmlns:a16="http://schemas.microsoft.com/office/drawing/2014/main" id="{5FF018EE-6443-4E38-6130-00F31184D1BF}"/>
              </a:ext>
            </a:extLst>
          </p:cNvPr>
          <p:cNvSpPr txBox="1"/>
          <p:nvPr/>
        </p:nvSpPr>
        <p:spPr>
          <a:xfrm>
            <a:off x="6463458" y="6657945"/>
            <a:ext cx="2680542"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6" tooltip="https://commons.wikimedia.org/wiki/File:A_Calm_Cartoon_Guy_In_Meditation.svg">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217958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60430-ABBC-4748-8093-66EA51AA0436}"/>
              </a:ext>
            </a:extLst>
          </p:cNvPr>
          <p:cNvSpPr>
            <a:spLocks noGrp="1"/>
          </p:cNvSpPr>
          <p:nvPr>
            <p:ph type="title"/>
          </p:nvPr>
        </p:nvSpPr>
        <p:spPr>
          <a:xfrm>
            <a:off x="4885341" y="365125"/>
            <a:ext cx="3630007" cy="1807305"/>
          </a:xfrm>
        </p:spPr>
        <p:txBody>
          <a:bodyPr>
            <a:normAutofit fontScale="90000"/>
          </a:bodyPr>
          <a:lstStyle/>
          <a:p>
            <a:r>
              <a:rPr lang="en-US"/>
              <a:t>Planning your writing spatially pg 157</a:t>
            </a:r>
          </a:p>
        </p:txBody>
      </p:sp>
      <p:sp>
        <p:nvSpPr>
          <p:cNvPr id="3" name="Segnaposto contenuto 2">
            <a:extLst>
              <a:ext uri="{FF2B5EF4-FFF2-40B4-BE49-F238E27FC236}">
                <a16:creationId xmlns:a16="http://schemas.microsoft.com/office/drawing/2014/main" id="{CDDA1B1A-2C19-4A64-BEE7-E5746D350E79}"/>
              </a:ext>
            </a:extLst>
          </p:cNvPr>
          <p:cNvSpPr>
            <a:spLocks noGrp="1"/>
          </p:cNvSpPr>
          <p:nvPr>
            <p:ph idx="1"/>
          </p:nvPr>
        </p:nvSpPr>
        <p:spPr>
          <a:xfrm>
            <a:off x="4885341" y="2333297"/>
            <a:ext cx="3630007" cy="3843666"/>
          </a:xfrm>
        </p:spPr>
        <p:txBody>
          <a:bodyPr>
            <a:normAutofit/>
          </a:bodyPr>
          <a:lstStyle/>
          <a:p>
            <a:r>
              <a:rPr lang="en-US" sz="1700" dirty="0"/>
              <a:t>1</a:t>
            </a:r>
            <a:r>
              <a:rPr lang="en-US" sz="1700"/>
              <a:t>. Work out roughly how many words on a page sized A4</a:t>
            </a:r>
          </a:p>
          <a:p>
            <a:r>
              <a:rPr lang="en-US" sz="1700"/>
              <a:t>Check the overall word limit for the assignment</a:t>
            </a:r>
          </a:p>
          <a:p>
            <a:r>
              <a:rPr lang="en-US" sz="1700"/>
              <a:t>Draw out in pencil how much space you will give</a:t>
            </a:r>
          </a:p>
          <a:p>
            <a:endParaRPr lang="en-US" sz="1700"/>
          </a:p>
          <a:p>
            <a:r>
              <a:rPr lang="en-US" sz="1700"/>
              <a:t>Ex 2. read the essay prompt and answer the questions</a:t>
            </a:r>
          </a:p>
          <a:p>
            <a:pPr lvl="1"/>
            <a:r>
              <a:rPr lang="en-US" sz="1700"/>
              <a:t>Key elements</a:t>
            </a:r>
          </a:p>
          <a:p>
            <a:pPr lvl="1"/>
            <a:r>
              <a:rPr lang="en-US" sz="1700"/>
              <a:t>Paragraph content</a:t>
            </a:r>
          </a:p>
          <a:p>
            <a:pPr lvl="1"/>
            <a:r>
              <a:rPr lang="en-US" sz="1700"/>
              <a:t>How may paragraphs?</a:t>
            </a:r>
          </a:p>
        </p:txBody>
      </p:sp>
      <p:sp>
        <p:nvSpPr>
          <p:cNvPr id="4" name="Segnaposto numero diapositiva 3">
            <a:extLst>
              <a:ext uri="{FF2B5EF4-FFF2-40B4-BE49-F238E27FC236}">
                <a16:creationId xmlns:a16="http://schemas.microsoft.com/office/drawing/2014/main" id="{A6EAAA5D-6C07-4BFE-813F-2AEE1D0858ED}"/>
              </a:ext>
            </a:extLst>
          </p:cNvPr>
          <p:cNvSpPr>
            <a:spLocks noGrp="1"/>
          </p:cNvSpPr>
          <p:nvPr>
            <p:ph type="sldNum" sz="quarter" idx="12"/>
          </p:nvPr>
        </p:nvSpPr>
        <p:spPr/>
        <p:txBody>
          <a:bodyPr>
            <a:normAutofit/>
          </a:bodyPr>
          <a:lstStyle/>
          <a:p>
            <a:pPr>
              <a:spcAft>
                <a:spcPts val="600"/>
              </a:spcAft>
              <a:defRPr/>
            </a:pPr>
            <a:fld id="{2D777B32-32F1-4FA0-9331-A1D3E83D44AF}" type="slidenum">
              <a:rPr lang="it-IT" altLang="en-US"/>
              <a:pPr>
                <a:spcAft>
                  <a:spcPts val="600"/>
                </a:spcAft>
                <a:defRPr/>
              </a:pPr>
              <a:t>5</a:t>
            </a:fld>
            <a:endParaRPr lang="it-IT" altLang="en-US"/>
          </a:p>
        </p:txBody>
      </p:sp>
      <p:pic>
        <p:nvPicPr>
          <p:cNvPr id="6" name="Picture 5" descr="A pencil drawing a line on a white surface">
            <a:extLst>
              <a:ext uri="{FF2B5EF4-FFF2-40B4-BE49-F238E27FC236}">
                <a16:creationId xmlns:a16="http://schemas.microsoft.com/office/drawing/2014/main" id="{D6D930AF-558D-FF34-AB34-27B47E577F78}"/>
              </a:ext>
            </a:extLst>
          </p:cNvPr>
          <p:cNvPicPr>
            <a:picLocks noChangeAspect="1"/>
          </p:cNvPicPr>
          <p:nvPr/>
        </p:nvPicPr>
        <p:blipFill rotWithShape="1">
          <a:blip r:embed="rId2"/>
          <a:srcRect l="47871" r="7478"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2015196881"/>
      </p:ext>
    </p:extLst>
  </p:cSld>
  <p:clrMapOvr>
    <a:masterClrMapping/>
  </p:clrMapOvr>
  <mc:AlternateContent xmlns:mc="http://schemas.openxmlformats.org/markup-compatibility/2006" xmlns:p14="http://schemas.microsoft.com/office/powerpoint/2010/main">
    <mc:Choice Requires="p14">
      <p:transition spd="slow" p14:dur="2000" advTm="114275"/>
    </mc:Choice>
    <mc:Fallback xmlns="">
      <p:transition spd="slow" advTm="1142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48" name="Rectangle 6144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25832C6A-8281-49DA-B6CD-B389B5EF3AEB}"/>
              </a:ext>
            </a:extLst>
          </p:cNvPr>
          <p:cNvSpPr>
            <a:spLocks noGrp="1" noChangeArrowheads="1"/>
          </p:cNvSpPr>
          <p:nvPr>
            <p:ph type="title"/>
          </p:nvPr>
        </p:nvSpPr>
        <p:spPr>
          <a:xfrm>
            <a:off x="630936" y="548640"/>
            <a:ext cx="2700645" cy="5431536"/>
          </a:xfrm>
        </p:spPr>
        <p:txBody>
          <a:bodyPr>
            <a:normAutofit/>
          </a:bodyPr>
          <a:lstStyle/>
          <a:p>
            <a:pPr eaLnBrk="1" hangingPunct="1"/>
            <a:r>
              <a:rPr lang="it-IT" altLang="en-US" sz="3300">
                <a:latin typeface="Times New Roman" panose="02020603050405020304" pitchFamily="18" charset="0"/>
              </a:rPr>
              <a:t>Watergrabbing</a:t>
            </a:r>
          </a:p>
        </p:txBody>
      </p:sp>
      <p:sp>
        <p:nvSpPr>
          <p:cNvPr id="6145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3" name="Rectangle 3">
            <a:extLst>
              <a:ext uri="{FF2B5EF4-FFF2-40B4-BE49-F238E27FC236}">
                <a16:creationId xmlns:a16="http://schemas.microsoft.com/office/drawing/2014/main" id="{9DE03B78-52FF-49D3-A15C-610C738FBDA1}"/>
              </a:ext>
            </a:extLst>
          </p:cNvPr>
          <p:cNvSpPr>
            <a:spLocks noGrp="1" noChangeArrowheads="1"/>
          </p:cNvSpPr>
          <p:nvPr>
            <p:ph idx="1"/>
          </p:nvPr>
        </p:nvSpPr>
        <p:spPr>
          <a:xfrm>
            <a:off x="3844813" y="552091"/>
            <a:ext cx="4668251" cy="5431536"/>
          </a:xfrm>
        </p:spPr>
        <p:txBody>
          <a:bodyPr anchor="ctr">
            <a:normAutofit/>
          </a:bodyPr>
          <a:lstStyle/>
          <a:p>
            <a:pPr eaLnBrk="1" hangingPunct="1"/>
            <a:r>
              <a:rPr lang="it-IT" altLang="en-US" sz="1800">
                <a:latin typeface="Georgia" panose="02040502050405020303" pitchFamily="18" charset="0"/>
              </a:rPr>
              <a:t>You are required to write a short essay (500-800) explaining this issue to be handed in in week 8.</a:t>
            </a:r>
          </a:p>
          <a:p>
            <a:pPr eaLnBrk="1" hangingPunct="1"/>
            <a:r>
              <a:rPr lang="it-IT" altLang="en-US" sz="1800">
                <a:latin typeface="Georgia" panose="02040502050405020303" pitchFamily="18" charset="0"/>
              </a:rPr>
              <a:t>In your groups, work on the notes you have gathered about watergrabbing.</a:t>
            </a:r>
          </a:p>
          <a:p>
            <a:pPr eaLnBrk="1" hangingPunct="1"/>
            <a:r>
              <a:rPr lang="it-IT" altLang="en-US" sz="1800">
                <a:latin typeface="Georgia" panose="02040502050405020303" pitchFamily="18" charset="0"/>
              </a:rPr>
              <a:t>You must contextualise any person mentioned and include in-text citation for any references</a:t>
            </a:r>
          </a:p>
          <a:p>
            <a:pPr eaLnBrk="1" hangingPunct="1">
              <a:buFontTx/>
              <a:buNone/>
            </a:pPr>
            <a:r>
              <a:rPr lang="it-IT" altLang="en-US" sz="1800">
                <a:latin typeface="Georgia" panose="02040502050405020303" pitchFamily="18" charset="0"/>
              </a:rPr>
              <a:t>   (surname, year of publication).</a:t>
            </a:r>
          </a:p>
          <a:p>
            <a:pPr eaLnBrk="1" hangingPunct="1">
              <a:buFontTx/>
              <a:buNone/>
            </a:pPr>
            <a:endParaRPr lang="it-IT" altLang="en-US" sz="1800">
              <a:latin typeface="Georgia" panose="02040502050405020303" pitchFamily="18" charset="0"/>
            </a:endParaRPr>
          </a:p>
          <a:p>
            <a:pPr eaLnBrk="1" hangingPunct="1"/>
            <a:endParaRPr lang="it-IT" altLang="en-US" sz="1800">
              <a:latin typeface="Georgia" panose="02040502050405020303" pitchFamily="18" charset="0"/>
            </a:endParaRPr>
          </a:p>
          <a:p>
            <a:pPr lvl="2" eaLnBrk="1" hangingPunct="1"/>
            <a:r>
              <a:rPr lang="it-IT" altLang="en-US" sz="1800">
                <a:latin typeface="Georgia" panose="02040502050405020303" pitchFamily="18" charset="0"/>
              </a:rPr>
              <a:t>Remember … </a:t>
            </a:r>
          </a:p>
          <a:p>
            <a:pPr lvl="2" eaLnBrk="1" hangingPunct="1"/>
            <a:r>
              <a:rPr lang="it-IT" altLang="en-US" sz="1800">
                <a:latin typeface="Georgia" panose="02040502050405020303" pitchFamily="18" charset="0"/>
              </a:rPr>
              <a:t>General to specific information finishing with your statement of purpose</a:t>
            </a:r>
          </a:p>
          <a:p>
            <a:pPr lvl="2" eaLnBrk="1" hangingPunct="1"/>
            <a:r>
              <a:rPr lang="it-IT" altLang="en-US" sz="1800">
                <a:latin typeface="Georgia" panose="02040502050405020303" pitchFamily="18" charset="0"/>
              </a:rPr>
              <a:t>You need to find a way into the wider topic to which watergrabbing belongs</a:t>
            </a:r>
          </a:p>
          <a:p>
            <a:pPr eaLnBrk="1" hangingPunct="1">
              <a:buFontTx/>
              <a:buNone/>
            </a:pPr>
            <a:endParaRPr lang="it-IT" altLang="en-US" sz="1800">
              <a:latin typeface="Times New Roman" panose="02020603050405020304" pitchFamily="18" charset="0"/>
            </a:endParaRPr>
          </a:p>
        </p:txBody>
      </p:sp>
      <p:sp>
        <p:nvSpPr>
          <p:cNvPr id="26628" name="Segnaposto numero diapositiva 5">
            <a:extLst>
              <a:ext uri="{FF2B5EF4-FFF2-40B4-BE49-F238E27FC236}">
                <a16:creationId xmlns:a16="http://schemas.microsoft.com/office/drawing/2014/main" id="{98770783-7D4C-4E01-A477-CBD621A9618B}"/>
              </a:ext>
            </a:extLst>
          </p:cNvPr>
          <p:cNvSpPr>
            <a:spLocks noGrp="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ts val="600"/>
              </a:spcAft>
              <a:buClrTx/>
              <a:buFontTx/>
              <a:buNone/>
            </a:pPr>
            <a:fld id="{BED2B3CE-B82D-4CFE-87F7-DAFDAA65ED91}" type="slidenum">
              <a:rPr lang="it-IT" altLang="en-US">
                <a:latin typeface="Arial" panose="020B0604020202020204" pitchFamily="34" charset="0"/>
                <a:cs typeface="Arial" panose="020B0604020202020204" pitchFamily="34" charset="0"/>
              </a:rPr>
              <a:pPr fontAlgn="base">
                <a:spcBef>
                  <a:spcPct val="0"/>
                </a:spcBef>
                <a:spcAft>
                  <a:spcPts val="600"/>
                </a:spcAft>
                <a:buClrTx/>
                <a:buFontTx/>
                <a:buNone/>
              </a:pPr>
              <a:t>6</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998"/>
    </mc:Choice>
    <mc:Fallback xmlns="">
      <p:transition spd="slow" advTm="3199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10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fade">
                                      <p:cBhvr>
                                        <p:cTn id="17" dur="1000"/>
                                        <p:tgtEl>
                                          <p:spTgt spid="6144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443">
                                            <p:txEl>
                                              <p:pRg st="3" end="3"/>
                                            </p:txEl>
                                          </p:spTgt>
                                        </p:tgtEl>
                                        <p:attrNameLst>
                                          <p:attrName>style.visibility</p:attrName>
                                        </p:attrNameLst>
                                      </p:cBhvr>
                                      <p:to>
                                        <p:strVal val="visible"/>
                                      </p:to>
                                    </p:set>
                                    <p:animEffect transition="in" filter="fade">
                                      <p:cBhvr>
                                        <p:cTn id="20" dur="1000"/>
                                        <p:tgtEl>
                                          <p:spTgt spid="6144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43">
                                            <p:txEl>
                                              <p:pRg st="6" end="6"/>
                                            </p:txEl>
                                          </p:spTgt>
                                        </p:tgtEl>
                                        <p:attrNameLst>
                                          <p:attrName>style.visibility</p:attrName>
                                        </p:attrNameLst>
                                      </p:cBhvr>
                                      <p:to>
                                        <p:strVal val="visible"/>
                                      </p:to>
                                    </p:set>
                                    <p:animEffect transition="in" filter="fade">
                                      <p:cBhvr>
                                        <p:cTn id="23" dur="1000"/>
                                        <p:tgtEl>
                                          <p:spTgt spid="6144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443">
                                            <p:txEl>
                                              <p:pRg st="7" end="7"/>
                                            </p:txEl>
                                          </p:spTgt>
                                        </p:tgtEl>
                                        <p:attrNameLst>
                                          <p:attrName>style.visibility</p:attrName>
                                        </p:attrNameLst>
                                      </p:cBhvr>
                                      <p:to>
                                        <p:strVal val="visible"/>
                                      </p:to>
                                    </p:set>
                                    <p:animEffect transition="in" filter="fade">
                                      <p:cBhvr>
                                        <p:cTn id="26" dur="1000"/>
                                        <p:tgtEl>
                                          <p:spTgt spid="6144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1443">
                                            <p:txEl>
                                              <p:pRg st="8" end="8"/>
                                            </p:txEl>
                                          </p:spTgt>
                                        </p:tgtEl>
                                        <p:attrNameLst>
                                          <p:attrName>style.visibility</p:attrName>
                                        </p:attrNameLst>
                                      </p:cBhvr>
                                      <p:to>
                                        <p:strVal val="visible"/>
                                      </p:to>
                                    </p:set>
                                    <p:animEffect transition="in" filter="fade">
                                      <p:cBhvr>
                                        <p:cTn id="29" dur="10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1722C7F-DFFC-4582-8894-8AB11D7803BB}"/>
              </a:ext>
            </a:extLst>
          </p:cNvPr>
          <p:cNvSpPr>
            <a:spLocks noGrp="1" noChangeArrowheads="1"/>
          </p:cNvSpPr>
          <p:nvPr>
            <p:ph type="title"/>
          </p:nvPr>
        </p:nvSpPr>
        <p:spPr/>
        <p:txBody>
          <a:bodyPr/>
          <a:lstStyle/>
          <a:p>
            <a:pPr eaLnBrk="1" hangingPunct="1"/>
            <a:r>
              <a:rPr lang="it-IT" altLang="en-US">
                <a:latin typeface="Times New Roman" panose="02020603050405020304" pitchFamily="18" charset="0"/>
              </a:rPr>
              <a:t>Introduction</a:t>
            </a:r>
          </a:p>
        </p:txBody>
      </p:sp>
      <p:pic>
        <p:nvPicPr>
          <p:cNvPr id="95236" name="Picture 4" descr="funnel">
            <a:extLst>
              <a:ext uri="{FF2B5EF4-FFF2-40B4-BE49-F238E27FC236}">
                <a16:creationId xmlns:a16="http://schemas.microsoft.com/office/drawing/2014/main" id="{4FB5698D-BD43-4BEB-831D-6095AEA91C8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71550" y="2475908"/>
            <a:ext cx="3200400" cy="3050771"/>
          </a:xfrm>
          <a:noFill/>
        </p:spPr>
      </p:pic>
      <p:sp>
        <p:nvSpPr>
          <p:cNvPr id="95235" name="Rectangle 3">
            <a:extLst>
              <a:ext uri="{FF2B5EF4-FFF2-40B4-BE49-F238E27FC236}">
                <a16:creationId xmlns:a16="http://schemas.microsoft.com/office/drawing/2014/main" id="{133A37DC-CC11-4A89-B42F-E8BAF84C188A}"/>
              </a:ext>
            </a:extLst>
          </p:cNvPr>
          <p:cNvSpPr>
            <a:spLocks noGrp="1" noChangeArrowheads="1"/>
          </p:cNvSpPr>
          <p:nvPr>
            <p:ph sz="half" idx="2"/>
          </p:nvPr>
        </p:nvSpPr>
        <p:spPr>
          <a:xfrm>
            <a:off x="4932363" y="2276475"/>
            <a:ext cx="4211637" cy="3849688"/>
          </a:xfrm>
        </p:spPr>
        <p:txBody>
          <a:bodyPr/>
          <a:lstStyle/>
          <a:p>
            <a:pPr eaLnBrk="1" hangingPunct="1">
              <a:buFontTx/>
              <a:buNone/>
            </a:pPr>
            <a:r>
              <a:rPr lang="it-IT" altLang="en-US"/>
              <a:t>  </a:t>
            </a:r>
            <a:r>
              <a:rPr lang="it-IT" altLang="en-US">
                <a:latin typeface="Times New Roman" panose="02020603050405020304" pitchFamily="18" charset="0"/>
              </a:rPr>
              <a:t>Topic of essay</a:t>
            </a:r>
          </a:p>
          <a:p>
            <a:pPr eaLnBrk="1" hangingPunct="1">
              <a:buFontTx/>
              <a:buNone/>
            </a:pPr>
            <a:endParaRPr lang="it-IT" altLang="en-US">
              <a:latin typeface="Times New Roman" panose="02020603050405020304" pitchFamily="18" charset="0"/>
            </a:endParaRPr>
          </a:p>
          <a:p>
            <a:pPr eaLnBrk="1" hangingPunct="1">
              <a:buFontTx/>
              <a:buNone/>
            </a:pPr>
            <a:r>
              <a:rPr lang="it-IT" altLang="en-US">
                <a:latin typeface="Times New Roman" panose="02020603050405020304" pitchFamily="18" charset="0"/>
              </a:rPr>
              <a:t>   Examples defining discussion and clarifying precise subject area</a:t>
            </a:r>
          </a:p>
          <a:p>
            <a:pPr eaLnBrk="1" hangingPunct="1">
              <a:buFontTx/>
              <a:buNone/>
            </a:pPr>
            <a:endParaRPr lang="it-IT" altLang="en-US" sz="2000">
              <a:latin typeface="Times New Roman" panose="02020603050405020304" pitchFamily="18" charset="0"/>
            </a:endParaRPr>
          </a:p>
          <a:p>
            <a:pPr eaLnBrk="1" hangingPunct="1">
              <a:buFontTx/>
              <a:buNone/>
            </a:pPr>
            <a:r>
              <a:rPr lang="it-IT" altLang="en-US">
                <a:latin typeface="Times New Roman" panose="02020603050405020304" pitchFamily="18" charset="0"/>
              </a:rPr>
              <a:t>  Intentions</a:t>
            </a:r>
          </a:p>
        </p:txBody>
      </p:sp>
      <p:sp>
        <p:nvSpPr>
          <p:cNvPr id="28677" name="Segnaposto numero diapositiva 6">
            <a:extLst>
              <a:ext uri="{FF2B5EF4-FFF2-40B4-BE49-F238E27FC236}">
                <a16:creationId xmlns:a16="http://schemas.microsoft.com/office/drawing/2014/main" id="{2FFDC184-8085-4CB3-B7C7-DB871FE84E5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36618BA-94E0-4B06-90B8-2763DB1EAFDF}" type="slidenum">
              <a:rPr lang="it-IT" altLang="en-US" smtClean="0">
                <a:solidFill>
                  <a:schemeClr val="tx1"/>
                </a:solidFill>
                <a:latin typeface="Arial" panose="020B0604020202020204" pitchFamily="34" charset="0"/>
                <a:cs typeface="Arial" panose="020B0604020202020204" pitchFamily="34" charset="0"/>
              </a:rPr>
              <a:pPr fontAlgn="base">
                <a:spcBef>
                  <a:spcPct val="0"/>
                </a:spcBef>
                <a:spcAft>
                  <a:spcPct val="0"/>
                </a:spcAft>
                <a:buClrTx/>
                <a:buFontTx/>
                <a:buNone/>
              </a:pPr>
              <a:t>7</a:t>
            </a:fld>
            <a:endParaRPr lang="it-IT" altLang="en-US">
              <a:solidFill>
                <a:schemeClr val="tx1"/>
              </a:solidFill>
              <a:latin typeface="Arial" panose="020B0604020202020204" pitchFamily="34" charset="0"/>
              <a:cs typeface="Arial" panose="020B0604020202020204" pitchFamily="34" charset="0"/>
            </a:endParaRPr>
          </a:p>
        </p:txBody>
      </p:sp>
      <p:sp>
        <p:nvSpPr>
          <p:cNvPr id="95237" name="Line 5">
            <a:extLst>
              <a:ext uri="{FF2B5EF4-FFF2-40B4-BE49-F238E27FC236}">
                <a16:creationId xmlns:a16="http://schemas.microsoft.com/office/drawing/2014/main" id="{49A74E1D-F51C-43BE-8CD2-324E0EB248C3}"/>
              </a:ext>
            </a:extLst>
          </p:cNvPr>
          <p:cNvSpPr>
            <a:spLocks noChangeShapeType="1"/>
          </p:cNvSpPr>
          <p:nvPr/>
        </p:nvSpPr>
        <p:spPr bwMode="auto">
          <a:xfrm flipH="1">
            <a:off x="4427538" y="2636838"/>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8" name="Line 6">
            <a:extLst>
              <a:ext uri="{FF2B5EF4-FFF2-40B4-BE49-F238E27FC236}">
                <a16:creationId xmlns:a16="http://schemas.microsoft.com/office/drawing/2014/main" id="{9ED5F01A-2F2D-4A4F-923C-52B16151B931}"/>
              </a:ext>
            </a:extLst>
          </p:cNvPr>
          <p:cNvSpPr>
            <a:spLocks noChangeShapeType="1"/>
          </p:cNvSpPr>
          <p:nvPr/>
        </p:nvSpPr>
        <p:spPr bwMode="auto">
          <a:xfrm flipH="1" flipV="1">
            <a:off x="3995738" y="3429000"/>
            <a:ext cx="12239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9" name="Line 7">
            <a:extLst>
              <a:ext uri="{FF2B5EF4-FFF2-40B4-BE49-F238E27FC236}">
                <a16:creationId xmlns:a16="http://schemas.microsoft.com/office/drawing/2014/main" id="{42A839F6-6EA5-4F2D-88E8-C5EDED65E19F}"/>
              </a:ext>
            </a:extLst>
          </p:cNvPr>
          <p:cNvSpPr>
            <a:spLocks noChangeShapeType="1"/>
          </p:cNvSpPr>
          <p:nvPr/>
        </p:nvSpPr>
        <p:spPr bwMode="auto">
          <a:xfrm flipH="1" flipV="1">
            <a:off x="3635375" y="3716338"/>
            <a:ext cx="15843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0" name="Line 8">
            <a:extLst>
              <a:ext uri="{FF2B5EF4-FFF2-40B4-BE49-F238E27FC236}">
                <a16:creationId xmlns:a16="http://schemas.microsoft.com/office/drawing/2014/main" id="{27DE32E2-6598-434D-9F14-A27EBAA37318}"/>
              </a:ext>
            </a:extLst>
          </p:cNvPr>
          <p:cNvSpPr>
            <a:spLocks noChangeShapeType="1"/>
          </p:cNvSpPr>
          <p:nvPr/>
        </p:nvSpPr>
        <p:spPr bwMode="auto">
          <a:xfrm flipH="1">
            <a:off x="3132138" y="3933825"/>
            <a:ext cx="2087562"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1" name="Line 9">
            <a:extLst>
              <a:ext uri="{FF2B5EF4-FFF2-40B4-BE49-F238E27FC236}">
                <a16:creationId xmlns:a16="http://schemas.microsoft.com/office/drawing/2014/main" id="{273D894E-751B-4809-B368-0EF69CE1BFE4}"/>
              </a:ext>
            </a:extLst>
          </p:cNvPr>
          <p:cNvSpPr>
            <a:spLocks noChangeShapeType="1"/>
          </p:cNvSpPr>
          <p:nvPr/>
        </p:nvSpPr>
        <p:spPr bwMode="auto">
          <a:xfrm flipH="1" flipV="1">
            <a:off x="3059113" y="5157788"/>
            <a:ext cx="208915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738"/>
    </mc:Choice>
    <mc:Fallback xmlns="">
      <p:transition spd="slow" advTm="2573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1000"/>
                                        <p:tgtEl>
                                          <p:spTgt spid="95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5237"/>
                                        </p:tgtEl>
                                        <p:attrNameLst>
                                          <p:attrName>style.visibility</p:attrName>
                                        </p:attrNameLst>
                                      </p:cBhvr>
                                      <p:to>
                                        <p:strVal val="visible"/>
                                      </p:to>
                                    </p:set>
                                    <p:animEffect transition="in" filter="fade">
                                      <p:cBhvr>
                                        <p:cTn id="12" dur="1000"/>
                                        <p:tgtEl>
                                          <p:spTgt spid="952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Effect transition="in" filter="fade">
                                      <p:cBhvr>
                                        <p:cTn id="17" dur="1000"/>
                                        <p:tgtEl>
                                          <p:spTgt spid="9523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5238"/>
                                        </p:tgtEl>
                                        <p:attrNameLst>
                                          <p:attrName>style.visibility</p:attrName>
                                        </p:attrNameLst>
                                      </p:cBhvr>
                                      <p:to>
                                        <p:strVal val="visible"/>
                                      </p:to>
                                    </p:set>
                                    <p:animEffect transition="in" filter="fade">
                                      <p:cBhvr>
                                        <p:cTn id="22" dur="1000"/>
                                        <p:tgtEl>
                                          <p:spTgt spid="952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5239"/>
                                        </p:tgtEl>
                                        <p:attrNameLst>
                                          <p:attrName>style.visibility</p:attrName>
                                        </p:attrNameLst>
                                      </p:cBhvr>
                                      <p:to>
                                        <p:strVal val="visible"/>
                                      </p:to>
                                    </p:set>
                                    <p:animEffect transition="in" filter="fade">
                                      <p:cBhvr>
                                        <p:cTn id="27" dur="1000"/>
                                        <p:tgtEl>
                                          <p:spTgt spid="952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5240"/>
                                        </p:tgtEl>
                                        <p:attrNameLst>
                                          <p:attrName>style.visibility</p:attrName>
                                        </p:attrNameLst>
                                      </p:cBhvr>
                                      <p:to>
                                        <p:strVal val="visible"/>
                                      </p:to>
                                    </p:set>
                                    <p:animEffect transition="in" filter="fade">
                                      <p:cBhvr>
                                        <p:cTn id="32" dur="1000"/>
                                        <p:tgtEl>
                                          <p:spTgt spid="952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5235">
                                            <p:txEl>
                                              <p:pRg st="2" end="2"/>
                                            </p:txEl>
                                          </p:spTgt>
                                        </p:tgtEl>
                                        <p:attrNameLst>
                                          <p:attrName>style.visibility</p:attrName>
                                        </p:attrNameLst>
                                      </p:cBhvr>
                                      <p:to>
                                        <p:strVal val="visible"/>
                                      </p:to>
                                    </p:set>
                                    <p:animEffect transition="in" filter="fade">
                                      <p:cBhvr>
                                        <p:cTn id="37" dur="1000"/>
                                        <p:tgtEl>
                                          <p:spTgt spid="9523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5241"/>
                                        </p:tgtEl>
                                        <p:attrNameLst>
                                          <p:attrName>style.visibility</p:attrName>
                                        </p:attrNameLst>
                                      </p:cBhvr>
                                      <p:to>
                                        <p:strVal val="visible"/>
                                      </p:to>
                                    </p:set>
                                    <p:animEffect transition="in" filter="fade">
                                      <p:cBhvr>
                                        <p:cTn id="42" dur="1000"/>
                                        <p:tgtEl>
                                          <p:spTgt spid="952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5235">
                                            <p:txEl>
                                              <p:pRg st="4" end="4"/>
                                            </p:txEl>
                                          </p:spTgt>
                                        </p:tgtEl>
                                        <p:attrNameLst>
                                          <p:attrName>style.visibility</p:attrName>
                                        </p:attrNameLst>
                                      </p:cBhvr>
                                      <p:to>
                                        <p:strVal val="visible"/>
                                      </p:to>
                                    </p:set>
                                    <p:animEffect transition="in" filter="fade">
                                      <p:cBhvr>
                                        <p:cTn id="47" dur="10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49B080F-2858-4EDC-B1D4-CD2669370EEE}"/>
              </a:ext>
            </a:extLst>
          </p:cNvPr>
          <p:cNvSpPr>
            <a:spLocks noGrp="1" noChangeArrowheads="1"/>
          </p:cNvSpPr>
          <p:nvPr>
            <p:ph type="title"/>
          </p:nvPr>
        </p:nvSpPr>
        <p:spPr/>
        <p:txBody>
          <a:bodyPr/>
          <a:lstStyle/>
          <a:p>
            <a:pPr eaLnBrk="1" hangingPunct="1"/>
            <a:r>
              <a:rPr lang="it-IT" altLang="en-US">
                <a:latin typeface="Times New Roman" panose="02020603050405020304" pitchFamily="18" charset="0"/>
              </a:rPr>
              <a:t>Subsequent paragraphs</a:t>
            </a:r>
          </a:p>
        </p:txBody>
      </p:sp>
      <p:pic>
        <p:nvPicPr>
          <p:cNvPr id="96260" name="Picture 4" descr="funnel">
            <a:extLst>
              <a:ext uri="{FF2B5EF4-FFF2-40B4-BE49-F238E27FC236}">
                <a16:creationId xmlns:a16="http://schemas.microsoft.com/office/drawing/2014/main" id="{7F92E073-AB0C-4989-93C5-13D40934B064}"/>
              </a:ext>
            </a:extLst>
          </p:cNvPr>
          <p:cNvPicPr>
            <a:picLocks noGrp="1" noChangeAspect="1" noChangeArrowheads="1"/>
          </p:cNvPicPr>
          <p:nvPr>
            <p:ph sz="half" idx="1"/>
          </p:nvPr>
        </p:nvPicPr>
        <p:blipFill>
          <a:blip r:embed="rId3">
            <a:lum bright="-2000"/>
            <a:extLst>
              <a:ext uri="{28A0092B-C50C-407E-A947-70E740481C1C}">
                <a14:useLocalDpi xmlns:a14="http://schemas.microsoft.com/office/drawing/2010/main" val="0"/>
              </a:ext>
            </a:extLst>
          </a:blip>
          <a:stretch>
            <a:fillRect/>
          </a:stretch>
        </p:blipFill>
        <p:spPr>
          <a:xfrm>
            <a:off x="971550" y="2475908"/>
            <a:ext cx="3200400" cy="3050771"/>
          </a:xfrm>
          <a:noFill/>
        </p:spPr>
      </p:pic>
      <p:sp>
        <p:nvSpPr>
          <p:cNvPr id="96259" name="Rectangle 3">
            <a:extLst>
              <a:ext uri="{FF2B5EF4-FFF2-40B4-BE49-F238E27FC236}">
                <a16:creationId xmlns:a16="http://schemas.microsoft.com/office/drawing/2014/main" id="{C59CF7E1-8725-4C42-8974-AD4B796F5540}"/>
              </a:ext>
            </a:extLst>
          </p:cNvPr>
          <p:cNvSpPr>
            <a:spLocks noGrp="1" noChangeArrowheads="1"/>
          </p:cNvSpPr>
          <p:nvPr>
            <p:ph sz="half" idx="2"/>
          </p:nvPr>
        </p:nvSpPr>
        <p:spPr>
          <a:xfrm>
            <a:off x="4716463" y="1700213"/>
            <a:ext cx="4038600" cy="4525962"/>
          </a:xfrm>
        </p:spPr>
        <p:txBody>
          <a:bodyPr/>
          <a:lstStyle/>
          <a:p>
            <a:pPr eaLnBrk="1" hangingPunct="1">
              <a:buFontTx/>
              <a:buNone/>
            </a:pPr>
            <a:r>
              <a:rPr lang="it-IT" altLang="en-US" sz="3600"/>
              <a:t>  </a:t>
            </a:r>
            <a:r>
              <a:rPr lang="it-IT" altLang="en-US" sz="3200">
                <a:latin typeface="Times New Roman" panose="02020603050405020304" pitchFamily="18" charset="0"/>
              </a:rPr>
              <a:t>Topic sentence with key words</a:t>
            </a:r>
          </a:p>
          <a:p>
            <a:pPr eaLnBrk="1" hangingPunct="1">
              <a:buFontTx/>
              <a:buNone/>
            </a:pPr>
            <a:endParaRPr lang="it-IT" altLang="en-US" sz="3200">
              <a:latin typeface="Times New Roman" panose="02020603050405020304" pitchFamily="18" charset="0"/>
            </a:endParaRPr>
          </a:p>
          <a:p>
            <a:pPr eaLnBrk="1" hangingPunct="1">
              <a:buFontTx/>
              <a:buNone/>
            </a:pPr>
            <a:r>
              <a:rPr lang="it-IT" altLang="en-US" sz="3200">
                <a:latin typeface="Times New Roman" panose="02020603050405020304" pitchFamily="18" charset="0"/>
              </a:rPr>
              <a:t>  Supporting points as exemplification and explanation</a:t>
            </a:r>
          </a:p>
        </p:txBody>
      </p:sp>
      <p:sp>
        <p:nvSpPr>
          <p:cNvPr id="29701" name="Segnaposto numero diapositiva 6">
            <a:extLst>
              <a:ext uri="{FF2B5EF4-FFF2-40B4-BE49-F238E27FC236}">
                <a16:creationId xmlns:a16="http://schemas.microsoft.com/office/drawing/2014/main" id="{84AE4213-25AE-4452-9808-0E175B663B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643C593-CD19-4E0B-95D6-B674A0A594B4}" type="slidenum">
              <a:rPr lang="it-IT" altLang="en-US" smtClean="0">
                <a:solidFill>
                  <a:schemeClr val="tx1"/>
                </a:solidFill>
                <a:latin typeface="Arial" panose="020B0604020202020204" pitchFamily="34" charset="0"/>
                <a:cs typeface="Arial" panose="020B0604020202020204" pitchFamily="34" charset="0"/>
              </a:rPr>
              <a:pPr fontAlgn="base">
                <a:spcBef>
                  <a:spcPct val="0"/>
                </a:spcBef>
                <a:spcAft>
                  <a:spcPct val="0"/>
                </a:spcAft>
                <a:buClrTx/>
                <a:buFontTx/>
                <a:buNone/>
              </a:pPr>
              <a:t>8</a:t>
            </a:fld>
            <a:endParaRPr lang="it-IT" altLang="en-US">
              <a:solidFill>
                <a:schemeClr val="tx1"/>
              </a:solidFill>
              <a:latin typeface="Arial" panose="020B0604020202020204" pitchFamily="34" charset="0"/>
              <a:cs typeface="Arial" panose="020B0604020202020204" pitchFamily="34" charset="0"/>
            </a:endParaRPr>
          </a:p>
        </p:txBody>
      </p:sp>
      <p:sp>
        <p:nvSpPr>
          <p:cNvPr id="96261" name="Line 5">
            <a:extLst>
              <a:ext uri="{FF2B5EF4-FFF2-40B4-BE49-F238E27FC236}">
                <a16:creationId xmlns:a16="http://schemas.microsoft.com/office/drawing/2014/main" id="{068CCFAB-0524-49AF-8DED-77BD736E0A3E}"/>
              </a:ext>
            </a:extLst>
          </p:cNvPr>
          <p:cNvSpPr>
            <a:spLocks noChangeShapeType="1"/>
          </p:cNvSpPr>
          <p:nvPr/>
        </p:nvSpPr>
        <p:spPr bwMode="auto">
          <a:xfrm flipH="1">
            <a:off x="2555875" y="2060575"/>
            <a:ext cx="2376488"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2" name="Line 6">
            <a:extLst>
              <a:ext uri="{FF2B5EF4-FFF2-40B4-BE49-F238E27FC236}">
                <a16:creationId xmlns:a16="http://schemas.microsoft.com/office/drawing/2014/main" id="{D2E1F3AB-920C-4C24-9282-F8A1F248574C}"/>
              </a:ext>
            </a:extLst>
          </p:cNvPr>
          <p:cNvSpPr>
            <a:spLocks noChangeShapeType="1"/>
          </p:cNvSpPr>
          <p:nvPr/>
        </p:nvSpPr>
        <p:spPr bwMode="auto">
          <a:xfrm flipH="1">
            <a:off x="2987675" y="3644900"/>
            <a:ext cx="1871663"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3" name="Line 7">
            <a:extLst>
              <a:ext uri="{FF2B5EF4-FFF2-40B4-BE49-F238E27FC236}">
                <a16:creationId xmlns:a16="http://schemas.microsoft.com/office/drawing/2014/main" id="{7141F874-2208-47FB-B5F4-EFAAE8AEA2C7}"/>
              </a:ext>
            </a:extLst>
          </p:cNvPr>
          <p:cNvSpPr>
            <a:spLocks noChangeShapeType="1"/>
          </p:cNvSpPr>
          <p:nvPr/>
        </p:nvSpPr>
        <p:spPr bwMode="auto">
          <a:xfrm flipH="1">
            <a:off x="4067175" y="4221163"/>
            <a:ext cx="10080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4" name="Line 8">
            <a:extLst>
              <a:ext uri="{FF2B5EF4-FFF2-40B4-BE49-F238E27FC236}">
                <a16:creationId xmlns:a16="http://schemas.microsoft.com/office/drawing/2014/main" id="{51594CF1-C684-438E-98F3-894E4470DEC4}"/>
              </a:ext>
            </a:extLst>
          </p:cNvPr>
          <p:cNvSpPr>
            <a:spLocks noChangeShapeType="1"/>
          </p:cNvSpPr>
          <p:nvPr/>
        </p:nvSpPr>
        <p:spPr bwMode="auto">
          <a:xfrm flipH="1">
            <a:off x="3635375" y="3860800"/>
            <a:ext cx="12969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967"/>
    </mc:Choice>
    <mc:Fallback xmlns="">
      <p:transition spd="slow" advTm="1696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10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fade">
                                      <p:cBhvr>
                                        <p:cTn id="12" dur="1000"/>
                                        <p:tgtEl>
                                          <p:spTgt spid="96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6259">
                                            <p:txEl>
                                              <p:pRg st="0" end="0"/>
                                            </p:txEl>
                                          </p:spTgt>
                                        </p:tgtEl>
                                        <p:attrNameLst>
                                          <p:attrName>style.visibility</p:attrName>
                                        </p:attrNameLst>
                                      </p:cBhvr>
                                      <p:to>
                                        <p:strVal val="visible"/>
                                      </p:to>
                                    </p:set>
                                    <p:animEffect transition="in" filter="fade">
                                      <p:cBhvr>
                                        <p:cTn id="17" dur="1000"/>
                                        <p:tgtEl>
                                          <p:spTgt spid="9625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fade">
                                      <p:cBhvr>
                                        <p:cTn id="22" dur="1000"/>
                                        <p:tgtEl>
                                          <p:spTgt spid="962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6264"/>
                                        </p:tgtEl>
                                        <p:attrNameLst>
                                          <p:attrName>style.visibility</p:attrName>
                                        </p:attrNameLst>
                                      </p:cBhvr>
                                      <p:to>
                                        <p:strVal val="visible"/>
                                      </p:to>
                                    </p:set>
                                    <p:animEffect transition="in" filter="fade">
                                      <p:cBhvr>
                                        <p:cTn id="27" dur="1000"/>
                                        <p:tgtEl>
                                          <p:spTgt spid="962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fade">
                                      <p:cBhvr>
                                        <p:cTn id="32" dur="1000"/>
                                        <p:tgtEl>
                                          <p:spTgt spid="962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6259">
                                            <p:txEl>
                                              <p:pRg st="2" end="2"/>
                                            </p:txEl>
                                          </p:spTgt>
                                        </p:tgtEl>
                                        <p:attrNameLst>
                                          <p:attrName>style.visibility</p:attrName>
                                        </p:attrNameLst>
                                      </p:cBhvr>
                                      <p:to>
                                        <p:strVal val="visible"/>
                                      </p:to>
                                    </p:set>
                                    <p:animEffect transition="in" filter="fade">
                                      <p:cBhvr>
                                        <p:cTn id="37" dur="1000"/>
                                        <p:tgtEl>
                                          <p:spTgt spid="96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D7CAAC6-0061-4034-B1A5-CDE117F66C17}"/>
              </a:ext>
            </a:extLst>
          </p:cNvPr>
          <p:cNvSpPr>
            <a:spLocks noGrp="1" noChangeArrowheads="1"/>
          </p:cNvSpPr>
          <p:nvPr>
            <p:ph type="title"/>
          </p:nvPr>
        </p:nvSpPr>
        <p:spPr/>
        <p:txBody>
          <a:bodyPr/>
          <a:lstStyle/>
          <a:p>
            <a:pPr eaLnBrk="1" hangingPunct="1"/>
            <a:r>
              <a:rPr lang="it-IT" altLang="en-US" sz="4800">
                <a:latin typeface="Times New Roman" panose="02020603050405020304" pitchFamily="18" charset="0"/>
              </a:rPr>
              <a:t>Conclusions</a:t>
            </a:r>
          </a:p>
        </p:txBody>
      </p:sp>
      <p:sp>
        <p:nvSpPr>
          <p:cNvPr id="30723" name="Rectangle 4">
            <a:extLst>
              <a:ext uri="{FF2B5EF4-FFF2-40B4-BE49-F238E27FC236}">
                <a16:creationId xmlns:a16="http://schemas.microsoft.com/office/drawing/2014/main" id="{0E78DE3E-3823-41AF-9C74-EED878896FC0}"/>
              </a:ext>
            </a:extLst>
          </p:cNvPr>
          <p:cNvSpPr>
            <a:spLocks noGrp="1" noChangeArrowheads="1"/>
          </p:cNvSpPr>
          <p:nvPr>
            <p:ph sz="half" idx="1"/>
          </p:nvPr>
        </p:nvSpPr>
        <p:spPr>
          <a:xfrm>
            <a:off x="691601" y="2136775"/>
            <a:ext cx="3664376" cy="3767138"/>
          </a:xfrm>
        </p:spPr>
        <p:txBody>
          <a:bodyPr/>
          <a:lstStyle/>
          <a:p>
            <a:pPr eaLnBrk="1" hangingPunct="1"/>
            <a:endParaRPr lang="en-US" altLang="en-US" dirty="0"/>
          </a:p>
        </p:txBody>
      </p:sp>
      <p:sp>
        <p:nvSpPr>
          <p:cNvPr id="97283" name="Rectangle 3">
            <a:extLst>
              <a:ext uri="{FF2B5EF4-FFF2-40B4-BE49-F238E27FC236}">
                <a16:creationId xmlns:a16="http://schemas.microsoft.com/office/drawing/2014/main" id="{54C92810-1A13-4FDC-89CF-5CE9627EF5E0}"/>
              </a:ext>
            </a:extLst>
          </p:cNvPr>
          <p:cNvSpPr>
            <a:spLocks noGrp="1" noChangeArrowheads="1"/>
          </p:cNvSpPr>
          <p:nvPr>
            <p:ph sz="half" idx="2"/>
          </p:nvPr>
        </p:nvSpPr>
        <p:spPr>
          <a:xfrm>
            <a:off x="4663831" y="1905000"/>
            <a:ext cx="4465637" cy="3849688"/>
          </a:xfrm>
        </p:spPr>
        <p:txBody>
          <a:bodyPr/>
          <a:lstStyle/>
          <a:p>
            <a:pPr eaLnBrk="1" hangingPunct="1"/>
            <a:r>
              <a:rPr lang="it-IT" altLang="en-US" dirty="0">
                <a:latin typeface="Times New Roman" panose="02020603050405020304" pitchFamily="18" charset="0"/>
              </a:rPr>
              <a:t>Restate </a:t>
            </a:r>
            <a:r>
              <a:rPr lang="it-IT" altLang="en-US" dirty="0" err="1">
                <a:latin typeface="Times New Roman" panose="02020603050405020304" pitchFamily="18" charset="0"/>
              </a:rPr>
              <a:t>main</a:t>
            </a:r>
            <a:r>
              <a:rPr lang="it-IT" altLang="en-US" dirty="0">
                <a:latin typeface="Times New Roman" panose="02020603050405020304" pitchFamily="18" charset="0"/>
              </a:rPr>
              <a:t> </a:t>
            </a:r>
            <a:r>
              <a:rPr lang="it-IT" altLang="en-US" dirty="0" err="1">
                <a:latin typeface="Times New Roman" panose="02020603050405020304" pitchFamily="18" charset="0"/>
              </a:rPr>
              <a:t>ideas</a:t>
            </a:r>
            <a:endParaRPr lang="it-IT" altLang="en-US" dirty="0">
              <a:latin typeface="Times New Roman" panose="02020603050405020304" pitchFamily="18" charset="0"/>
            </a:endParaRPr>
          </a:p>
          <a:p>
            <a:pPr eaLnBrk="1" hangingPunct="1">
              <a:buFontTx/>
              <a:buNone/>
            </a:pPr>
            <a:endParaRPr lang="it-IT" altLang="en-US" sz="1400" dirty="0">
              <a:latin typeface="Times New Roman" panose="02020603050405020304" pitchFamily="18" charset="0"/>
            </a:endParaRPr>
          </a:p>
          <a:p>
            <a:pPr eaLnBrk="1" hangingPunct="1"/>
            <a:r>
              <a:rPr lang="it-IT" altLang="en-US" dirty="0">
                <a:latin typeface="Times New Roman" panose="02020603050405020304" pitchFamily="18" charset="0"/>
              </a:rPr>
              <a:t>Point out </a:t>
            </a:r>
            <a:r>
              <a:rPr lang="it-IT" altLang="en-US" dirty="0" err="1">
                <a:latin typeface="Times New Roman" panose="02020603050405020304" pitchFamily="18" charset="0"/>
              </a:rPr>
              <a:t>findings</a:t>
            </a:r>
            <a:endParaRPr lang="it-IT" altLang="en-US" dirty="0">
              <a:latin typeface="Times New Roman" panose="02020603050405020304" pitchFamily="18" charset="0"/>
            </a:endParaRPr>
          </a:p>
          <a:p>
            <a:pPr eaLnBrk="1" hangingPunct="1">
              <a:buFontTx/>
              <a:buNone/>
            </a:pPr>
            <a:endParaRPr lang="it-IT" altLang="en-US" sz="1400" dirty="0">
              <a:latin typeface="Times New Roman" panose="02020603050405020304" pitchFamily="18" charset="0"/>
            </a:endParaRPr>
          </a:p>
          <a:p>
            <a:pPr eaLnBrk="1" hangingPunct="1"/>
            <a:r>
              <a:rPr lang="it-IT" altLang="en-US" dirty="0">
                <a:latin typeface="Times New Roman" panose="02020603050405020304" pitchFamily="18" charset="0"/>
              </a:rPr>
              <a:t>Indicate </a:t>
            </a:r>
            <a:r>
              <a:rPr lang="it-IT" altLang="en-US" dirty="0" err="1">
                <a:latin typeface="Times New Roman" panose="02020603050405020304" pitchFamily="18" charset="0"/>
              </a:rPr>
              <a:t>implications</a:t>
            </a:r>
            <a:r>
              <a:rPr lang="it-IT" altLang="en-US" dirty="0">
                <a:latin typeface="Times New Roman" panose="02020603050405020304" pitchFamily="18" charset="0"/>
              </a:rPr>
              <a:t> / </a:t>
            </a:r>
            <a:r>
              <a:rPr lang="it-IT" altLang="en-US" dirty="0" err="1">
                <a:latin typeface="Times New Roman" panose="02020603050405020304" pitchFamily="18" charset="0"/>
              </a:rPr>
              <a:t>possible</a:t>
            </a:r>
            <a:r>
              <a:rPr lang="it-IT" altLang="en-US" dirty="0">
                <a:latin typeface="Times New Roman" panose="02020603050405020304" pitchFamily="18" charset="0"/>
              </a:rPr>
              <a:t> future situation</a:t>
            </a:r>
          </a:p>
        </p:txBody>
      </p:sp>
      <p:sp>
        <p:nvSpPr>
          <p:cNvPr id="30725" name="Segnaposto numero diapositiva 6">
            <a:extLst>
              <a:ext uri="{FF2B5EF4-FFF2-40B4-BE49-F238E27FC236}">
                <a16:creationId xmlns:a16="http://schemas.microsoft.com/office/drawing/2014/main" id="{E1FB776F-007C-40F0-996B-F64FAF78E6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A2E5D268-227B-40B6-836A-79E932C5DEE6}" type="slidenum">
              <a:rPr lang="it-IT" altLang="en-US" smtClean="0">
                <a:solidFill>
                  <a:schemeClr val="tx1"/>
                </a:solidFill>
                <a:latin typeface="Arial" panose="020B0604020202020204" pitchFamily="34" charset="0"/>
                <a:cs typeface="Arial" panose="020B0604020202020204" pitchFamily="34" charset="0"/>
              </a:rPr>
              <a:pPr fontAlgn="base">
                <a:spcBef>
                  <a:spcPct val="0"/>
                </a:spcBef>
                <a:spcAft>
                  <a:spcPct val="0"/>
                </a:spcAft>
                <a:buClrTx/>
                <a:buFontTx/>
                <a:buNone/>
              </a:pPr>
              <a:t>9</a:t>
            </a:fld>
            <a:endParaRPr lang="it-IT" altLang="en-US">
              <a:solidFill>
                <a:schemeClr val="tx1"/>
              </a:solidFill>
              <a:latin typeface="Arial" panose="020B0604020202020204" pitchFamily="34" charset="0"/>
              <a:cs typeface="Arial" panose="020B0604020202020204" pitchFamily="34" charset="0"/>
            </a:endParaRPr>
          </a:p>
        </p:txBody>
      </p:sp>
      <p:pic>
        <p:nvPicPr>
          <p:cNvPr id="97285" name="Picture 5" descr="funnel">
            <a:extLst>
              <a:ext uri="{FF2B5EF4-FFF2-40B4-BE49-F238E27FC236}">
                <a16:creationId xmlns:a16="http://schemas.microsoft.com/office/drawing/2014/main" id="{FD82D826-02A2-4311-8FB5-9B7C9A3F6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01" y="1772816"/>
            <a:ext cx="381635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310"/>
    </mc:Choice>
    <mc:Fallback xmlns="">
      <p:transition spd="slow" advTm="4631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fade">
                                      <p:cBhvr>
                                        <p:cTn id="7" dur="1000"/>
                                        <p:tgtEl>
                                          <p:spTgt spid="97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fade">
                                      <p:cBhvr>
                                        <p:cTn id="12" dur="10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10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4" end="4"/>
                                            </p:txEl>
                                          </p:spTgt>
                                        </p:tgtEl>
                                        <p:attrNameLst>
                                          <p:attrName>style.visibility</p:attrName>
                                        </p:attrNameLst>
                                      </p:cBhvr>
                                      <p:to>
                                        <p:strVal val="visible"/>
                                      </p:to>
                                    </p:set>
                                    <p:animEffect transition="in" filter="fade">
                                      <p:cBhvr>
                                        <p:cTn id="22" dur="10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7|3.3|3.9|3.8|1.9|3.2"/>
</p:tagLst>
</file>

<file path=ppt/tags/tag11.xml><?xml version="1.0" encoding="utf-8"?>
<p:tagLst xmlns:a="http://schemas.openxmlformats.org/drawingml/2006/main" xmlns:r="http://schemas.openxmlformats.org/officeDocument/2006/relationships" xmlns:p="http://schemas.openxmlformats.org/presentationml/2006/main">
  <p:tag name="TIMING" val="|3.3|7.8|6.8"/>
</p:tagLst>
</file>

<file path=ppt/tags/tag12.xml><?xml version="1.0" encoding="utf-8"?>
<p:tagLst xmlns:a="http://schemas.openxmlformats.org/drawingml/2006/main" xmlns:r="http://schemas.openxmlformats.org/officeDocument/2006/relationships" xmlns:p="http://schemas.openxmlformats.org/presentationml/2006/main">
  <p:tag name="TIMING" val="|1.5|1.8|28.5"/>
</p:tagLst>
</file>

<file path=ppt/tags/tag13.xml><?xml version="1.0" encoding="utf-8"?>
<p:tagLst xmlns:a="http://schemas.openxmlformats.org/drawingml/2006/main" xmlns:r="http://schemas.openxmlformats.org/officeDocument/2006/relationships" xmlns:p="http://schemas.openxmlformats.org/presentationml/2006/main">
  <p:tag name="TIMING" val="|4.5|6|12.4|3"/>
</p:tagLst>
</file>

<file path=ppt/tags/tag2.xml><?xml version="1.0" encoding="utf-8"?>
<p:tagLst xmlns:a="http://schemas.openxmlformats.org/drawingml/2006/main" xmlns:r="http://schemas.openxmlformats.org/officeDocument/2006/relationships" xmlns:p="http://schemas.openxmlformats.org/presentationml/2006/main">
  <p:tag name="TIMING" val="|2|1.5|4.9"/>
</p:tagLst>
</file>

<file path=ppt/tags/tag3.xml><?xml version="1.0" encoding="utf-8"?>
<p:tagLst xmlns:a="http://schemas.openxmlformats.org/drawingml/2006/main" xmlns:r="http://schemas.openxmlformats.org/officeDocument/2006/relationships" xmlns:p="http://schemas.openxmlformats.org/presentationml/2006/main">
  <p:tag name="TIMING" val="|6.8|2.6|1.1|1.4|0.9|0.9|0.7|4.4|0.9"/>
</p:tagLst>
</file>

<file path=ppt/tags/tag4.xml><?xml version="1.0" encoding="utf-8"?>
<p:tagLst xmlns:a="http://schemas.openxmlformats.org/drawingml/2006/main" xmlns:r="http://schemas.openxmlformats.org/officeDocument/2006/relationships" xmlns:p="http://schemas.openxmlformats.org/presentationml/2006/main">
  <p:tag name="TIMING" val="|2|0.6|0.8|4.7|0.8|0.8|0.8"/>
</p:tagLst>
</file>

<file path=ppt/tags/tag5.xml><?xml version="1.0" encoding="utf-8"?>
<p:tagLst xmlns:a="http://schemas.openxmlformats.org/drawingml/2006/main" xmlns:r="http://schemas.openxmlformats.org/officeDocument/2006/relationships" xmlns:p="http://schemas.openxmlformats.org/presentationml/2006/main">
  <p:tag name="TIMING" val="|0.7|1.2|4.5|2.6"/>
</p:tagLst>
</file>

<file path=ppt/tags/tag6.xml><?xml version="1.0" encoding="utf-8"?>
<p:tagLst xmlns:a="http://schemas.openxmlformats.org/drawingml/2006/main" xmlns:r="http://schemas.openxmlformats.org/officeDocument/2006/relationships" xmlns:p="http://schemas.openxmlformats.org/presentationml/2006/main">
  <p:tag name="TIMING" val="|3|3.1|1"/>
</p:tagLst>
</file>

<file path=ppt/tags/tag7.xml><?xml version="1.0" encoding="utf-8"?>
<p:tagLst xmlns:a="http://schemas.openxmlformats.org/drawingml/2006/main" xmlns:r="http://schemas.openxmlformats.org/officeDocument/2006/relationships" xmlns:p="http://schemas.openxmlformats.org/presentationml/2006/main">
  <p:tag name="TIMING" val="|1.8|3.6"/>
</p:tagLst>
</file>

<file path=ppt/tags/tag8.xml><?xml version="1.0" encoding="utf-8"?>
<p:tagLst xmlns:a="http://schemas.openxmlformats.org/drawingml/2006/main" xmlns:r="http://schemas.openxmlformats.org/officeDocument/2006/relationships" xmlns:p="http://schemas.openxmlformats.org/presentationml/2006/main">
  <p:tag name="TIMING" val="|1.5|3.2|3.2|2.2|1.3|1.4"/>
</p:tagLst>
</file>

<file path=ppt/tags/tag9.xml><?xml version="1.0" encoding="utf-8"?>
<p:tagLst xmlns:a="http://schemas.openxmlformats.org/drawingml/2006/main" xmlns:r="http://schemas.openxmlformats.org/officeDocument/2006/relationships" xmlns:p="http://schemas.openxmlformats.org/presentationml/2006/main">
  <p:tag name="TIMING" val="|3.7|6.4|3.3|4.5"/>
</p:tagLst>
</file>

<file path=ppt/theme/theme1.xml><?xml version="1.0" encoding="utf-8"?>
<a:theme xmlns:a="http://schemas.openxmlformats.org/drawingml/2006/main" name="Office 2013 - Tema 2022">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1702</TotalTime>
  <Words>1500</Words>
  <Application>Microsoft Office PowerPoint</Application>
  <PresentationFormat>Presentazione su schermo (4:3)</PresentationFormat>
  <Paragraphs>172</Paragraphs>
  <Slides>25</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Calibri Light</vt:lpstr>
      <vt:lpstr>Georgia</vt:lpstr>
      <vt:lpstr>Times New Roman</vt:lpstr>
      <vt:lpstr>Office 2013 - Tema 2022</vt:lpstr>
      <vt:lpstr>Reading and Writing</vt:lpstr>
      <vt:lpstr>Homework for today</vt:lpstr>
      <vt:lpstr>Check up on CL paper progress</vt:lpstr>
      <vt:lpstr>Ready to proceed?</vt:lpstr>
      <vt:lpstr>Planning your writing spatially pg 157</vt:lpstr>
      <vt:lpstr>Watergrabbing</vt:lpstr>
      <vt:lpstr>Introduction</vt:lpstr>
      <vt:lpstr>Subsequent paragraphs</vt:lpstr>
      <vt:lpstr>Conclusions</vt:lpstr>
      <vt:lpstr>Your final version</vt:lpstr>
      <vt:lpstr>Title page</vt:lpstr>
      <vt:lpstr>Essay: Fonts and sizes</vt:lpstr>
      <vt:lpstr>References</vt:lpstr>
      <vt:lpstr>Today’s lesson</vt:lpstr>
      <vt:lpstr>Presentazione standard di PowerPoint</vt:lpstr>
      <vt:lpstr>https://owl.purdue.edu/owl/research_and_citation/apa_style/apa_formatting_and_style_guide/reference_list_electronic_sources.html</vt:lpstr>
      <vt:lpstr>Example entry (chapter in online book)</vt:lpstr>
      <vt:lpstr>Formatting references</vt:lpstr>
      <vt:lpstr>Your topic choice: Ask yourselves</vt:lpstr>
      <vt:lpstr>Writing a Paper</vt:lpstr>
      <vt:lpstr>Authoritative sources</vt:lpstr>
      <vt:lpstr>   Authoritative sources</vt:lpstr>
      <vt:lpstr>Homework for lesson 8</vt:lpstr>
      <vt:lpstr>Presentazione standard di PowerPoint</vt:lpstr>
      <vt:lpstr>FYI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Writing</dc:title>
  <dc:creator>guido</dc:creator>
  <cp:lastModifiedBy>Elizabeth Sherman</cp:lastModifiedBy>
  <cp:revision>76</cp:revision>
  <dcterms:created xsi:type="dcterms:W3CDTF">2016-04-24T06:24:22Z</dcterms:created>
  <dcterms:modified xsi:type="dcterms:W3CDTF">2024-05-07T08:37:35Z</dcterms:modified>
</cp:coreProperties>
</file>