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95" r:id="rId3"/>
    <p:sldId id="257" r:id="rId4"/>
    <p:sldId id="294" r:id="rId5"/>
    <p:sldId id="271" r:id="rId6"/>
    <p:sldId id="289" r:id="rId7"/>
    <p:sldId id="258" r:id="rId8"/>
    <p:sldId id="260" r:id="rId9"/>
    <p:sldId id="269" r:id="rId10"/>
    <p:sldId id="286" r:id="rId11"/>
    <p:sldId id="262" r:id="rId12"/>
    <p:sldId id="288" r:id="rId13"/>
    <p:sldId id="282" r:id="rId14"/>
    <p:sldId id="291" r:id="rId15"/>
    <p:sldId id="293" r:id="rId16"/>
    <p:sldId id="265" r:id="rId17"/>
    <p:sldId id="296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1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E60ECD8-9D3A-49B1-BAB3-A0353255E8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49BB45C-2655-4440-9EF2-A50217A9EC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B68D9F-382E-40C7-B107-75209706DDFA}" type="datetimeFigureOut">
              <a:rPr lang="it-IT" altLang="en-US"/>
              <a:pPr>
                <a:defRPr/>
              </a:pPr>
              <a:t>19/03/2024</a:t>
            </a:fld>
            <a:endParaRPr lang="it-IT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F9C4829-94FA-4AE8-A181-1FBA3F7A11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AA4C3025-4EAB-43F3-9A87-3F736A2FE1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5A16FCE-C90B-4717-BBEF-BD97D1C2C2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E42657B6-A78B-4E06-8B59-1E661042A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EC49E5-E537-4305-A5B1-F0C91BDF127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7A27C-1DBD-48C4-B6D4-7DA58C934B7C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1F9EC-7753-4535-BF52-28F7E3689C6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7779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7D7A3-BD24-431C-A294-65D2660B18B7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964F9-0794-41CC-A366-DD8E77AB54F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0580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1F6EB-6B53-4E88-8737-93A2881EA6CD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501F1-FD1A-4D4F-90A3-81EE33AD90C1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976915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58E75E-0520-4263-8D15-E56731963A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A0FF5-DF4F-4646-A58C-28D02016E19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7798DC-38C1-47F6-B2A1-106391A8F7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9A30B9-C1DD-4FAD-9476-BD6B9F96EC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F491-EE12-4642-99D3-D87099D7B64D}" type="datetime1">
              <a:rPr lang="it-IT"/>
              <a:pPr>
                <a:defRPr/>
              </a:pPr>
              <a:t>19/03/2024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3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43FA8-7125-43CB-A8FE-E204CB17AD5A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95E1C-6C6E-4C68-A208-A310A3E76D7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1287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8E7A5-4EF9-4E94-858D-0EB3C284465E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6DCA9-1E52-4813-AA18-00B49E69602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6128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F4C3C-51E4-4F82-A8B1-6FB08897BD4B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B0839-F3D6-4FEF-BCF2-F8BC2AE889E7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127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12229-6A23-4F87-BA4C-EB73BCCCDED6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7D9F2-0393-49F2-927F-24C89A0CA961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7550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3A3F6-21C2-48BE-BA9F-A67BE82AFD2C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43BC7-31DC-4FE5-BF0F-3A05B395F8C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3875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BEA5C-3ACB-4FA6-B204-5C5F8467FBB7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A87D4-D9CA-4D76-8D69-5576B4D293D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649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2D400-9A1F-4239-9F73-DE25303B2837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63B7-E9BF-41E6-AA1E-D810D1750C1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489254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DBBD2-D42E-4FCF-928D-F5BC1656CD99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7FA00-EE12-4A0C-8F78-5BEEE21C1DE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5479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32D400-9A1F-4239-9F73-DE25303B2837}" type="datetime1">
              <a:rPr lang="it-IT" smtClean="0"/>
              <a:pPr>
                <a:defRPr/>
              </a:pPr>
              <a:t>19/03/2024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9163B7-E9BF-41E6-AA1E-D810D1750C1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2016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bc.com/news/world-middle-east-3915785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lickr.com/photos/designandtechnologydepartment/4032965796" TargetMode="External"/><Relationship Id="rId3" Type="http://schemas.openxmlformats.org/officeDocument/2006/relationships/hyperlink" Target="https://2012books.lardbucket.org/books/marketing-principles-v2.0/s10-01-the-new-offering-development-p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nnopedia.wdfiles.com/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2.jpe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IMG_8791.TRIM.MOV" TargetMode="Externa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rafangel.wordpress.com/notebook/thinking-skills/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bartender.com/2015/training/9-public-speaking-tips-for-your-next-business-present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46944516@N00/44412157731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560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25603">
            <a:extLst>
              <a:ext uri="{FF2B5EF4-FFF2-40B4-BE49-F238E27FC236}">
                <a16:creationId xmlns:a16="http://schemas.microsoft.com/office/drawing/2014/main" id="{CEAE3A4C-5FCC-ED45-2DCD-9C84ADB17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5802" r="5197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5601" name="Titolo 1">
            <a:extLst>
              <a:ext uri="{FF2B5EF4-FFF2-40B4-BE49-F238E27FC236}">
                <a16:creationId xmlns:a16="http://schemas.microsoft.com/office/drawing/2014/main" id="{F8A2E5B3-E725-4007-924A-53E235288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solidFill>
                  <a:srgbClr val="FFFFFF"/>
                </a:solidFill>
                <a:latin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25602" name="Sottotitolo 2">
            <a:extLst>
              <a:ext uri="{FF2B5EF4-FFF2-40B4-BE49-F238E27FC236}">
                <a16:creationId xmlns:a16="http://schemas.microsoft.com/office/drawing/2014/main" id="{DFBCDA3F-559E-46BE-BABC-26005BE97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charset="2"/>
              <a:buNone/>
              <a:defRPr/>
            </a:pPr>
            <a:r>
              <a:rPr lang="it-IT" altLang="en-US">
                <a:solidFill>
                  <a:srgbClr val="FFFFFF"/>
                </a:solidFill>
                <a:latin typeface="Times New Roman" panose="02020603050405020304" pitchFamily="18" charset="0"/>
              </a:rPr>
              <a:t>Semester 2 Lesson 1 2023-2024</a:t>
            </a:r>
          </a:p>
          <a:p>
            <a:pPr eaLnBrk="1" fontAlgn="auto" hangingPunct="1">
              <a:spcAft>
                <a:spcPts val="0"/>
              </a:spcAft>
              <a:buFont typeface="Wingdings 2" charset="2"/>
              <a:buNone/>
              <a:defRPr/>
            </a:pPr>
            <a:endParaRPr lang="it-IT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Segnaposto numero diapositiva 5">
            <a:extLst>
              <a:ext uri="{FF2B5EF4-FFF2-40B4-BE49-F238E27FC236}">
                <a16:creationId xmlns:a16="http://schemas.microsoft.com/office/drawing/2014/main" id="{53079DF6-307E-425B-8138-87B073B1E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C12C3B1-F428-4465-8CD1-879B31BC0804}" type="slidenum">
              <a:rPr lang="it-IT" alt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it-IT" altLang="en-US" sz="10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>
            <a:extLst>
              <a:ext uri="{FF2B5EF4-FFF2-40B4-BE49-F238E27FC236}">
                <a16:creationId xmlns:a16="http://schemas.microsoft.com/office/drawing/2014/main" id="{0D683D43-155D-493F-98CE-8E01D2440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829550" y="6356350"/>
            <a:ext cx="685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58BCBB8F-3D54-4562-BFB7-1C98A60A7DEF}" type="slidenum">
              <a:rPr lang="en-US" alt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alt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2466" name="Titolo 1">
            <a:extLst>
              <a:ext uri="{FF2B5EF4-FFF2-40B4-BE49-F238E27FC236}">
                <a16:creationId xmlns:a16="http://schemas.microsoft.com/office/drawing/2014/main" id="{4C9B6AFE-030C-4FD6-B473-0A00FAA872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5438"/>
            <a:ext cx="3276600" cy="19573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altLang="en-US" sz="4700"/>
              <a:t>The three Cs</a:t>
            </a:r>
          </a:p>
        </p:txBody>
      </p:sp>
      <p:sp>
        <p:nvSpPr>
          <p:cNvPr id="62467" name="Segnaposto contenuto 2">
            <a:extLst>
              <a:ext uri="{FF2B5EF4-FFF2-40B4-BE49-F238E27FC236}">
                <a16:creationId xmlns:a16="http://schemas.microsoft.com/office/drawing/2014/main" id="{2DED31D0-3E77-4742-8215-063F8AEEDB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73375"/>
            <a:ext cx="3182938" cy="331946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altLang="en-US" sz="1900"/>
              <a:t>Curiosity</a:t>
            </a:r>
          </a:p>
          <a:p>
            <a:pPr indent="-228600" defTabSz="914400"/>
            <a:r>
              <a:rPr lang="en-US" altLang="en-US" sz="1900"/>
              <a:t>Computer</a:t>
            </a:r>
          </a:p>
          <a:p>
            <a:pPr indent="-228600" defTabSz="914400"/>
            <a:r>
              <a:rPr lang="en-US" altLang="en-US" sz="1900"/>
              <a:t>Critical thinking</a:t>
            </a:r>
          </a:p>
          <a:p>
            <a:pPr indent="-228600" defTabSz="914400"/>
            <a:r>
              <a:rPr lang="en-US" altLang="en-US" sz="1900"/>
              <a:t>  and number four …</a:t>
            </a:r>
          </a:p>
          <a:p>
            <a:pPr indent="-228600" defTabSz="914400"/>
            <a:r>
              <a:rPr lang="en-US" altLang="en-US" sz="1900"/>
              <a:t>Controversy</a:t>
            </a:r>
          </a:p>
        </p:txBody>
      </p:sp>
      <p:pic>
        <p:nvPicPr>
          <p:cNvPr id="62469" name="Picture 62468" descr="Empty speech bubbles">
            <a:extLst>
              <a:ext uri="{FF2B5EF4-FFF2-40B4-BE49-F238E27FC236}">
                <a16:creationId xmlns:a16="http://schemas.microsoft.com/office/drawing/2014/main" id="{8EBF872C-2317-FDA3-AD89-C680B0BE2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0" r="2064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955FC-9603-496A-A192-7249DAC0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662399"/>
            <a:ext cx="3345407" cy="1494000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en-US" err="1">
                <a:latin typeface="Times New Roman" panose="02020603050405020304" pitchFamily="18" charset="0"/>
              </a:rPr>
              <a:t>Every</a:t>
            </a:r>
            <a:r>
              <a:rPr lang="it-IT" altLang="en-US">
                <a:latin typeface="Times New Roman" panose="02020603050405020304" pitchFamily="18" charset="0"/>
              </a:rPr>
              <a:t> talk </a:t>
            </a:r>
            <a:r>
              <a:rPr lang="it-IT" altLang="en-US" err="1">
                <a:latin typeface="Times New Roman" panose="02020603050405020304" pitchFamily="18" charset="0"/>
              </a:rPr>
              <a:t>is</a:t>
            </a:r>
            <a:r>
              <a:rPr lang="it-IT" altLang="en-US">
                <a:latin typeface="Times New Roman" panose="02020603050405020304" pitchFamily="18" charset="0"/>
              </a:rPr>
              <a:t> a work in progress</a:t>
            </a:r>
            <a:br>
              <a:rPr lang="it-IT" altLang="en-US">
                <a:latin typeface="Times New Roman" panose="02020603050405020304" pitchFamily="18" charset="0"/>
              </a:rPr>
            </a:b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F7F12C-8A83-420E-BB94-B9337028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286001"/>
            <a:ext cx="3356515" cy="384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>
              <a:solidFill>
                <a:schemeClr val="tx1">
                  <a:alpha val="6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Read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Ask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Question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Think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Reflect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Georgia" panose="02040502050405020303" pitchFamily="18" charset="0"/>
              </a:rPr>
              <a:t>								</a:t>
            </a:r>
          </a:p>
        </p:txBody>
      </p:sp>
      <p:sp>
        <p:nvSpPr>
          <p:cNvPr id="14340" name="Segnaposto numero diapositiva 5">
            <a:extLst>
              <a:ext uri="{FF2B5EF4-FFF2-40B4-BE49-F238E27FC236}">
                <a16:creationId xmlns:a16="http://schemas.microsoft.com/office/drawing/2014/main" id="{D1BE3C92-D0CB-4908-83D0-53CF33FCC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58091" y="6375679"/>
            <a:ext cx="510836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8EBD39C-6526-4C2D-A9CC-9A8E7EBFC5D2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it-IT" altLang="en-US">
              <a:solidFill>
                <a:srgbClr val="FFFFFF"/>
              </a:solidFill>
            </a:endParaRPr>
          </a:p>
        </p:txBody>
      </p:sp>
      <p:pic>
        <p:nvPicPr>
          <p:cNvPr id="14342" name="Picture 14341" descr="Wood human figure">
            <a:extLst>
              <a:ext uri="{FF2B5EF4-FFF2-40B4-BE49-F238E27FC236}">
                <a16:creationId xmlns:a16="http://schemas.microsoft.com/office/drawing/2014/main" id="{85165A5E-7199-D0D1-5EDA-E9A8E0DB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" r="53044" b="-1"/>
          <a:stretch/>
        </p:blipFill>
        <p:spPr>
          <a:xfrm>
            <a:off x="4573644" y="10"/>
            <a:ext cx="4570356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>
            <a:extLst>
              <a:ext uri="{FF2B5EF4-FFF2-40B4-BE49-F238E27FC236}">
                <a16:creationId xmlns:a16="http://schemas.microsoft.com/office/drawing/2014/main" id="{0704992F-771E-4E12-AA15-707C2CB55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7696521-AFE1-4AA8-9EA8-F314EA59C44F}" type="slidenum">
              <a:rPr lang="it-IT" altLang="en-US">
                <a:solidFill>
                  <a:schemeClr val="accent1"/>
                </a:solidFill>
              </a:rPr>
              <a:pPr/>
              <a:t>12</a:t>
            </a:fld>
            <a:endParaRPr lang="it-IT" altLang="en-US">
              <a:solidFill>
                <a:schemeClr val="accent1"/>
              </a:solidFill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ACE551B-DDE0-441C-9B92-D4A974BC38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7993063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en-US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it-IT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Berlin Wall    East Side Gallery  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en-US" sz="18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 art and legacy  Belfast Peace Wall 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en-US" sz="18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it-IT" altLang="en-US" sz="2800">
                <a:latin typeface="Times New Roman" panose="02020603050405020304" pitchFamily="18" charset="0"/>
              </a:rPr>
              <a:t>Banksy  </a:t>
            </a:r>
            <a:r>
              <a:rPr lang="it-IT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 hotel in Bethlehem, West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Bank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en-US" sz="18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 Potential new topic: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en-US" sz="1800" b="1"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it-IT" altLang="en-US" sz="3200" b="1">
                <a:latin typeface="Times New Roman" panose="02020603050405020304" pitchFamily="18" charset="0"/>
                <a:sym typeface="Wingdings" panose="05000000000000000000" pitchFamily="2" charset="2"/>
              </a:rPr>
              <a:t>Walls and Street Art as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en-US" sz="3200" b="1">
                <a:latin typeface="Times New Roman" panose="02020603050405020304" pitchFamily="18" charset="0"/>
                <a:sym typeface="Wingdings" panose="05000000000000000000" pitchFamily="2" charset="2"/>
              </a:rPr>
              <a:t> a Form of Protest</a:t>
            </a:r>
          </a:p>
        </p:txBody>
      </p:sp>
      <p:sp>
        <p:nvSpPr>
          <p:cNvPr id="15364" name="CasellaDiTesto 1">
            <a:extLst>
              <a:ext uri="{FF2B5EF4-FFF2-40B4-BE49-F238E27FC236}">
                <a16:creationId xmlns:a16="http://schemas.microsoft.com/office/drawing/2014/main" id="{CABED0DB-F031-4DE7-BE9C-BD4355D5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475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2400" b="1"/>
              <a:t>TOPICS Presentation&gt;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985BEC1-63D3-4BCE-9D46-9965A812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662399"/>
            <a:ext cx="3345407" cy="1494000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The Walled Off Hotel, Bethlehem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2F1696D-6F79-4A52-992F-22FAACEF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286001"/>
            <a:ext cx="3356515" cy="384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en-US" sz="1700" u="sng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hlinkClick r:id="rId2"/>
              </a:rPr>
              <a:t>http://www.bbc.com/news/world-middle-east-39157856</a:t>
            </a:r>
            <a:r>
              <a:rPr lang="it-IT" altLang="en-US" sz="170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 charset="2"/>
              <a:buChar char=""/>
              <a:defRPr/>
            </a:pPr>
            <a:endParaRPr lang="it-IT" altLang="en-US" sz="170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6388" name="Segnaposto numero diapositiva 5">
            <a:extLst>
              <a:ext uri="{FF2B5EF4-FFF2-40B4-BE49-F238E27FC236}">
                <a16:creationId xmlns:a16="http://schemas.microsoft.com/office/drawing/2014/main" id="{74E67749-6AA6-48A3-8367-0F958323C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58091" y="6375679"/>
            <a:ext cx="510836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05D17CF-B178-48C6-BF3C-7D4E574875D0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it-IT" altLang="en-US">
              <a:solidFill>
                <a:srgbClr val="FFFFFF"/>
              </a:solidFill>
            </a:endParaRPr>
          </a:p>
        </p:txBody>
      </p:sp>
      <p:pic>
        <p:nvPicPr>
          <p:cNvPr id="56324" name="Picture 4" descr="banksy">
            <a:extLst>
              <a:ext uri="{FF2B5EF4-FFF2-40B4-BE49-F238E27FC236}">
                <a16:creationId xmlns:a16="http://schemas.microsoft.com/office/drawing/2014/main" id="{71FEA4F1-E766-4438-9AF0-3C444B4B7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r="32073"/>
          <a:stretch/>
        </p:blipFill>
        <p:spPr bwMode="auto">
          <a:xfrm>
            <a:off x="4573644" y="10"/>
            <a:ext cx="45703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64D94-A0C3-4996-A8D2-61648E75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7325"/>
            <a:ext cx="3455987" cy="446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Ways to organize ideas</a:t>
            </a:r>
          </a:p>
        </p:txBody>
      </p:sp>
      <p:sp>
        <p:nvSpPr>
          <p:cNvPr id="17411" name="Segnaposto testo 3">
            <a:extLst>
              <a:ext uri="{FF2B5EF4-FFF2-40B4-BE49-F238E27FC236}">
                <a16:creationId xmlns:a16="http://schemas.microsoft.com/office/drawing/2014/main" id="{EDCB7FE1-51F1-43FD-9E5D-85A539424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17413" name="Segnaposto contenuto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C592486-71B1-4ADC-8081-D182A51BD5C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3913" y="77788"/>
            <a:ext cx="4359275" cy="5108575"/>
          </a:xfrm>
        </p:spPr>
      </p:pic>
      <p:sp>
        <p:nvSpPr>
          <p:cNvPr id="17412" name="Segnaposto numero diapositiva 4">
            <a:extLst>
              <a:ext uri="{FF2B5EF4-FFF2-40B4-BE49-F238E27FC236}">
                <a16:creationId xmlns:a16="http://schemas.microsoft.com/office/drawing/2014/main" id="{CD889343-9EB6-47E8-B79B-8886715EE3B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6D956E6-02CB-4D74-8DA5-42A46F01DFF7}" type="slidenum">
              <a:rPr lang="it-IT" altLang="en-US">
                <a:solidFill>
                  <a:schemeClr val="accent1"/>
                </a:solidFill>
              </a:rPr>
              <a:pPr/>
              <a:t>14</a:t>
            </a:fld>
            <a:endParaRPr lang="it-IT" altLang="en-US">
              <a:solidFill>
                <a:schemeClr val="accent1"/>
              </a:solidFill>
            </a:endParaRPr>
          </a:p>
        </p:txBody>
      </p:sp>
      <p:sp>
        <p:nvSpPr>
          <p:cNvPr id="17414" name="CasellaDiTesto 7">
            <a:extLst>
              <a:ext uri="{FF2B5EF4-FFF2-40B4-BE49-F238E27FC236}">
                <a16:creationId xmlns:a16="http://schemas.microsoft.com/office/drawing/2014/main" id="{7615FD62-CA54-4BAA-8B22-AB19F039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6026150"/>
            <a:ext cx="43592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hlinkClick r:id="rId3" tooltip="https://2012books.lardbucket.org/books/marketing-principles-v2.0/s10-01-the-new-offering-development-p.html"/>
              </a:rPr>
              <a:t>Questa foto</a:t>
            </a:r>
            <a:r>
              <a:rPr lang="en-US" altLang="en-US" sz="900"/>
              <a:t> di Autore sconosciuto è concesso in licenza da </a:t>
            </a:r>
            <a:r>
              <a:rPr lang="en-US" altLang="en-US" sz="900">
                <a:hlinkClick r:id="rId4" tooltip="https://creativecommons.org/licenses/by-nc-sa/3.0/"/>
              </a:rPr>
              <a:t>CC BY-SA-NC</a:t>
            </a:r>
            <a:endParaRPr lang="en-US" altLang="en-US" sz="900"/>
          </a:p>
        </p:txBody>
      </p:sp>
      <p:pic>
        <p:nvPicPr>
          <p:cNvPr id="17415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72DE5892-95F9-436C-ADE5-692B22A3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081588"/>
            <a:ext cx="85042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asellaDiTesto 10">
            <a:extLst>
              <a:ext uri="{FF2B5EF4-FFF2-40B4-BE49-F238E27FC236}">
                <a16:creationId xmlns:a16="http://schemas.microsoft.com/office/drawing/2014/main" id="{4D09F0FD-F575-4D29-AACE-90FAE455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5262563"/>
            <a:ext cx="9144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hlinkClick r:id="rId6" tooltip="http://innopedia.wdfiles.com/"/>
              </a:rPr>
              <a:t>Questa foto</a:t>
            </a:r>
            <a:r>
              <a:rPr lang="en-US" altLang="en-US" sz="900"/>
              <a:t> di Autore sconosciuto è concesso in licenza da </a:t>
            </a:r>
            <a:r>
              <a:rPr lang="en-US" altLang="en-US" sz="900">
                <a:hlinkClick r:id="rId7" tooltip="https://creativecommons.org/licenses/by-sa/3.0/"/>
              </a:rPr>
              <a:t>CC BY-SA</a:t>
            </a:r>
            <a:endParaRPr lang="en-US" altLang="en-US" sz="900"/>
          </a:p>
        </p:txBody>
      </p:sp>
      <p:sp>
        <p:nvSpPr>
          <p:cNvPr id="17417" name="CasellaDiTesto 13">
            <a:extLst>
              <a:ext uri="{FF2B5EF4-FFF2-40B4-BE49-F238E27FC236}">
                <a16:creationId xmlns:a16="http://schemas.microsoft.com/office/drawing/2014/main" id="{0A8E0425-EB75-4C16-BB2F-8DED2A1D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6181725"/>
            <a:ext cx="609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hlinkClick r:id="rId8" tooltip="https://flickr.com/photos/designandtechnologydepartment/4032965796"/>
              </a:rPr>
              <a:t>Questa foto</a:t>
            </a:r>
            <a:r>
              <a:rPr lang="en-US" altLang="en-US" sz="900"/>
              <a:t> di Autore sconosciuto è concesso in licenza da </a:t>
            </a:r>
            <a:r>
              <a:rPr lang="en-US" altLang="en-US" sz="900">
                <a:hlinkClick r:id="rId9" tooltip="https://creativecommons.org/licenses/by/3.0/"/>
              </a:rPr>
              <a:t>CC BY</a:t>
            </a:r>
            <a:endParaRPr lang="en-US" altLang="en-US" sz="900"/>
          </a:p>
        </p:txBody>
      </p:sp>
      <p:pic>
        <p:nvPicPr>
          <p:cNvPr id="17418" name="Immagine 1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7A0F424-60C5-4D77-B34A-320C10C1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45" y="693738"/>
            <a:ext cx="45910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407416-320A-4854-A422-1E9BE9AC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57200"/>
            <a:ext cx="818223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/>
              <a:t>IMAGINATION &amp; Visualization</a:t>
            </a:r>
            <a:br>
              <a:rPr lang="en-US"/>
            </a:br>
            <a:endParaRPr lang="en-US"/>
          </a:p>
        </p:txBody>
      </p:sp>
      <p:sp>
        <p:nvSpPr>
          <p:cNvPr id="1844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850683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  <a:gd name="connsiteX0" fmla="*/ 0 w 2468880"/>
              <a:gd name="connsiteY0" fmla="*/ 0 h 18288"/>
              <a:gd name="connsiteX1" fmla="*/ 567842 w 2468880"/>
              <a:gd name="connsiteY1" fmla="*/ 0 h 18288"/>
              <a:gd name="connsiteX2" fmla="*/ 1234440 w 2468880"/>
              <a:gd name="connsiteY2" fmla="*/ 0 h 18288"/>
              <a:gd name="connsiteX3" fmla="*/ 1777594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76349 w 2468880"/>
              <a:gd name="connsiteY6" fmla="*/ 18288 h 18288"/>
              <a:gd name="connsiteX7" fmla="*/ 1209751 w 2468880"/>
              <a:gd name="connsiteY7" fmla="*/ 18288 h 18288"/>
              <a:gd name="connsiteX8" fmla="*/ 617220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2691" y="-12357"/>
                  <a:pt x="387089" y="31321"/>
                  <a:pt x="592531" y="0"/>
                </a:cubicBezTo>
                <a:cubicBezTo>
                  <a:pt x="767979" y="-23244"/>
                  <a:pt x="871733" y="8472"/>
                  <a:pt x="1160374" y="0"/>
                </a:cubicBezTo>
                <a:cubicBezTo>
                  <a:pt x="1449601" y="-3911"/>
                  <a:pt x="1607266" y="19376"/>
                  <a:pt x="1728216" y="0"/>
                </a:cubicBezTo>
                <a:cubicBezTo>
                  <a:pt x="1818829" y="-58888"/>
                  <a:pt x="2275430" y="-9413"/>
                  <a:pt x="2468880" y="0"/>
                </a:cubicBezTo>
                <a:cubicBezTo>
                  <a:pt x="2467145" y="5314"/>
                  <a:pt x="2470816" y="12013"/>
                  <a:pt x="2468880" y="18288"/>
                </a:cubicBezTo>
                <a:cubicBezTo>
                  <a:pt x="2232442" y="-3319"/>
                  <a:pt x="2078773" y="23053"/>
                  <a:pt x="1802282" y="18288"/>
                </a:cubicBezTo>
                <a:cubicBezTo>
                  <a:pt x="1540683" y="32618"/>
                  <a:pt x="1384233" y="17358"/>
                  <a:pt x="1209751" y="18288"/>
                </a:cubicBezTo>
                <a:cubicBezTo>
                  <a:pt x="1038679" y="-28357"/>
                  <a:pt x="820616" y="4958"/>
                  <a:pt x="641909" y="18288"/>
                </a:cubicBezTo>
                <a:cubicBezTo>
                  <a:pt x="423595" y="12488"/>
                  <a:pt x="155068" y="41456"/>
                  <a:pt x="0" y="18288"/>
                </a:cubicBezTo>
                <a:cubicBezTo>
                  <a:pt x="898" y="13406"/>
                  <a:pt x="19" y="4120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201127" y="34474"/>
                  <a:pt x="321325" y="11273"/>
                  <a:pt x="567842" y="0"/>
                </a:cubicBezTo>
                <a:cubicBezTo>
                  <a:pt x="816255" y="-37660"/>
                  <a:pt x="940209" y="-838"/>
                  <a:pt x="1234440" y="0"/>
                </a:cubicBezTo>
                <a:cubicBezTo>
                  <a:pt x="1509789" y="16874"/>
                  <a:pt x="1664509" y="5689"/>
                  <a:pt x="1777594" y="0"/>
                </a:cubicBezTo>
                <a:cubicBezTo>
                  <a:pt x="1845726" y="-6548"/>
                  <a:pt x="2193196" y="19370"/>
                  <a:pt x="2468880" y="0"/>
                </a:cubicBezTo>
                <a:cubicBezTo>
                  <a:pt x="2468174" y="8377"/>
                  <a:pt x="2470272" y="13210"/>
                  <a:pt x="2468880" y="18288"/>
                </a:cubicBezTo>
                <a:cubicBezTo>
                  <a:pt x="2271382" y="44380"/>
                  <a:pt x="1978656" y="31741"/>
                  <a:pt x="1876349" y="18288"/>
                </a:cubicBezTo>
                <a:cubicBezTo>
                  <a:pt x="1751977" y="-6016"/>
                  <a:pt x="1388067" y="3222"/>
                  <a:pt x="1209751" y="18288"/>
                </a:cubicBezTo>
                <a:cubicBezTo>
                  <a:pt x="1065802" y="31061"/>
                  <a:pt x="753821" y="-1004"/>
                  <a:pt x="617220" y="18288"/>
                </a:cubicBezTo>
                <a:cubicBezTo>
                  <a:pt x="481425" y="28412"/>
                  <a:pt x="248319" y="-391"/>
                  <a:pt x="0" y="18288"/>
                </a:cubicBezTo>
                <a:cubicBezTo>
                  <a:pt x="-445" y="10205"/>
                  <a:pt x="-140" y="6087"/>
                  <a:pt x="0" y="0"/>
                </a:cubicBezTo>
                <a:close/>
              </a:path>
              <a:path w="2468880" h="18288" fill="none" stroke="0" extrusionOk="0">
                <a:moveTo>
                  <a:pt x="0" y="0"/>
                </a:moveTo>
                <a:cubicBezTo>
                  <a:pt x="191987" y="-31891"/>
                  <a:pt x="414837" y="25678"/>
                  <a:pt x="592531" y="0"/>
                </a:cubicBezTo>
                <a:cubicBezTo>
                  <a:pt x="785000" y="-43603"/>
                  <a:pt x="868560" y="12415"/>
                  <a:pt x="1160374" y="0"/>
                </a:cubicBezTo>
                <a:cubicBezTo>
                  <a:pt x="1441409" y="-18672"/>
                  <a:pt x="1600372" y="47113"/>
                  <a:pt x="1728216" y="0"/>
                </a:cubicBezTo>
                <a:cubicBezTo>
                  <a:pt x="1847110" y="23792"/>
                  <a:pt x="2233557" y="23802"/>
                  <a:pt x="2468880" y="0"/>
                </a:cubicBezTo>
                <a:cubicBezTo>
                  <a:pt x="2467752" y="4917"/>
                  <a:pt x="2468978" y="13565"/>
                  <a:pt x="2468880" y="18288"/>
                </a:cubicBezTo>
                <a:cubicBezTo>
                  <a:pt x="2265563" y="-17971"/>
                  <a:pt x="2033349" y="16262"/>
                  <a:pt x="1802282" y="18288"/>
                </a:cubicBezTo>
                <a:cubicBezTo>
                  <a:pt x="1512355" y="31573"/>
                  <a:pt x="1367809" y="29302"/>
                  <a:pt x="1209751" y="18288"/>
                </a:cubicBezTo>
                <a:cubicBezTo>
                  <a:pt x="1060405" y="26129"/>
                  <a:pt x="875661" y="10838"/>
                  <a:pt x="641909" y="18288"/>
                </a:cubicBezTo>
                <a:cubicBezTo>
                  <a:pt x="461670" y="14581"/>
                  <a:pt x="162829" y="18463"/>
                  <a:pt x="0" y="18288"/>
                </a:cubicBezTo>
                <a:cubicBezTo>
                  <a:pt x="913" y="12991"/>
                  <a:pt x="-1021" y="45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468880"/>
                      <a:gd name="connsiteY0" fmla="*/ 0 h 18288"/>
                      <a:gd name="connsiteX1" fmla="*/ 592531 w 2468880"/>
                      <a:gd name="connsiteY1" fmla="*/ 0 h 18288"/>
                      <a:gd name="connsiteX2" fmla="*/ 1160374 w 2468880"/>
                      <a:gd name="connsiteY2" fmla="*/ 0 h 18288"/>
                      <a:gd name="connsiteX3" fmla="*/ 1728216 w 2468880"/>
                      <a:gd name="connsiteY3" fmla="*/ 0 h 18288"/>
                      <a:gd name="connsiteX4" fmla="*/ 2468880 w 2468880"/>
                      <a:gd name="connsiteY4" fmla="*/ 0 h 18288"/>
                      <a:gd name="connsiteX5" fmla="*/ 2468880 w 2468880"/>
                      <a:gd name="connsiteY5" fmla="*/ 18288 h 18288"/>
                      <a:gd name="connsiteX6" fmla="*/ 1802282 w 2468880"/>
                      <a:gd name="connsiteY6" fmla="*/ 18288 h 18288"/>
                      <a:gd name="connsiteX7" fmla="*/ 1209751 w 2468880"/>
                      <a:gd name="connsiteY7" fmla="*/ 18288 h 18288"/>
                      <a:gd name="connsiteX8" fmla="*/ 641909 w 2468880"/>
                      <a:gd name="connsiteY8" fmla="*/ 18288 h 18288"/>
                      <a:gd name="connsiteX9" fmla="*/ 0 w 2468880"/>
                      <a:gd name="connsiteY9" fmla="*/ 18288 h 18288"/>
                      <a:gd name="connsiteX10" fmla="*/ 0 w 246888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68880" h="18288" fill="none" extrusionOk="0">
                        <a:moveTo>
                          <a:pt x="0" y="0"/>
                        </a:moveTo>
                        <a:cubicBezTo>
                          <a:pt x="171523" y="-1510"/>
                          <a:pt x="416079" y="20036"/>
                          <a:pt x="592531" y="0"/>
                        </a:cubicBezTo>
                        <a:cubicBezTo>
                          <a:pt x="768983" y="-20036"/>
                          <a:pt x="878305" y="13110"/>
                          <a:pt x="1160374" y="0"/>
                        </a:cubicBezTo>
                        <a:cubicBezTo>
                          <a:pt x="1442443" y="-13110"/>
                          <a:pt x="1612108" y="24695"/>
                          <a:pt x="1728216" y="0"/>
                        </a:cubicBezTo>
                        <a:cubicBezTo>
                          <a:pt x="1844324" y="-24695"/>
                          <a:pt x="2271040" y="20667"/>
                          <a:pt x="2468880" y="0"/>
                        </a:cubicBezTo>
                        <a:cubicBezTo>
                          <a:pt x="2468302" y="4771"/>
                          <a:pt x="2469633" y="12323"/>
                          <a:pt x="2468880" y="18288"/>
                        </a:cubicBezTo>
                        <a:cubicBezTo>
                          <a:pt x="2229297" y="-14659"/>
                          <a:pt x="2066775" y="30253"/>
                          <a:pt x="1802282" y="18288"/>
                        </a:cubicBezTo>
                        <a:cubicBezTo>
                          <a:pt x="1537789" y="6323"/>
                          <a:pt x="1379930" y="22266"/>
                          <a:pt x="1209751" y="18288"/>
                        </a:cubicBezTo>
                        <a:cubicBezTo>
                          <a:pt x="1039572" y="14310"/>
                          <a:pt x="837025" y="12850"/>
                          <a:pt x="641909" y="18288"/>
                        </a:cubicBezTo>
                        <a:cubicBezTo>
                          <a:pt x="446793" y="23726"/>
                          <a:pt x="170561" y="18472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468880" h="18288" stroke="0" extrusionOk="0">
                        <a:moveTo>
                          <a:pt x="0" y="0"/>
                        </a:moveTo>
                        <a:cubicBezTo>
                          <a:pt x="190931" y="24910"/>
                          <a:pt x="333688" y="11559"/>
                          <a:pt x="567842" y="0"/>
                        </a:cubicBezTo>
                        <a:cubicBezTo>
                          <a:pt x="801996" y="-11559"/>
                          <a:pt x="939971" y="-5677"/>
                          <a:pt x="1234440" y="0"/>
                        </a:cubicBezTo>
                        <a:cubicBezTo>
                          <a:pt x="1528909" y="5677"/>
                          <a:pt x="1658539" y="5184"/>
                          <a:pt x="1777594" y="0"/>
                        </a:cubicBezTo>
                        <a:cubicBezTo>
                          <a:pt x="1896649" y="-5184"/>
                          <a:pt x="2186164" y="23915"/>
                          <a:pt x="2468880" y="0"/>
                        </a:cubicBezTo>
                        <a:cubicBezTo>
                          <a:pt x="2468266" y="8857"/>
                          <a:pt x="2469384" y="13619"/>
                          <a:pt x="2468880" y="18288"/>
                        </a:cubicBezTo>
                        <a:cubicBezTo>
                          <a:pt x="2271330" y="36599"/>
                          <a:pt x="2001027" y="31554"/>
                          <a:pt x="1876349" y="18288"/>
                        </a:cubicBezTo>
                        <a:cubicBezTo>
                          <a:pt x="1751671" y="5022"/>
                          <a:pt x="1364652" y="15063"/>
                          <a:pt x="1209751" y="18288"/>
                        </a:cubicBezTo>
                        <a:cubicBezTo>
                          <a:pt x="1054850" y="21513"/>
                          <a:pt x="748438" y="20074"/>
                          <a:pt x="617220" y="18288"/>
                        </a:cubicBezTo>
                        <a:cubicBezTo>
                          <a:pt x="486002" y="16502"/>
                          <a:pt x="237432" y="27200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G_8791.TRIM.MOV">
            <a:hlinkClick r:id="" action="ppaction://media"/>
            <a:extLst>
              <a:ext uri="{FF2B5EF4-FFF2-40B4-BE49-F238E27FC236}">
                <a16:creationId xmlns:a16="http://schemas.microsoft.com/office/drawing/2014/main" id="{B9152119-0FFD-4052-BA68-10BC8CB699F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2866454"/>
            <a:ext cx="4210812" cy="31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Immagine che contiene interni, tavolo, pavimento&#10;&#10;Descrizione generata automaticamente">
            <a:extLst>
              <a:ext uri="{FF2B5EF4-FFF2-40B4-BE49-F238E27FC236}">
                <a16:creationId xmlns:a16="http://schemas.microsoft.com/office/drawing/2014/main" id="{DB3EE73B-1045-49A1-BEB8-325B78023B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872" y="2866453"/>
            <a:ext cx="4210812" cy="315810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5" name="Segnaposto numero diapositiva 1">
            <a:extLst>
              <a:ext uri="{FF2B5EF4-FFF2-40B4-BE49-F238E27FC236}">
                <a16:creationId xmlns:a16="http://schemas.microsoft.com/office/drawing/2014/main" id="{63C35A47-36AF-4493-A081-56A296BB7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F3F474E9-AFBD-4719-BD9E-845B22EC8A93}" type="slidenum">
              <a:rPr lang="en-US" alt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15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44B0C0-35B6-4239-92C3-4EC35C8E4F59}"/>
              </a:ext>
            </a:extLst>
          </p:cNvPr>
          <p:cNvSpPr txBox="1"/>
          <p:nvPr/>
        </p:nvSpPr>
        <p:spPr>
          <a:xfrm>
            <a:off x="6311173" y="6870700"/>
            <a:ext cx="2832827" cy="200055"/>
          </a:xfrm>
          <a:prstGeom prst="rect">
            <a:avLst/>
          </a:prstGeom>
          <a:solidFill>
            <a:srgbClr val="00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>
                <a:solidFill>
                  <a:srgbClr val="FFFFFF"/>
                </a:solidFill>
                <a:hlinkClick r:id="rId5" tooltip="https://rafangel.wordpress.com/notebook/thinking-skil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en-US" sz="700">
                <a:solidFill>
                  <a:srgbClr val="FFFFFF"/>
                </a:solidFill>
              </a:rPr>
              <a:t> di Autore sconosciuto è concesso in licenza da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>
            <a:extLst>
              <a:ext uri="{FF2B5EF4-FFF2-40B4-BE49-F238E27FC236}">
                <a16:creationId xmlns:a16="http://schemas.microsoft.com/office/drawing/2014/main" id="{B8A1D338-2974-457B-BD0F-D50482E2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Now . . 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490B7E-EDB5-4260-B77B-266DD6E3F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900"/>
              <a:t> 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Ask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Question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Think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900">
                <a:latin typeface="Times New Roman" panose="02020603050405020304" pitchFamily="18" charset="0"/>
              </a:rPr>
              <a:t>Reflect</a:t>
            </a:r>
          </a:p>
        </p:txBody>
      </p:sp>
      <p:sp>
        <p:nvSpPr>
          <p:cNvPr id="19460" name="Segnaposto numero diapositiva 5">
            <a:extLst>
              <a:ext uri="{FF2B5EF4-FFF2-40B4-BE49-F238E27FC236}">
                <a16:creationId xmlns:a16="http://schemas.microsoft.com/office/drawing/2014/main" id="{9CBD0DCF-6D3B-42C9-986C-2CE82AADD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829550" y="6356350"/>
            <a:ext cx="685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E5DD6D6F-8A94-4382-8E54-7BD877081F3A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it-IT" altLang="en-US">
              <a:solidFill>
                <a:srgbClr val="FFFFFF"/>
              </a:solidFill>
            </a:endParaRPr>
          </a:p>
        </p:txBody>
      </p:sp>
      <p:pic>
        <p:nvPicPr>
          <p:cNvPr id="33795" name="Picture 33794" descr="Wood human figure">
            <a:extLst>
              <a:ext uri="{FF2B5EF4-FFF2-40B4-BE49-F238E27FC236}">
                <a16:creationId xmlns:a16="http://schemas.microsoft.com/office/drawing/2014/main" id="{2272E01A-FEEF-A317-B6FF-1F618CFE5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85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0" name="Rectangle 204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785B51-4187-4161-9CAC-02AFF594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 7 Expanse</a:t>
            </a:r>
          </a:p>
        </p:txBody>
      </p:sp>
      <p:sp>
        <p:nvSpPr>
          <p:cNvPr id="2049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4" name="CasellaDiTesto 3">
            <a:extLst>
              <a:ext uri="{FF2B5EF4-FFF2-40B4-BE49-F238E27FC236}">
                <a16:creationId xmlns:a16="http://schemas.microsoft.com/office/drawing/2014/main" id="{00289332-2B6F-484B-8FFB-03976D556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02" y="2660904"/>
            <a:ext cx="3614166" cy="35478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>
                <a:latin typeface="+mn-lt"/>
              </a:rPr>
              <a:t>Discussion point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>
                <a:latin typeface="+mn-lt"/>
              </a:rPr>
              <a:t>Video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>
                <a:latin typeface="+mn-lt"/>
              </a:rPr>
              <a:t>The New Space Race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>
                <a:latin typeface="+mn-lt"/>
              </a:rPr>
              <a:t>Listening  &amp; Critical thinking pgs 118-120</a:t>
            </a:r>
          </a:p>
        </p:txBody>
      </p:sp>
      <p:pic>
        <p:nvPicPr>
          <p:cNvPr id="20485" name="Immagine 3" descr="Immagine che contiene albero, esterni, oggetto da esterni, stella&#10;&#10;Descrizione generata automaticamente">
            <a:extLst>
              <a:ext uri="{FF2B5EF4-FFF2-40B4-BE49-F238E27FC236}">
                <a16:creationId xmlns:a16="http://schemas.microsoft.com/office/drawing/2014/main" id="{80F11A7A-EC28-41F7-A43B-D4716150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286" y="1499596"/>
            <a:ext cx="4094226" cy="38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egnaposto numero diapositiva 2">
            <a:extLst>
              <a:ext uri="{FF2B5EF4-FFF2-40B4-BE49-F238E27FC236}">
                <a16:creationId xmlns:a16="http://schemas.microsoft.com/office/drawing/2014/main" id="{198538CF-996F-44AD-B215-84ECD576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C29DDDCE-6C70-4891-B315-CA12CFA1607F}" type="slidenum">
              <a:rPr lang="en-US" alt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17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7" name="Rectangle 3584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9" name="Freeform: Shape 3584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841" name="Titolo 1">
            <a:extLst>
              <a:ext uri="{FF2B5EF4-FFF2-40B4-BE49-F238E27FC236}">
                <a16:creationId xmlns:a16="http://schemas.microsoft.com/office/drawing/2014/main" id="{98B4582A-5F45-48D2-922E-3ABA7686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solidFill>
                  <a:srgbClr val="FFFFFF"/>
                </a:solidFill>
                <a:latin typeface="Times New Roman" panose="02020603050405020304" pitchFamily="18" charset="0"/>
              </a:rPr>
              <a:t>Homework for lesson 2</a:t>
            </a:r>
          </a:p>
        </p:txBody>
      </p:sp>
      <p:sp>
        <p:nvSpPr>
          <p:cNvPr id="35842" name="Segnaposto contenuto 2">
            <a:extLst>
              <a:ext uri="{FF2B5EF4-FFF2-40B4-BE49-F238E27FC236}">
                <a16:creationId xmlns:a16="http://schemas.microsoft.com/office/drawing/2014/main" id="{BA3228E2-EFFD-4F29-971B-17D545E1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590174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Char char=""/>
              <a:defRPr/>
            </a:pPr>
            <a:r>
              <a:rPr lang="it-IT" altLang="en-US" sz="1900">
                <a:latin typeface="Source Sans Pro SemiBold" panose="020B0603030403020204" pitchFamily="34" charset="0"/>
                <a:sym typeface="Wingdings" panose="05000000000000000000" pitchFamily="2" charset="2"/>
              </a:rPr>
              <a:t>Go to link on slide 13 and </a:t>
            </a:r>
            <a:r>
              <a:rPr lang="it-IT" altLang="en-US" sz="1900" dirty="0" err="1">
                <a:latin typeface="Source Sans Pro SemiBold" panose="020B0603030403020204" pitchFamily="34" charset="0"/>
                <a:sym typeface="Wingdings" panose="05000000000000000000" pitchFamily="2" charset="2"/>
              </a:rPr>
              <a:t>watch</a:t>
            </a:r>
            <a:r>
              <a:rPr lang="it-IT" altLang="en-US" sz="1900" dirty="0">
                <a:latin typeface="Source Sans Pro SemiBold" panose="020B0603030403020204" pitchFamily="34" charset="0"/>
                <a:sym typeface="Wingdings" panose="05000000000000000000" pitchFamily="2" charset="2"/>
              </a:rPr>
              <a:t> video</a:t>
            </a:r>
          </a:p>
          <a:p>
            <a:pPr eaLnBrk="1" hangingPunct="1">
              <a:buFont typeface="Wingdings 2" panose="05020102010507070707" pitchFamily="18" charset="2"/>
              <a:buChar char=""/>
              <a:defRPr/>
            </a:pPr>
            <a:r>
              <a:rPr lang="it-IT" altLang="en-US" sz="1900" dirty="0">
                <a:latin typeface="Source Sans Pro SemiBold" panose="020B0603030403020204" pitchFamily="34" charset="0"/>
                <a:sym typeface="Wingdings" panose="05000000000000000000" pitchFamily="2" charset="2"/>
              </a:rPr>
              <a:t>Do pages 121-124</a:t>
            </a:r>
          </a:p>
          <a:p>
            <a:pPr eaLnBrk="1" hangingPunct="1">
              <a:buFont typeface="Wingdings 2" panose="05020102010507070707" pitchFamily="18" charset="2"/>
              <a:buChar char=""/>
              <a:defRPr/>
            </a:pPr>
            <a:r>
              <a:rPr lang="it-IT" altLang="en-US" sz="1900" dirty="0" err="1">
                <a:latin typeface="Source Sans Pro SemiBold" panose="020B0603030403020204" pitchFamily="34" charset="0"/>
                <a:sym typeface="Wingdings" panose="05000000000000000000" pitchFamily="2" charset="2"/>
              </a:rPr>
              <a:t>Listening</a:t>
            </a:r>
            <a:r>
              <a:rPr lang="it-IT" altLang="en-US" sz="1900" dirty="0">
                <a:latin typeface="Source Sans Pro SemiBold" panose="020B0603030403020204" pitchFamily="34" charset="0"/>
                <a:sym typeface="Wingdings" panose="05000000000000000000" pitchFamily="2" charset="2"/>
              </a:rPr>
              <a:t> Practice</a:t>
            </a:r>
          </a:p>
          <a:p>
            <a:pPr lvl="3">
              <a:buFont typeface="Wingdings 2" panose="05020102010507070707" pitchFamily="18" charset="2"/>
              <a:buChar char=""/>
              <a:defRPr/>
            </a:pPr>
            <a:r>
              <a:rPr lang="it-IT" altLang="en-US" sz="1900" dirty="0">
                <a:latin typeface="Source Sans Pro SemiBold" panose="020B0603030403020204" pitchFamily="34" charset="0"/>
                <a:sym typeface="Wingdings" panose="05000000000000000000" pitchFamily="2" charset="2"/>
              </a:rPr>
              <a:t>https://takeielts.britishcouncil.org/take-ielts/prepare/free-ielts-practice-tests/listening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it-IT" altLang="en-US" sz="1900" dirty="0">
              <a:latin typeface="Source Sans Pro SemiBold" panose="020B0603030403020204" pitchFamily="34" charset="0"/>
              <a:sym typeface="Wingdings" panose="05000000000000000000" pitchFamily="2" charset="2"/>
            </a:endParaRPr>
          </a:p>
        </p:txBody>
      </p:sp>
      <p:sp>
        <p:nvSpPr>
          <p:cNvPr id="21508" name="Segnaposto numero diapositiva 5">
            <a:extLst>
              <a:ext uri="{FF2B5EF4-FFF2-40B4-BE49-F238E27FC236}">
                <a16:creationId xmlns:a16="http://schemas.microsoft.com/office/drawing/2014/main" id="{CE0BD19D-978E-49C1-9ABF-9DCF26084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33ED06CA-6DA2-4940-87C6-99A7EFFFCCE8}" type="slidenum">
              <a:rPr lang="it-IT" altLang="en-US"/>
              <a:pPr>
                <a:spcAft>
                  <a:spcPts val="600"/>
                </a:spcAft>
              </a:pPr>
              <a:t>18</a:t>
            </a:fld>
            <a:endParaRPr lang="it-I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E3BB8-6013-4186-A3E6-6A521818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900"/>
              <a:t>Units 5 &amp; 6 text book and workbook</a:t>
            </a:r>
            <a:br>
              <a:rPr lang="it-IT" sz="2900"/>
            </a:br>
            <a:r>
              <a:rPr lang="it-IT" sz="2900"/>
              <a:t>Revision</a:t>
            </a:r>
            <a:br>
              <a:rPr lang="it-IT" sz="2900"/>
            </a:br>
            <a:endParaRPr lang="it-IT" sz="2900"/>
          </a:p>
        </p:txBody>
      </p:sp>
      <p:sp>
        <p:nvSpPr>
          <p:cNvPr id="4099" name="Segnaposto contenuto 2">
            <a:extLst>
              <a:ext uri="{FF2B5EF4-FFF2-40B4-BE49-F238E27FC236}">
                <a16:creationId xmlns:a16="http://schemas.microsoft.com/office/drawing/2014/main" id="{B7017846-9F09-4CA8-8D44-1CEC4CBD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83 C Global listening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85 Study skills – overcoming nerves/presenting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89 Rhetorical devices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90 Vocabulary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93 Grammar: Inversion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105 Listening for main ideas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107 Identifying loaded questions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it-IT" altLang="en-US" sz="1600"/>
              <a:t>Pg. 108 Vocabulary development</a:t>
            </a:r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9AEFE625-5846-4F3F-BB74-894D92CF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29550" y="6356350"/>
            <a:ext cx="685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16EF6530-F444-42B9-BB30-0EEF24FE8A5E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it-IT" altLang="en-US">
              <a:solidFill>
                <a:srgbClr val="FFFFFF"/>
              </a:solidFill>
            </a:endParaRPr>
          </a:p>
        </p:txBody>
      </p:sp>
      <p:pic>
        <p:nvPicPr>
          <p:cNvPr id="4102" name="Picture 4101">
            <a:extLst>
              <a:ext uri="{FF2B5EF4-FFF2-40B4-BE49-F238E27FC236}">
                <a16:creationId xmlns:a16="http://schemas.microsoft.com/office/drawing/2014/main" id="{C536BE7E-73B5-D5FF-4B04-813594A7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5" r="31120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olo 1">
            <a:extLst>
              <a:ext uri="{FF2B5EF4-FFF2-40B4-BE49-F238E27FC236}">
                <a16:creationId xmlns:a16="http://schemas.microsoft.com/office/drawing/2014/main" id="{8BB87496-CCEC-4EB5-B5C1-2B8041E6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662399"/>
            <a:ext cx="3345407" cy="1494000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Course </a:t>
            </a:r>
            <a:r>
              <a:rPr lang="it-IT" altLang="en-US" dirty="0" err="1">
                <a:latin typeface="Times New Roman" panose="02020603050405020304" pitchFamily="18" charset="0"/>
              </a:rPr>
              <a:t>outline</a:t>
            </a:r>
            <a:endParaRPr lang="it-IT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6634" name="Group 26633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26635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6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26" name="Segnaposto contenuto 2">
            <a:extLst>
              <a:ext uri="{FF2B5EF4-FFF2-40B4-BE49-F238E27FC236}">
                <a16:creationId xmlns:a16="http://schemas.microsoft.com/office/drawing/2014/main" id="{CD818FF9-7B92-4A74-95C6-2A821351A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9" y="2286001"/>
            <a:ext cx="3356515" cy="384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Wks 1-8: Units 7-10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TED talks video marked assignment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en-US" sz="17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</a:rPr>
              <a:t>May: Individual Presentations</a:t>
            </a:r>
          </a:p>
        </p:txBody>
      </p:sp>
      <p:pic>
        <p:nvPicPr>
          <p:cNvPr id="26628" name="Picture 26627" descr="Microphone and piano">
            <a:extLst>
              <a:ext uri="{FF2B5EF4-FFF2-40B4-BE49-F238E27FC236}">
                <a16:creationId xmlns:a16="http://schemas.microsoft.com/office/drawing/2014/main" id="{D4D06DF4-5AF7-55C3-3A36-D0941047D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r="33601" b="-1"/>
          <a:stretch/>
        </p:blipFill>
        <p:spPr>
          <a:xfrm>
            <a:off x="4573644" y="10"/>
            <a:ext cx="4570356" cy="6857990"/>
          </a:xfrm>
          <a:prstGeom prst="rect">
            <a:avLst/>
          </a:prstGeom>
        </p:spPr>
      </p:pic>
      <p:sp>
        <p:nvSpPr>
          <p:cNvPr id="6148" name="Segnaposto numero diapositiva 5">
            <a:extLst>
              <a:ext uri="{FF2B5EF4-FFF2-40B4-BE49-F238E27FC236}">
                <a16:creationId xmlns:a16="http://schemas.microsoft.com/office/drawing/2014/main" id="{6FB5CBCE-009A-45DC-9895-FC678FC9B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58091" y="6375679"/>
            <a:ext cx="510836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33FDA624-B91A-4B15-98F3-ED494C3213FC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F3AC7-E5E1-48CC-88B8-4296FB8B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/>
              <a:t>Semester</a:t>
            </a:r>
            <a:r>
              <a:rPr lang="it-IT" dirty="0"/>
              <a:t> 2 Lesson </a:t>
            </a:r>
            <a:r>
              <a:rPr lang="it-IT" dirty="0" err="1"/>
              <a:t>dates</a:t>
            </a:r>
            <a:endParaRPr lang="it-IT" dirty="0"/>
          </a:p>
        </p:txBody>
      </p:sp>
      <p:sp>
        <p:nvSpPr>
          <p:cNvPr id="7171" name="Segnaposto numero diapositiva 2">
            <a:extLst>
              <a:ext uri="{FF2B5EF4-FFF2-40B4-BE49-F238E27FC236}">
                <a16:creationId xmlns:a16="http://schemas.microsoft.com/office/drawing/2014/main" id="{D3DFE473-A3DD-4613-804F-D53F1508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8E05FC6-7983-48F7-A34B-E2406129AF5C}" type="slidenum">
              <a:rPr lang="it-IT" altLang="en-US">
                <a:solidFill>
                  <a:schemeClr val="accent1"/>
                </a:solidFill>
              </a:rPr>
              <a:pPr/>
              <a:t>4</a:t>
            </a:fld>
            <a:endParaRPr lang="it-IT" altLang="en-US">
              <a:solidFill>
                <a:schemeClr val="accent1"/>
              </a:solidFill>
            </a:endParaRPr>
          </a:p>
        </p:txBody>
      </p:sp>
      <p:sp>
        <p:nvSpPr>
          <p:cNvPr id="7172" name="CasellaDiTesto 3">
            <a:extLst>
              <a:ext uri="{FF2B5EF4-FFF2-40B4-BE49-F238E27FC236}">
                <a16:creationId xmlns:a16="http://schemas.microsoft.com/office/drawing/2014/main" id="{0A62203B-AED5-418A-993C-AD493A7A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84313"/>
            <a:ext cx="7416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dirty="0"/>
              <a:t>Lesson 1		</a:t>
            </a:r>
            <a:r>
              <a:rPr lang="it-IT" altLang="it-IT" dirty="0" err="1"/>
              <a:t>February</a:t>
            </a:r>
            <a:r>
              <a:rPr lang="it-IT" altLang="it-IT" dirty="0"/>
              <a:t> 19 </a:t>
            </a:r>
          </a:p>
          <a:p>
            <a:r>
              <a:rPr lang="it-IT" altLang="it-IT" dirty="0"/>
              <a:t>Lesson 2		March 18</a:t>
            </a:r>
          </a:p>
          <a:p>
            <a:r>
              <a:rPr lang="it-IT" altLang="it-IT" dirty="0"/>
              <a:t>Lesson 3		March 25</a:t>
            </a:r>
          </a:p>
          <a:p>
            <a:r>
              <a:rPr lang="it-IT" altLang="it-IT" dirty="0"/>
              <a:t>Lesson 4		Aprile 08 VSR </a:t>
            </a:r>
            <a:r>
              <a:rPr lang="it-IT" altLang="it-IT"/>
              <a:t>005           TED </a:t>
            </a:r>
            <a:r>
              <a:rPr lang="it-IT" altLang="it-IT" dirty="0"/>
              <a:t>talk project </a:t>
            </a:r>
            <a:r>
              <a:rPr lang="it-IT" altLang="it-IT" dirty="0" err="1"/>
              <a:t>presentation</a:t>
            </a:r>
            <a:endParaRPr lang="it-IT" altLang="it-IT" dirty="0"/>
          </a:p>
          <a:p>
            <a:r>
              <a:rPr lang="it-IT" altLang="it-IT" dirty="0"/>
              <a:t>Lesson 5		Aprile 15  VSR 005			</a:t>
            </a:r>
          </a:p>
          <a:p>
            <a:r>
              <a:rPr lang="it-IT" altLang="it-IT" dirty="0"/>
              <a:t>Lesson 6       April 22</a:t>
            </a:r>
          </a:p>
          <a:p>
            <a:r>
              <a:rPr lang="it-IT" altLang="it-IT" dirty="0"/>
              <a:t>Lesson 7		April 29</a:t>
            </a:r>
          </a:p>
          <a:p>
            <a:r>
              <a:rPr lang="it-IT" altLang="it-IT" dirty="0"/>
              <a:t>Lesson 8		</a:t>
            </a:r>
            <a:r>
              <a:rPr lang="it-IT" altLang="it-IT" dirty="0" err="1"/>
              <a:t>May</a:t>
            </a:r>
            <a:r>
              <a:rPr lang="it-IT" altLang="it-IT" dirty="0"/>
              <a:t> 06                            TED talk video deadline</a:t>
            </a:r>
          </a:p>
          <a:p>
            <a:r>
              <a:rPr lang="it-IT" altLang="it-IT" dirty="0"/>
              <a:t>Lesson 9		</a:t>
            </a:r>
            <a:r>
              <a:rPr lang="it-IT" altLang="it-IT" dirty="0" err="1"/>
              <a:t>May</a:t>
            </a:r>
            <a:r>
              <a:rPr lang="it-IT" altLang="it-IT" dirty="0"/>
              <a:t> 13	</a:t>
            </a:r>
          </a:p>
          <a:p>
            <a:endParaRPr lang="it-IT" altLang="it-IT" dirty="0"/>
          </a:p>
          <a:p>
            <a:endParaRPr lang="it-IT" altLang="it-IT" dirty="0"/>
          </a:p>
          <a:p>
            <a:r>
              <a:rPr lang="it-IT" altLang="it-IT" dirty="0" err="1"/>
              <a:t>Final</a:t>
            </a:r>
            <a:r>
              <a:rPr lang="it-IT" altLang="it-IT" dirty="0"/>
              <a:t> </a:t>
            </a:r>
            <a:r>
              <a:rPr lang="it-IT" altLang="it-IT" dirty="0" err="1"/>
              <a:t>presentations</a:t>
            </a:r>
            <a:r>
              <a:rPr lang="it-IT" altLang="it-IT" dirty="0"/>
              <a:t> to be </a:t>
            </a:r>
            <a:r>
              <a:rPr lang="it-IT" altLang="it-IT" dirty="0" err="1"/>
              <a:t>arranged</a:t>
            </a:r>
            <a:r>
              <a:rPr lang="it-IT" altLang="it-IT" dirty="0"/>
              <a:t> end of </a:t>
            </a:r>
            <a:r>
              <a:rPr lang="it-IT" altLang="it-IT" dirty="0" err="1"/>
              <a:t>May</a:t>
            </a:r>
            <a:r>
              <a:rPr lang="it-IT" altLang="it-IT" dirty="0"/>
              <a:t>/June</a:t>
            </a:r>
          </a:p>
          <a:p>
            <a:r>
              <a:rPr lang="it-IT" altLang="it-IT" dirty="0" err="1"/>
              <a:t>Proposed</a:t>
            </a:r>
            <a:r>
              <a:rPr lang="it-IT" altLang="it-IT" dirty="0"/>
              <a:t> </a:t>
            </a:r>
            <a:r>
              <a:rPr lang="it-IT" altLang="it-IT" dirty="0" err="1"/>
              <a:t>dates</a:t>
            </a:r>
            <a:r>
              <a:rPr lang="it-IT" altLang="it-IT" dirty="0"/>
              <a:t>: 20/5, 22/5, 27/5, 29/5, 3/06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5632E840-0677-4702-81EE-6075106D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8"/>
            <a:ext cx="65119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800" dirty="0">
                <a:latin typeface="Times New Roman" panose="02020603050405020304" pitchFamily="18" charset="0"/>
              </a:rPr>
              <a:t>Presentation </a:t>
            </a:r>
            <a:r>
              <a:rPr lang="it-IT" altLang="en-US" sz="4800" dirty="0" err="1">
                <a:latin typeface="Times New Roman" panose="02020603050405020304" pitchFamily="18" charset="0"/>
              </a:rPr>
              <a:t>deadlines</a:t>
            </a:r>
            <a:endParaRPr lang="it-IT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E229758-371F-495F-92EB-67A06BAA2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484313"/>
            <a:ext cx="5051425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You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Wk 6: choice of topic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360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Wk 8:  framework draft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en-US" sz="360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en-US" sz="3600">
                <a:latin typeface="Times New Roman" panose="02020603050405020304" pitchFamily="18" charset="0"/>
              </a:rPr>
              <a:t>Wk 9: definitive title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252ED60B-D129-4C5D-9A56-638801FBC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338" y="1484313"/>
            <a:ext cx="3348037" cy="347503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Me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it-IT" altLang="en-US" sz="36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it-IT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Wk</a:t>
            </a:r>
            <a:r>
              <a:rPr lang="it-IT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7: feedback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it-IT" altLang="en-US" sz="36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it-IT" altLang="en-US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Wk</a:t>
            </a:r>
            <a:r>
              <a:rPr lang="it-IT" altLang="en-US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9: feedback</a:t>
            </a:r>
          </a:p>
        </p:txBody>
      </p:sp>
      <p:sp>
        <p:nvSpPr>
          <p:cNvPr id="8197" name="Segnaposto numero diapositiva 5">
            <a:extLst>
              <a:ext uri="{FF2B5EF4-FFF2-40B4-BE49-F238E27FC236}">
                <a16:creationId xmlns:a16="http://schemas.microsoft.com/office/drawing/2014/main" id="{C9969194-1E6B-4591-9E65-DB56B65A7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78F1560-9B74-457A-835A-B3BBFCEBE346}" type="slidenum">
              <a:rPr lang="it-IT" altLang="en-US">
                <a:solidFill>
                  <a:schemeClr val="accent1"/>
                </a:solidFill>
              </a:rPr>
              <a:pPr/>
              <a:t>5</a:t>
            </a:fld>
            <a:endParaRPr lang="it-IT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97F2CAE-9B32-4930-A9BE-86E7D165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Course Content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5361A23-7667-4D50-9339-8CB3F610B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en-US" dirty="0" err="1">
                <a:latin typeface="Times New Roman" panose="02020603050405020304" pitchFamily="18" charset="0"/>
              </a:rPr>
              <a:t>Intonation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Critical thinking</a:t>
            </a:r>
          </a:p>
          <a:p>
            <a:pPr eaLnBrk="1" hangingPunct="1"/>
            <a:r>
              <a:rPr lang="it-IT" altLang="en-US" dirty="0" err="1">
                <a:latin typeface="Times New Roman" panose="02020603050405020304" pitchFamily="18" charset="0"/>
              </a:rPr>
              <a:t>Expressing</a:t>
            </a:r>
            <a:r>
              <a:rPr lang="it-IT" altLang="en-US" dirty="0">
                <a:latin typeface="Times New Roman" panose="02020603050405020304" pitchFamily="18" charset="0"/>
              </a:rPr>
              <a:t> opinions, </a:t>
            </a:r>
            <a:r>
              <a:rPr lang="it-IT" altLang="en-US" dirty="0" err="1">
                <a:latin typeface="Times New Roman" panose="02020603050405020304" pitchFamily="18" charset="0"/>
              </a:rPr>
              <a:t>argumentation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concession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dirty="0" err="1">
                <a:latin typeface="Times New Roman" panose="02020603050405020304" pitchFamily="18" charset="0"/>
              </a:rPr>
              <a:t>Rhetorical</a:t>
            </a:r>
            <a:r>
              <a:rPr lang="it-IT" altLang="en-US" dirty="0">
                <a:latin typeface="Times New Roman" panose="02020603050405020304" pitchFamily="18" charset="0"/>
              </a:rPr>
              <a:t> devices</a:t>
            </a: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Slides</a:t>
            </a:r>
          </a:p>
          <a:p>
            <a:pPr eaLnBrk="1" hangingPunct="1"/>
            <a:r>
              <a:rPr lang="it-IT" altLang="en-US" dirty="0">
                <a:latin typeface="Times New Roman" panose="02020603050405020304" pitchFamily="18" charset="0"/>
              </a:rPr>
              <a:t>Body </a:t>
            </a:r>
            <a:r>
              <a:rPr lang="it-IT" altLang="en-US" dirty="0" err="1">
                <a:latin typeface="Times New Roman" panose="02020603050405020304" pitchFamily="18" charset="0"/>
              </a:rPr>
              <a:t>language</a:t>
            </a:r>
            <a:r>
              <a:rPr lang="it-IT" altLang="en-US" dirty="0">
                <a:latin typeface="Times New Roman" panose="02020603050405020304" pitchFamily="18" charset="0"/>
              </a:rPr>
              <a:t> and delivery</a:t>
            </a:r>
          </a:p>
          <a:p>
            <a:pPr eaLnBrk="1" hangingPunct="1">
              <a:buFont typeface="Wingdings 2" panose="05020102010507070707" pitchFamily="18" charset="2"/>
              <a:buChar char=""/>
            </a:pP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9220" name="Segnaposto numero diapositiva 5">
            <a:extLst>
              <a:ext uri="{FF2B5EF4-FFF2-40B4-BE49-F238E27FC236}">
                <a16:creationId xmlns:a16="http://schemas.microsoft.com/office/drawing/2014/main" id="{B3354533-667F-40C4-B4E6-968C35ACD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F53504B-F95B-410D-8C4A-D6DBB30105C7}" type="slidenum">
              <a:rPr lang="it-IT" altLang="en-US">
                <a:solidFill>
                  <a:schemeClr val="accent1"/>
                </a:solidFill>
              </a:rPr>
              <a:pPr/>
              <a:t>6</a:t>
            </a:fld>
            <a:endParaRPr lang="it-IT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E9C81D02-C779-4FC9-90F3-1ECAE39F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Supplementary Files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757A7E-1406-4E6C-9529-2F60F9990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73238"/>
            <a:ext cx="7524750" cy="36369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Topic</a:t>
            </a:r>
            <a:r>
              <a:rPr lang="it-IT" altLang="en-US" dirty="0">
                <a:latin typeface="Times New Roman" panose="02020603050405020304" pitchFamily="18" charset="0"/>
              </a:rPr>
              <a:t> Choice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Audience </a:t>
            </a:r>
            <a:r>
              <a:rPr lang="it-IT" altLang="en-US" dirty="0" err="1">
                <a:latin typeface="Times New Roman" panose="02020603050405020304" pitchFamily="18" charset="0"/>
              </a:rPr>
              <a:t>Awareness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Language and </a:t>
            </a:r>
            <a:r>
              <a:rPr lang="it-IT" altLang="en-US" dirty="0" err="1">
                <a:latin typeface="Times New Roman" panose="02020603050405020304" pitchFamily="18" charset="0"/>
              </a:rPr>
              <a:t>Objectivity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Using Visuals in </a:t>
            </a:r>
            <a:r>
              <a:rPr lang="it-IT" altLang="en-US" dirty="0" err="1">
                <a:latin typeface="Times New Roman" panose="02020603050405020304" pitchFamily="18" charset="0"/>
              </a:rPr>
              <a:t>Presentations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Researching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Citing</a:t>
            </a:r>
            <a:r>
              <a:rPr lang="it-IT" altLang="en-US" dirty="0">
                <a:latin typeface="Times New Roman" panose="02020603050405020304" pitchFamily="18" charset="0"/>
              </a:rPr>
              <a:t> Sources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Language and </a:t>
            </a:r>
            <a:r>
              <a:rPr lang="it-IT" altLang="en-US" dirty="0" err="1">
                <a:latin typeface="Times New Roman" panose="02020603050405020304" pitchFamily="18" charset="0"/>
              </a:rPr>
              <a:t>Bias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Signposting</a:t>
            </a:r>
            <a:r>
              <a:rPr lang="it-IT" altLang="en-US" dirty="0">
                <a:latin typeface="Times New Roman" panose="02020603050405020304" pitchFamily="18" charset="0"/>
              </a:rPr>
              <a:t>, </a:t>
            </a:r>
            <a:r>
              <a:rPr lang="it-IT" altLang="en-US" dirty="0" err="1">
                <a:latin typeface="Times New Roman" panose="02020603050405020304" pitchFamily="18" charset="0"/>
              </a:rPr>
              <a:t>Bridging</a:t>
            </a:r>
            <a:r>
              <a:rPr lang="it-IT" altLang="en-US" dirty="0">
                <a:latin typeface="Times New Roman" panose="02020603050405020304" pitchFamily="18" charset="0"/>
              </a:rPr>
              <a:t> and Linking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Public </a:t>
            </a:r>
            <a:r>
              <a:rPr lang="it-IT" altLang="en-US" dirty="0" err="1">
                <a:latin typeface="Times New Roman" panose="02020603050405020304" pitchFamily="18" charset="0"/>
              </a:rPr>
              <a:t>Speaking</a:t>
            </a:r>
            <a:r>
              <a:rPr lang="it-IT" altLang="en-US" dirty="0">
                <a:latin typeface="Times New Roman" panose="02020603050405020304" pitchFamily="18" charset="0"/>
              </a:rPr>
              <a:t> and Body Language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Using </a:t>
            </a:r>
            <a:r>
              <a:rPr lang="it-IT" altLang="en-US" dirty="0" err="1">
                <a:latin typeface="Times New Roman" panose="02020603050405020304" pitchFamily="18" charset="0"/>
              </a:rPr>
              <a:t>your</a:t>
            </a:r>
            <a:r>
              <a:rPr lang="it-IT" altLang="en-US" dirty="0">
                <a:latin typeface="Times New Roman" panose="02020603050405020304" pitchFamily="18" charset="0"/>
              </a:rPr>
              <a:t> Voice in </a:t>
            </a:r>
            <a:r>
              <a:rPr lang="it-IT" altLang="en-US" dirty="0" err="1">
                <a:latin typeface="Times New Roman" panose="02020603050405020304" pitchFamily="18" charset="0"/>
              </a:rPr>
              <a:t>Presentations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Titles</a:t>
            </a:r>
            <a:r>
              <a:rPr lang="it-IT" altLang="en-US" dirty="0">
                <a:latin typeface="Times New Roman" panose="02020603050405020304" pitchFamily="18" charset="0"/>
              </a:rPr>
              <a:t> for Talks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"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10244" name="Segnaposto numero diapositiva 5">
            <a:extLst>
              <a:ext uri="{FF2B5EF4-FFF2-40B4-BE49-F238E27FC236}">
                <a16:creationId xmlns:a16="http://schemas.microsoft.com/office/drawing/2014/main" id="{3E059F05-1EFD-43B6-A61C-8A651E035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4C1950C-58CF-49FD-AA88-5CD94F2DCB56}" type="slidenum">
              <a:rPr lang="it-IT" altLang="en-US">
                <a:solidFill>
                  <a:schemeClr val="accent1"/>
                </a:solidFill>
              </a:rPr>
              <a:pPr/>
              <a:t>7</a:t>
            </a:fld>
            <a:endParaRPr lang="it-IT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9" name="Rectangle 28678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1" name="Rectangle 28680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3997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itolo 1">
            <a:extLst>
              <a:ext uri="{FF2B5EF4-FFF2-40B4-BE49-F238E27FC236}">
                <a16:creationId xmlns:a16="http://schemas.microsoft.com/office/drawing/2014/main" id="{650E05B7-55BC-4532-A842-143C33C4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6" y="603622"/>
            <a:ext cx="3211785" cy="13229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What is the difference?</a:t>
            </a:r>
          </a:p>
        </p:txBody>
      </p:sp>
      <p:sp>
        <p:nvSpPr>
          <p:cNvPr id="28674" name="Segnaposto contenuto 2">
            <a:extLst>
              <a:ext uri="{FF2B5EF4-FFF2-40B4-BE49-F238E27FC236}">
                <a16:creationId xmlns:a16="http://schemas.microsoft.com/office/drawing/2014/main" id="{8C1FE76A-DD9F-415B-B045-C43395A1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2207977"/>
            <a:ext cx="2976274" cy="4046401"/>
          </a:xfrm>
        </p:spPr>
        <p:txBody>
          <a:bodyPr>
            <a:normAutofit/>
          </a:bodyPr>
          <a:lstStyle/>
          <a:p>
            <a:r>
              <a:rPr lang="it-IT" alt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Talking</a:t>
            </a:r>
            <a:r>
              <a:rPr lang="it-IT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it-IT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Giving a talk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it-IT" alt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Discuss</a:t>
            </a:r>
            <a:r>
              <a:rPr lang="it-IT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with a partner</a:t>
            </a:r>
          </a:p>
        </p:txBody>
      </p:sp>
      <p:pic>
        <p:nvPicPr>
          <p:cNvPr id="3" name="Immagine 2" descr="Immagine che contiene testo, inpiedi, segnale&#10;&#10;Descrizione generata automaticamente">
            <a:extLst>
              <a:ext uri="{FF2B5EF4-FFF2-40B4-BE49-F238E27FC236}">
                <a16:creationId xmlns:a16="http://schemas.microsoft.com/office/drawing/2014/main" id="{E2E23600-40EB-8867-3E79-99FB84FB3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95" r="17128" b="-4"/>
          <a:stretch/>
        </p:blipFill>
        <p:spPr>
          <a:xfrm>
            <a:off x="4276638" y="1"/>
            <a:ext cx="4867368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6" name="Immagine 5" descr="Immagine che contiene persona, esterni, albero, sedendo&#10;&#10;Descrizione generata automaticamente">
            <a:extLst>
              <a:ext uri="{FF2B5EF4-FFF2-40B4-BE49-F238E27FC236}">
                <a16:creationId xmlns:a16="http://schemas.microsoft.com/office/drawing/2014/main" id="{1E14858B-EDE7-0709-0DF1-1FF44640E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075" r="3" b="8321"/>
          <a:stretch/>
        </p:blipFill>
        <p:spPr>
          <a:xfrm>
            <a:off x="4064565" y="3429000"/>
            <a:ext cx="5079435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  <p:sp>
        <p:nvSpPr>
          <p:cNvPr id="11268" name="Segnaposto numero diapositiva 5">
            <a:extLst>
              <a:ext uri="{FF2B5EF4-FFF2-40B4-BE49-F238E27FC236}">
                <a16:creationId xmlns:a16="http://schemas.microsoft.com/office/drawing/2014/main" id="{7CC8C746-05BB-4B59-8D55-3DF74B7C7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32C06AA4-AA31-41B0-9901-593A46E7C417}" type="slidenum">
              <a:rPr lang="it-IT" alt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it-IT" altLang="en-US" sz="900">
              <a:solidFill>
                <a:srgbClr val="FFFFFF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1DFF50-0411-5B3D-AE75-1699B808566D}"/>
              </a:ext>
            </a:extLst>
          </p:cNvPr>
          <p:cNvSpPr txBox="1"/>
          <p:nvPr/>
        </p:nvSpPr>
        <p:spPr>
          <a:xfrm>
            <a:off x="6583684" y="6657945"/>
            <a:ext cx="25603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46944516@N00/444121577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en-US" sz="700">
                <a:solidFill>
                  <a:srgbClr val="FFFFFF"/>
                </a:solidFill>
              </a:rPr>
              <a:t> di Autore sconosciuto è concesso in licenza da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2477D88-541C-497B-8156-715C828A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4700">
                <a:latin typeface="Times New Roman" panose="02020603050405020304" pitchFamily="18" charset="0"/>
              </a:rPr>
              <a:t>Giving a talk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6B80B9B-AA0A-4F47-8716-2496A1CA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Char char=""/>
            </a:pPr>
            <a:r>
              <a:rPr lang="it-IT" altLang="en-US" sz="1900">
                <a:latin typeface="Times New Roman" panose="02020603050405020304" pitchFamily="18" charset="0"/>
              </a:rPr>
              <a:t>Formality</a:t>
            </a:r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it-IT" altLang="en-US" sz="1900">
                <a:latin typeface="Times New Roman" panose="02020603050405020304" pitchFamily="18" charset="0"/>
              </a:rPr>
              <a:t>Focus</a:t>
            </a:r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it-IT" altLang="en-US" sz="1900">
                <a:latin typeface="Times New Roman" panose="02020603050405020304" pitchFamily="18" charset="0"/>
              </a:rPr>
              <a:t>Organisation</a:t>
            </a:r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it-IT" altLang="en-US" sz="1900">
                <a:latin typeface="Times New Roman" panose="02020603050405020304" pitchFamily="18" charset="0"/>
              </a:rPr>
              <a:t>Lexis</a:t>
            </a:r>
          </a:p>
          <a:p>
            <a:pPr eaLnBrk="1" hangingPunct="1">
              <a:buFont typeface="Wingdings 2" panose="05020102010507070707" pitchFamily="18" charset="2"/>
              <a:buChar char=""/>
            </a:pPr>
            <a:r>
              <a:rPr lang="it-IT" altLang="en-US" sz="1900">
                <a:latin typeface="Times New Roman" panose="02020603050405020304" pitchFamily="18" charset="0"/>
              </a:rPr>
              <a:t>Evidence of research</a:t>
            </a:r>
          </a:p>
        </p:txBody>
      </p:sp>
      <p:sp>
        <p:nvSpPr>
          <p:cNvPr id="12292" name="Segnaposto numero diapositiva 5">
            <a:extLst>
              <a:ext uri="{FF2B5EF4-FFF2-40B4-BE49-F238E27FC236}">
                <a16:creationId xmlns:a16="http://schemas.microsoft.com/office/drawing/2014/main" id="{32A993B0-6B01-4C8E-9C9B-330872918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829550" y="6356350"/>
            <a:ext cx="685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9D4F8C3-DDBB-4A6B-8A07-6D04616F2206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it-IT" altLang="en-US">
              <a:solidFill>
                <a:srgbClr val="FFFFFF"/>
              </a:solidFill>
            </a:endParaRPr>
          </a:p>
        </p:txBody>
      </p:sp>
      <p:pic>
        <p:nvPicPr>
          <p:cNvPr id="36869" name="Picture 36868">
            <a:extLst>
              <a:ext uri="{FF2B5EF4-FFF2-40B4-BE49-F238E27FC236}">
                <a16:creationId xmlns:a16="http://schemas.microsoft.com/office/drawing/2014/main" id="{BA4489D1-80B1-9951-81A1-2A0C82DF3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3" r="3982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527</Words>
  <Application>Microsoft Office PowerPoint</Application>
  <PresentationFormat>Presentazione su schermo (4:3)</PresentationFormat>
  <Paragraphs>146</Paragraphs>
  <Slides>18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Source Sans Pro SemiBold</vt:lpstr>
      <vt:lpstr>Times New Roman</vt:lpstr>
      <vt:lpstr>Wingdings 2</vt:lpstr>
      <vt:lpstr>Office Theme</vt:lpstr>
      <vt:lpstr>Listening and Speaking</vt:lpstr>
      <vt:lpstr>Units 5 &amp; 6 text book and workbook Revision </vt:lpstr>
      <vt:lpstr>Course outline</vt:lpstr>
      <vt:lpstr>Semester 2 Lesson dates</vt:lpstr>
      <vt:lpstr>Presentation deadlines</vt:lpstr>
      <vt:lpstr>Course Content</vt:lpstr>
      <vt:lpstr>Supplementary Files</vt:lpstr>
      <vt:lpstr>What is the difference?</vt:lpstr>
      <vt:lpstr>Giving a talk</vt:lpstr>
      <vt:lpstr>The three Cs</vt:lpstr>
      <vt:lpstr>Every talk is a work in progress </vt:lpstr>
      <vt:lpstr>Presentazione standard di PowerPoint</vt:lpstr>
      <vt:lpstr>The Walled Off Hotel, Bethlehem</vt:lpstr>
      <vt:lpstr>Ways to organize ideas</vt:lpstr>
      <vt:lpstr>IMAGINATION &amp; Visualization </vt:lpstr>
      <vt:lpstr>Now . . .</vt:lpstr>
      <vt:lpstr>Unit 7 Expanse</vt:lpstr>
      <vt:lpstr>Homework for lesson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Karen</dc:creator>
  <cp:lastModifiedBy>Elizabeth Sherman</cp:lastModifiedBy>
  <cp:revision>60</cp:revision>
  <dcterms:created xsi:type="dcterms:W3CDTF">2016-03-11T10:40:24Z</dcterms:created>
  <dcterms:modified xsi:type="dcterms:W3CDTF">2024-03-19T07:56:31Z</dcterms:modified>
</cp:coreProperties>
</file>