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71" r:id="rId4"/>
    <p:sldId id="272" r:id="rId5"/>
    <p:sldId id="355" r:id="rId6"/>
    <p:sldId id="354" r:id="rId7"/>
    <p:sldId id="353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24" autoAdjust="0"/>
  </p:normalViewPr>
  <p:slideViewPr>
    <p:cSldViewPr>
      <p:cViewPr varScale="1">
        <p:scale>
          <a:sx n="82" d="100"/>
          <a:sy n="82" d="100"/>
        </p:scale>
        <p:origin x="754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macmillaneducationeverywhere.com/resource-pack/skillful-2nd-edition/level-4-reading-and-writing/skillful-2nd-edition-level-4-reading-and-writing-teachers-resource-center/video/unit-3-the-nuclear-debate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macmillaneducationeverywhere.com/resource-pack/skillful-2nd-edition/level-4-reading-and-writing/skillful-2nd-edition-level-4-reading-and-writing-teachers-resource-center/video/unit-3-the-nuclear-debate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1E1AD4-4A1A-4F37-9C54-1BC1B6404A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7167322-E695-4C63-9BF6-EA5A4673289E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https://www.macmillaneducationeverywhere.com/resource-pack/skillful-2nd-edition/level-4-reading-and-writing/skillful-2nd-edition-level-4-reading-and-writing-teachers-resource-center/video/unit-3-the-nuclear-debate/</a:t>
          </a:r>
          <a:endParaRPr lang="en-US" dirty="0">
            <a:solidFill>
              <a:schemeClr val="tx1"/>
            </a:solidFill>
          </a:endParaRPr>
        </a:p>
      </dgm:t>
    </dgm:pt>
    <dgm:pt modelId="{EFE397DA-1EC9-4225-951D-F142DACDC80D}" type="parTrans" cxnId="{5D5B5887-1D0D-4A12-ABC5-D58CC19AACD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8571B43-0184-4586-AF78-E834710408C0}" type="sibTrans" cxnId="{5D5B5887-1D0D-4A12-ABC5-D58CC19AACDF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F42DC8BF-135A-4421-BDFE-EF587C5C0DD3}" type="pres">
      <dgm:prSet presAssocID="{471E1AD4-4A1A-4F37-9C54-1BC1B6404A31}" presName="linear" presStyleCnt="0">
        <dgm:presLayoutVars>
          <dgm:animLvl val="lvl"/>
          <dgm:resizeHandles val="exact"/>
        </dgm:presLayoutVars>
      </dgm:prSet>
      <dgm:spPr/>
    </dgm:pt>
    <dgm:pt modelId="{5B9A47BD-46DC-4761-90B7-17D2CF3A59F9}" type="pres">
      <dgm:prSet presAssocID="{57167322-E695-4C63-9BF6-EA5A4673289E}" presName="parentText" presStyleLbl="node1" presStyleIdx="0" presStyleCnt="1" custLinFactY="-39693" custLinFactNeighborX="-6452" custLinFactNeighborY="-100000">
        <dgm:presLayoutVars>
          <dgm:chMax val="0"/>
          <dgm:bulletEnabled val="1"/>
        </dgm:presLayoutVars>
      </dgm:prSet>
      <dgm:spPr/>
    </dgm:pt>
  </dgm:ptLst>
  <dgm:cxnLst>
    <dgm:cxn modelId="{878E8A5B-760A-4BF6-B3A3-D12E4004CE0A}" type="presOf" srcId="{471E1AD4-4A1A-4F37-9C54-1BC1B6404A31}" destId="{F42DC8BF-135A-4421-BDFE-EF587C5C0DD3}" srcOrd="0" destOrd="0" presId="urn:microsoft.com/office/officeart/2005/8/layout/vList2"/>
    <dgm:cxn modelId="{5D5B5887-1D0D-4A12-ABC5-D58CC19AACDF}" srcId="{471E1AD4-4A1A-4F37-9C54-1BC1B6404A31}" destId="{57167322-E695-4C63-9BF6-EA5A4673289E}" srcOrd="0" destOrd="0" parTransId="{EFE397DA-1EC9-4225-951D-F142DACDC80D}" sibTransId="{88571B43-0184-4586-AF78-E834710408C0}"/>
    <dgm:cxn modelId="{0E1CECA5-FADC-4EA9-8DA8-6E3EA4D226ED}" type="presOf" srcId="{57167322-E695-4C63-9BF6-EA5A4673289E}" destId="{5B9A47BD-46DC-4761-90B7-17D2CF3A59F9}" srcOrd="0" destOrd="0" presId="urn:microsoft.com/office/officeart/2005/8/layout/vList2"/>
    <dgm:cxn modelId="{A6B64FCC-69FC-43AC-8DA3-77DABB372D17}" type="presParOf" srcId="{F42DC8BF-135A-4421-BDFE-EF587C5C0DD3}" destId="{5B9A47BD-46DC-4761-90B7-17D2CF3A59F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A47BD-46DC-4761-90B7-17D2CF3A59F9}">
      <dsp:nvSpPr>
        <dsp:cNvPr id="0" name=""/>
        <dsp:cNvSpPr/>
      </dsp:nvSpPr>
      <dsp:spPr>
        <a:xfrm>
          <a:off x="0" y="0"/>
          <a:ext cx="5102225" cy="950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https://www.macmillaneducationeverywhere.com/resource-pack/skillful-2nd-edition/level-4-reading-and-writing/skillful-2nd-edition-level-4-reading-and-writing-teachers-resource-center/video/unit-3-the-nuclear-debate/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6377" y="46377"/>
        <a:ext cx="5009471" cy="8572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2E5BE38-EE51-40CF-ACE9-7B2A644BA7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3E56623-4AF1-43A7-94D5-3AED4E837A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DD3C413-2C35-4591-A25B-5C7DAF8D7558}" type="datetimeFigureOut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856C544-CD2B-4A75-85AC-95304FF7AA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116AA1-4528-4C72-A383-B505239F12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145DA61-9DCF-4217-A7B5-7682CF67900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865702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D7176EC4-7B80-4B3A-BEA3-56BDEF7811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9CB7C76-E107-4574-9A55-2AD48416B84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0D4C378-ACB3-4355-AD6B-9AFD25CE3AEE}" type="datetimeFigureOut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299EFFCF-A219-4883-87A3-7554D9CEC5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1C5B5536-3796-446A-83C0-A694E2F90D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D7581A-029C-4790-927A-E54AA87C20C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8D482A-991C-4969-9C3C-B766651B98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B02B6D5-8E7D-4F53-A889-57B0D3C4AB4A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74555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4A69A389-74B6-4079-8C42-75BB7FC9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3DD1-E49D-4AA6-B821-ACB26CE89C70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D7AA1457-DD1B-4A94-9DA0-5667D6CA1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F9B0F8F3-A276-4C1A-B898-B97702E18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FEE08-7ABC-492D-A254-61254747E40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7247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8B08B-B012-4455-A6D5-922B67631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226D5-5A1F-4F1F-9F4B-F6A7EAC0B82E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A656B-7662-45F4-BB38-8011C2F6D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AC910-E091-4664-B692-5CAF4DF8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D09CA-1147-4700-8418-7198276E7DAC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6300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EB361-513B-442F-81E0-CF2D1EA5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0CE0-6EA8-42A3-8058-816AD2F81650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596D3-3C9C-44B1-A95C-094C7831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B4656-74DB-4F71-B5B0-CFC617BC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01A14-D2B1-460C-931D-672E6314DC77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454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BCB85-39A2-41E8-86D3-EA1BC21AC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821F-528D-44C1-BD6D-1E7B5A800707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65514-5066-4459-9DB6-2E802D063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938AF-EC4A-4839-B3A5-025894F7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51F0A-0B96-4C18-A02A-807420EBAB6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1342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9DBAC4C4-280A-48A1-B1C6-8DF2093F4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C5DA1-F1AD-439F-9B47-EF5CBEAEC0FB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0902D2E5-19C3-4C07-81F4-00D79D0F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33A34AE1-C608-43C1-9D09-AAA74168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69E47-7A99-4EC8-B2B3-CE7D3976EF6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3917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B6DD268-2050-40BE-9CE2-D80061F5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50FBF-BE8D-4510-A762-5FF69DB49BC3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70C995-8858-4045-A585-27672604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0C3DA8-70B8-4341-A006-893303ED9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69C30-C9C0-4E14-90B1-6F6FF532A70C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8422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31138A-5039-4416-BDAE-89F1D63B3EB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D5BD8-CFD0-415A-A5AD-E7EE1A79D686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06C1F52-515A-49BF-B576-CC6E194FFFF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CEEFB3-E094-4B87-A9DE-EF8109A668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B6FC119-6695-4EBD-BD4E-98A2CEACAD7A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63241791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9DEF33A-AA74-44CD-912F-E035A984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483E-2E52-49D3-B3AA-8A93D16B0399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8B6034F-40EA-4066-A37F-025FFBEC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867BB2D-704F-44BD-B7E0-A1F919183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5109E-C213-4146-A774-36984D0D6EF4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42156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B31F15B-B4CE-41A1-ABDC-CFC9C3A99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1D016-7A54-474D-8B56-821EA8F6FF5C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7FCAE45-7897-4DA7-A8B4-58DDECCB3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43B0EA6-4D9E-45D3-989C-18659B344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72675-CE2E-457C-89F3-4DA005E8EDE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23939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>
            <a:extLst>
              <a:ext uri="{FF2B5EF4-FFF2-40B4-BE49-F238E27FC236}">
                <a16:creationId xmlns:a16="http://schemas.microsoft.com/office/drawing/2014/main" id="{E57C0452-EA56-455C-BCE5-4F5767396408}"/>
              </a:ext>
            </a:extLst>
          </p:cNvPr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AB9420FF-4411-4480-AF03-D086E3BD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2E9DD-5526-4107-898E-1403D1F62172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71846244-9952-48C3-A5F4-466515E43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1350" y="6235700"/>
            <a:ext cx="3805238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FD9DF9E0-A870-444A-8751-350C3CF9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F2A37-A2D4-481A-BA94-3AE42A5C0D8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4757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>
            <a:extLst>
              <a:ext uri="{FF2B5EF4-FFF2-40B4-BE49-F238E27FC236}">
                <a16:creationId xmlns:a16="http://schemas.microsoft.com/office/drawing/2014/main" id="{0A454B07-708D-4D4C-A0EA-8CD914FB1766}"/>
              </a:ext>
            </a:extLst>
          </p:cNvPr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09240DB9-9DAF-49DE-A558-155650D4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AD0247E9-8CA5-4A47-A90E-2F6D265AC827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1E27D01B-9C17-4041-9DEB-07316608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9763" y="6235700"/>
            <a:ext cx="3803650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57A83FEB-62D7-47BB-9A4F-24D10591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D0A85-9976-49CB-8C74-87E1EF05B81E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88134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12A5B9-C2C1-4356-91B8-E9B3C09B3ABC}"/>
              </a:ext>
            </a:extLst>
          </p:cNvPr>
          <p:cNvSpPr>
            <a:spLocks noGrp="1"/>
          </p:cNvSpPr>
          <p:nvPr>
            <p:ph type="title"/>
          </p:nvPr>
        </p:nvSpPr>
        <p:spPr bwMode="black">
          <a:xfrm>
            <a:off x="1606550" y="965200"/>
            <a:ext cx="5937250" cy="118745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1CE4805-35B8-44AA-95B3-CF16BEE474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06550" y="2638425"/>
            <a:ext cx="5937250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F7DE-8C84-416B-BB76-5C397BDE5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78525" y="6238875"/>
            <a:ext cx="2065338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D5AF5F-C1E2-4DF6-A725-20D7A22458C9}" type="datetime1">
              <a:rPr lang="it-IT"/>
              <a:pPr>
                <a:defRPr/>
              </a:pPr>
              <a:t>14/11/2023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A39D-82B5-43AC-AFEF-7394594EE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01725" y="6235700"/>
            <a:ext cx="4557713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it-IT"/>
              <a:t>K McLachlan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A95F9-7142-4650-BBD9-F553A2B33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0713" y="6218238"/>
            <a:ext cx="365125" cy="365125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wrap="square" lIns="18288" tIns="45720" rIns="18288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100">
                <a:solidFill>
                  <a:srgbClr val="FFFFFF"/>
                </a:solidFill>
              </a:defRPr>
            </a:lvl1pPr>
          </a:lstStyle>
          <a:p>
            <a:fld id="{CE02EB26-B1FA-482C-B903-DDC66699EABC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5" r:id="rId2"/>
    <p:sldLayoutId id="2147483903" r:id="rId3"/>
    <p:sldLayoutId id="2147483896" r:id="rId4"/>
    <p:sldLayoutId id="2147483897" r:id="rId5"/>
    <p:sldLayoutId id="2147483898" r:id="rId6"/>
    <p:sldLayoutId id="2147483899" r:id="rId7"/>
    <p:sldLayoutId id="2147483904" r:id="rId8"/>
    <p:sldLayoutId id="2147483905" r:id="rId9"/>
    <p:sldLayoutId id="2147483900" r:id="rId10"/>
    <p:sldLayoutId id="2147483901" r:id="rId11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kern="1200" cap="all" spc="200">
          <a:solidFill>
            <a:srgbClr val="262626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>
            <a:extLst>
              <a:ext uri="{FF2B5EF4-FFF2-40B4-BE49-F238E27FC236}">
                <a16:creationId xmlns:a16="http://schemas.microsoft.com/office/drawing/2014/main" id="{91933DBF-A467-40F5-9245-E695338DF0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Reading and Writing</a:t>
            </a:r>
          </a:p>
        </p:txBody>
      </p:sp>
      <p:sp>
        <p:nvSpPr>
          <p:cNvPr id="8195" name="Sottotitolo 2">
            <a:extLst>
              <a:ext uri="{FF2B5EF4-FFF2-40B4-BE49-F238E27FC236}">
                <a16:creationId xmlns:a16="http://schemas.microsoft.com/office/drawing/2014/main" id="{C1ECEE37-8178-4FAD-8A35-CE8BC2F07B6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it-IT" alt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Lesson 7 </a:t>
            </a:r>
            <a:r>
              <a:rPr lang="it-IT" alt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a.a</a:t>
            </a:r>
            <a:r>
              <a:rPr lang="it-IT" alt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2023/24</a:t>
            </a:r>
          </a:p>
        </p:txBody>
      </p:sp>
      <p:sp>
        <p:nvSpPr>
          <p:cNvPr id="8196" name="Segnaposto numero diapositiva 3">
            <a:extLst>
              <a:ext uri="{FF2B5EF4-FFF2-40B4-BE49-F238E27FC236}">
                <a16:creationId xmlns:a16="http://schemas.microsoft.com/office/drawing/2014/main" id="{849E3FF4-0194-4C3E-9A79-F479DA1001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solidFill>
            <a:srgbClr val="1D1D1D">
              <a:alpha val="69803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6E1CC576-7D80-4012-99FF-788BC64E993D}" type="slidenum">
              <a:rPr lang="it-IT" altLang="en-US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/>
              <a:t>1</a:t>
            </a:fld>
            <a:endParaRPr lang="it-IT" altLang="en-US">
              <a:solidFill>
                <a:srgbClr val="8989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>
            <a:extLst>
              <a:ext uri="{FF2B5EF4-FFF2-40B4-BE49-F238E27FC236}">
                <a16:creationId xmlns:a16="http://schemas.microsoft.com/office/drawing/2014/main" id="{67DC7A5F-F8A6-45DD-ADE9-77C632E7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550" y="549275"/>
            <a:ext cx="5937250" cy="16033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it-IT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alt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it-IT" alt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</a:p>
        </p:txBody>
      </p:sp>
      <p:sp>
        <p:nvSpPr>
          <p:cNvPr id="9219" name="Segnaposto contenuto 2">
            <a:extLst>
              <a:ext uri="{FF2B5EF4-FFF2-40B4-BE49-F238E27FC236}">
                <a16:creationId xmlns:a16="http://schemas.microsoft.com/office/drawing/2014/main" id="{BA0A4AD7-0FC2-4377-B142-C707200939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2638425"/>
            <a:ext cx="6984702" cy="3670300"/>
          </a:xfrm>
        </p:spPr>
        <p:txBody>
          <a:bodyPr/>
          <a:lstStyle/>
          <a:p>
            <a:pPr marL="0" indent="0" defTabSz="457200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1.Complete and check all vocabulary exercises in      	Units 1 and 2</a:t>
            </a:r>
          </a:p>
          <a:p>
            <a:pPr marL="0" indent="0" defTabSz="457200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2. Online workbook exercises</a:t>
            </a:r>
          </a:p>
          <a:p>
            <a:pPr marL="0" indent="0" defTabSz="457200">
              <a:spcBef>
                <a:spcPct val="0"/>
              </a:spcBef>
              <a:buClrTx/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3. Start unit 3 Energy – </a:t>
            </a:r>
            <a:r>
              <a:rPr lang="en-US" altLang="en-US" sz="2400" dirty="0" err="1">
                <a:solidFill>
                  <a:srgbClr val="000000"/>
                </a:solidFill>
              </a:rPr>
              <a:t>pgs</a:t>
            </a:r>
            <a:r>
              <a:rPr lang="en-US" altLang="en-US" sz="2400" dirty="0">
                <a:solidFill>
                  <a:srgbClr val="000000"/>
                </a:solidFill>
              </a:rPr>
              <a:t> 44 &amp; 45 and do first 	reading </a:t>
            </a:r>
            <a:r>
              <a:rPr lang="en-US" altLang="en-US" sz="2400" dirty="0" err="1">
                <a:solidFill>
                  <a:srgbClr val="000000"/>
                </a:solidFill>
              </a:rPr>
              <a:t>pgs</a:t>
            </a:r>
            <a:r>
              <a:rPr lang="en-US" altLang="en-US" sz="2400" dirty="0">
                <a:solidFill>
                  <a:srgbClr val="000000"/>
                </a:solidFill>
              </a:rPr>
              <a:t> 46, 47, and 48 and exercises</a:t>
            </a:r>
          </a:p>
          <a:p>
            <a:pPr marL="342900" indent="-342900" defTabSz="457200">
              <a:spcBef>
                <a:spcPct val="0"/>
              </a:spcBef>
              <a:buClrTx/>
              <a:buFont typeface="Arial" panose="020B0604020202020204" pitchFamily="34" charset="0"/>
              <a:buAutoNum type="arabicPeriod" startAt="4"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Read article on Superbugs (uploaded on Moodle) Prepare summary. Share it with a peer and do peer review.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i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it-IT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Segnaposto numero diapositiva 3">
            <a:extLst>
              <a:ext uri="{FF2B5EF4-FFF2-40B4-BE49-F238E27FC236}">
                <a16:creationId xmlns:a16="http://schemas.microsoft.com/office/drawing/2014/main" id="{1F5A2F4A-A608-409E-8BF3-2E5A4E409F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solidFill>
            <a:srgbClr val="1D1D1D">
              <a:alpha val="69803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C1529F0E-88A7-4E6F-B908-3C1FDB83AF10}" type="slidenum">
              <a:rPr lang="it-IT" altLang="en-US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/>
              <a:t>2</a:t>
            </a:fld>
            <a:endParaRPr lang="it-IT" altLang="en-US">
              <a:solidFill>
                <a:srgbClr val="8989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B41842-D25C-4616-8603-97C4FB40D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196975"/>
            <a:ext cx="6940550" cy="1646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Using data to support opinions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176FA2C-EE4F-4683-B797-0780670A6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3717032"/>
            <a:ext cx="7269163" cy="1943993"/>
          </a:xfrm>
          <a:ln>
            <a:miter lim="800000"/>
            <a:headEnd/>
            <a:tailEnd/>
          </a:ln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000" dirty="0"/>
              <a:t>P. 41 Exercises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000" dirty="0"/>
              <a:t>Use of email for personal correspondence has declined steadily since 2010 while social media has seen a rise to prominence. </a:t>
            </a:r>
            <a:r>
              <a:rPr lang="en-US" sz="5000" dirty="0">
                <a:solidFill>
                  <a:srgbClr val="002060"/>
                </a:solidFill>
                <a:highlight>
                  <a:srgbClr val="FFFF00"/>
                </a:highlight>
              </a:rPr>
              <a:t>This </a:t>
            </a:r>
            <a:r>
              <a:rPr lang="en-US" sz="5000" dirty="0"/>
              <a:t>strongly indicates that social media has become the preferred method of communication.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268" name="Segnaposto numero diapositiva 3">
            <a:extLst>
              <a:ext uri="{FF2B5EF4-FFF2-40B4-BE49-F238E27FC236}">
                <a16:creationId xmlns:a16="http://schemas.microsoft.com/office/drawing/2014/main" id="{1E423848-C477-4C35-B606-A93F06D921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solidFill>
            <a:srgbClr val="1D1D1D">
              <a:alpha val="69803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E5AC2FB-14F4-49E1-9875-AD45CF1EA876}" type="slidenum">
              <a:rPr lang="it-IT" altLang="en-US">
                <a:solidFill>
                  <a:srgbClr val="FFFFFF"/>
                </a:solidFill>
              </a:rPr>
              <a:pPr/>
              <a:t>3</a:t>
            </a:fld>
            <a:endParaRPr lang="it-IT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B43A8C-FF19-477A-9C7B-3BB18D350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163" y="314671"/>
            <a:ext cx="6940550" cy="122413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Unit three energy</a:t>
            </a:r>
          </a:p>
        </p:txBody>
      </p:sp>
      <p:sp>
        <p:nvSpPr>
          <p:cNvPr id="12292" name="Segnaposto numero diapositiva 3">
            <a:extLst>
              <a:ext uri="{FF2B5EF4-FFF2-40B4-BE49-F238E27FC236}">
                <a16:creationId xmlns:a16="http://schemas.microsoft.com/office/drawing/2014/main" id="{FA321341-E49F-400F-A033-45D4794EC1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solidFill>
            <a:srgbClr val="1D1D1D">
              <a:alpha val="69803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C8B121ED-606C-4F6B-9952-69D805106A4A}" type="slidenum">
              <a:rPr lang="it-IT" altLang="en-US">
                <a:solidFill>
                  <a:srgbClr val="FFFFFF"/>
                </a:solidFill>
              </a:rPr>
              <a:pPr/>
              <a:t>4</a:t>
            </a:fld>
            <a:endParaRPr lang="it-IT" altLang="en-US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32" y="1783093"/>
            <a:ext cx="7733406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428" y="188640"/>
            <a:ext cx="6045748" cy="648072"/>
          </a:xfrm>
        </p:spPr>
        <p:txBody>
          <a:bodyPr>
            <a:normAutofit fontScale="90000"/>
          </a:bodyPr>
          <a:lstStyle/>
          <a:p>
            <a:r>
              <a:rPr lang="it-IT" sz="2000" dirty="0"/>
              <a:t>Global </a:t>
            </a:r>
            <a:r>
              <a:rPr lang="it-IT" sz="2000" dirty="0" err="1"/>
              <a:t>energy</a:t>
            </a:r>
            <a:r>
              <a:rPr lang="it-IT" sz="2000" dirty="0"/>
              <a:t> </a:t>
            </a:r>
            <a:r>
              <a:rPr lang="it-IT" sz="2000" dirty="0" err="1"/>
              <a:t>consumption</a:t>
            </a:r>
            <a:r>
              <a:rPr lang="it-IT" sz="2000" dirty="0"/>
              <a:t> </a:t>
            </a:r>
            <a:r>
              <a:rPr lang="it-IT" sz="2000" dirty="0" err="1"/>
              <a:t>pg</a:t>
            </a:r>
            <a:r>
              <a:rPr lang="it-IT" sz="2000" dirty="0"/>
              <a:t>. 44-45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5109E-C213-4146-A774-36984D0D6EF4}" type="slidenum">
              <a:rPr lang="it-IT" altLang="en-US" smtClean="0"/>
              <a:pPr/>
              <a:t>5</a:t>
            </a:fld>
            <a:endParaRPr lang="it-IT" altLang="en-US"/>
          </a:p>
        </p:txBody>
      </p:sp>
      <p:sp>
        <p:nvSpPr>
          <p:cNvPr id="4" name="CasellaDiTesto 3"/>
          <p:cNvSpPr txBox="1"/>
          <p:nvPr/>
        </p:nvSpPr>
        <p:spPr>
          <a:xfrm>
            <a:off x="971600" y="2636912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dirty="0" err="1"/>
              <a:t>What</a:t>
            </a:r>
            <a:r>
              <a:rPr lang="it-IT" dirty="0"/>
              <a:t> are the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sources</a:t>
            </a:r>
            <a:r>
              <a:rPr lang="it-IT" dirty="0"/>
              <a:t> of </a:t>
            </a:r>
            <a:r>
              <a:rPr lang="it-IT" dirty="0" err="1"/>
              <a:t>energy</a:t>
            </a:r>
            <a:r>
              <a:rPr lang="it-IT" dirty="0"/>
              <a:t> in </a:t>
            </a:r>
            <a:r>
              <a:rPr lang="it-IT" dirty="0" err="1"/>
              <a:t>your</a:t>
            </a:r>
            <a:r>
              <a:rPr lang="it-IT" dirty="0"/>
              <a:t> country?</a:t>
            </a:r>
          </a:p>
          <a:p>
            <a:pPr marL="342900" indent="-342900">
              <a:buAutoNum type="arabicPeriod"/>
            </a:pP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energy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country produce?</a:t>
            </a:r>
          </a:p>
          <a:p>
            <a:pPr marL="342900" indent="-342900">
              <a:buAutoNum type="arabicPeriod"/>
            </a:pPr>
            <a:r>
              <a:rPr lang="it-IT" dirty="0"/>
              <a:t>Do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continue to use </a:t>
            </a:r>
            <a:r>
              <a:rPr lang="it-IT" dirty="0" err="1"/>
              <a:t>fossil</a:t>
            </a:r>
            <a:r>
              <a:rPr lang="it-IT" dirty="0"/>
              <a:t> </a:t>
            </a:r>
            <a:r>
              <a:rPr lang="it-IT" dirty="0" err="1"/>
              <a:t>fuels</a:t>
            </a:r>
            <a:r>
              <a:rPr lang="it-IT" dirty="0"/>
              <a:t>? </a:t>
            </a:r>
            <a:r>
              <a:rPr lang="it-IT" dirty="0" err="1"/>
              <a:t>Why</a:t>
            </a:r>
            <a:r>
              <a:rPr lang="it-IT" dirty="0"/>
              <a:t>/</a:t>
            </a:r>
            <a:r>
              <a:rPr lang="it-IT" dirty="0" err="1"/>
              <a:t>why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?</a:t>
            </a:r>
          </a:p>
        </p:txBody>
      </p:sp>
      <p:pic>
        <p:nvPicPr>
          <p:cNvPr id="2050" name="Picture 2" descr="World energy consumption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66102"/>
            <a:ext cx="8781228" cy="574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05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E8B0C0-2966-43BE-9957-DB3407CE6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980728"/>
            <a:ext cx="6940550" cy="1646237"/>
          </a:xfrm>
        </p:spPr>
        <p:txBody>
          <a:bodyPr/>
          <a:lstStyle/>
          <a:p>
            <a:pPr>
              <a:defRPr/>
            </a:pPr>
            <a:r>
              <a:rPr lang="en-US" dirty="0"/>
              <a:t>Video unit 3</a:t>
            </a:r>
          </a:p>
        </p:txBody>
      </p:sp>
      <p:sp>
        <p:nvSpPr>
          <p:cNvPr id="13316" name="Segnaposto numero diapositiva 3">
            <a:extLst>
              <a:ext uri="{FF2B5EF4-FFF2-40B4-BE49-F238E27FC236}">
                <a16:creationId xmlns:a16="http://schemas.microsoft.com/office/drawing/2014/main" id="{C0E2EE9E-8AB3-4A41-A4D7-109E6CF793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solidFill>
            <a:srgbClr val="1D1D1D">
              <a:alpha val="69803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42413DF9-3F88-42EC-909A-8230C1AD527C}" type="slidenum">
              <a:rPr lang="it-IT" altLang="en-US">
                <a:solidFill>
                  <a:srgbClr val="FFFFFF"/>
                </a:solidFill>
              </a:rPr>
              <a:pPr/>
              <a:t>6</a:t>
            </a:fld>
            <a:endParaRPr lang="it-IT" altLang="en-US">
              <a:solidFill>
                <a:srgbClr val="FFFFFF"/>
              </a:solidFill>
            </a:endParaRP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762D0CCA-51BB-4333-8410-5859D0545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1742198"/>
              </p:ext>
            </p:extLst>
          </p:nvPr>
        </p:nvGraphicFramePr>
        <p:xfrm>
          <a:off x="1619672" y="3284984"/>
          <a:ext cx="5102225" cy="1011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9A3E92-DAB2-BC41-9E59-40418CD7F6CD}"/>
              </a:ext>
            </a:extLst>
          </p:cNvPr>
          <p:cNvSpPr txBox="1"/>
          <p:nvPr/>
        </p:nvSpPr>
        <p:spPr>
          <a:xfrm>
            <a:off x="1763688" y="486916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https://www.youtube.com/watch?v=8tOsT55W9iQ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1">
            <a:extLst>
              <a:ext uri="{FF2B5EF4-FFF2-40B4-BE49-F238E27FC236}">
                <a16:creationId xmlns:a16="http://schemas.microsoft.com/office/drawing/2014/main" id="{A0675BD9-70DB-45F4-8173-EFF88E489C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solidFill>
            <a:srgbClr val="1D1D1D">
              <a:alpha val="69803"/>
            </a:srgbClr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C85F96D1-92F6-46D2-8511-A6F9AD4C3102}" type="slidenum">
              <a:rPr lang="it-IT" altLang="en-US">
                <a:solidFill>
                  <a:srgbClr val="FFFFFF"/>
                </a:solidFill>
              </a:rPr>
              <a:pPr/>
              <a:t>7</a:t>
            </a:fld>
            <a:endParaRPr lang="it-IT" altLang="en-US">
              <a:solidFill>
                <a:srgbClr val="FFFFFF"/>
              </a:solidFill>
            </a:endParaRPr>
          </a:p>
        </p:txBody>
      </p:sp>
      <p:sp>
        <p:nvSpPr>
          <p:cNvPr id="15363" name="CasellaDiTesto 3">
            <a:extLst>
              <a:ext uri="{FF2B5EF4-FFF2-40B4-BE49-F238E27FC236}">
                <a16:creationId xmlns:a16="http://schemas.microsoft.com/office/drawing/2014/main" id="{F0AB7636-E3EE-4A2D-8B00-A7848A423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274637"/>
            <a:ext cx="8210302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r>
              <a:rPr lang="en-US" altLang="en-US" sz="3200" dirty="0"/>
              <a:t>Homework Lesson 8</a:t>
            </a:r>
            <a:endParaRPr lang="en-US" altLang="en-US" sz="3200" i="1" dirty="0"/>
          </a:p>
          <a:p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err="1"/>
              <a:t>Pg</a:t>
            </a:r>
            <a:r>
              <a:rPr lang="en-US" altLang="en-US" dirty="0"/>
              <a:t> 49 Stages of the memory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Exercises pg. 50, reading on </a:t>
            </a:r>
            <a:r>
              <a:rPr lang="en-US" altLang="en-US" dirty="0" err="1"/>
              <a:t>pg</a:t>
            </a:r>
            <a:r>
              <a:rPr lang="en-US" altLang="en-US" dirty="0"/>
              <a:t> 51-2 Fracking – the future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(research the latest on Fracking and where it is being done)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Prepare a summary of one paragraph of the article on Fracking.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Exercises pg. 54-55,58 &amp; 59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Language test on January 18</a:t>
            </a:r>
            <a:r>
              <a:rPr lang="en-US" altLang="en-US" baseline="30000" dirty="0"/>
              <a:t>th</a:t>
            </a:r>
            <a:r>
              <a:rPr lang="en-US" altLang="en-US" dirty="0"/>
              <a:t> VSR 9-11</a:t>
            </a:r>
          </a:p>
          <a:p>
            <a:r>
              <a:rPr lang="en-US" altLang="en-US" dirty="0"/>
              <a:t>Summary test:	December 13</a:t>
            </a:r>
            <a:r>
              <a:rPr lang="en-US" altLang="en-US" baseline="30000" dirty="0"/>
              <a:t>th</a:t>
            </a:r>
            <a:r>
              <a:rPr lang="en-US" altLang="en-US" dirty="0"/>
              <a:t> 9 a.m. </a:t>
            </a:r>
            <a:r>
              <a:rPr lang="en-US" altLang="en-US"/>
              <a:t>VV Aula 2</a:t>
            </a:r>
          </a:p>
          <a:p>
            <a:r>
              <a:rPr lang="en-US" altLang="en-US"/>
              <a:t>Text </a:t>
            </a:r>
            <a:r>
              <a:rPr lang="en-US" altLang="en-US" dirty="0"/>
              <a:t>given roughly 500 words – your summary 150 c.a.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en-US" dirty="0"/>
              <a:t>90 minutes allotted to write</a:t>
            </a:r>
          </a:p>
          <a:p>
            <a:pPr lvl="1" indent="0"/>
            <a:endParaRPr lang="en-US" altLang="en-US" dirty="0"/>
          </a:p>
          <a:p>
            <a:pPr lvl="1" indent="0"/>
            <a:endParaRPr lang="en-US" altLang="en-US" dirty="0"/>
          </a:p>
          <a:p>
            <a:pPr lvl="1" indent="0"/>
            <a:endParaRPr lang="en-US" altLang="en-US" dirty="0"/>
          </a:p>
          <a:p>
            <a:pPr lvl="1" indent="0"/>
            <a:endParaRPr lang="en-US" altLang="en-US" dirty="0"/>
          </a:p>
          <a:p>
            <a:pPr lvl="1" indent="0"/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cco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c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co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cco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ppt/theme/themeOverride2.xml><?xml version="1.0" encoding="utf-8"?>
<a:themeOverride xmlns:a="http://schemas.openxmlformats.org/drawingml/2006/main">
  <a:clrScheme name="Pacco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3518</TotalTime>
  <Words>305</Words>
  <Application>Microsoft Office PowerPoint</Application>
  <PresentationFormat>Presentazione su schermo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Pacco</vt:lpstr>
      <vt:lpstr>Reading and Writing</vt:lpstr>
      <vt:lpstr>Homework for lesson 7</vt:lpstr>
      <vt:lpstr>Using data to support opinions</vt:lpstr>
      <vt:lpstr>Unit three energy</vt:lpstr>
      <vt:lpstr>Global energy consumption pg. 44-45</vt:lpstr>
      <vt:lpstr>Video unit 3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and Writing</dc:title>
  <dc:creator>karen</dc:creator>
  <cp:lastModifiedBy>Elizabeth Sherman</cp:lastModifiedBy>
  <cp:revision>82</cp:revision>
  <dcterms:created xsi:type="dcterms:W3CDTF">2015-10-27T11:13:55Z</dcterms:created>
  <dcterms:modified xsi:type="dcterms:W3CDTF">2023-11-14T09:02:10Z</dcterms:modified>
</cp:coreProperties>
</file>