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71" r:id="rId4"/>
    <p:sldId id="263" r:id="rId5"/>
    <p:sldId id="270" r:id="rId6"/>
    <p:sldId id="257" r:id="rId7"/>
    <p:sldId id="266" r:id="rId8"/>
    <p:sldId id="258" r:id="rId9"/>
    <p:sldId id="264" r:id="rId10"/>
    <p:sldId id="268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A4B1753-364B-4BA2-88C8-B235109103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79A9E0-211E-4D6A-871B-C780828464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18120F-D051-4958-88B0-A5F96B657218}" type="datetimeFigureOut">
              <a:rPr lang="it-IT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B2A20FB-5615-46C7-A6DF-832E93BE33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F9092F-E562-43BD-B2DE-CDCD8DA719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E9667F1-9716-47E4-A7B8-423BA8F5D6C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E80EBDD-DFAB-40EC-A025-38C55536E8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B0F9479-ADA2-44C6-8B40-9234B931535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601FCF-19C2-4FB0-A0CA-DE0C5142E518}" type="datetimeFigureOut">
              <a:rPr lang="it-IT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A912B92E-317A-4576-B9E4-6479A0E353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A7517F8B-6347-4FFF-A675-87C60BC5C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DCC173-7280-42F5-AC38-7C9CA7F4F5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E50C3E-B6A6-418E-8F2F-B9F80C8FBA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2365E78-38DD-46DB-BBC6-CA2F007AB493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>
            <a:extLst>
              <a:ext uri="{FF2B5EF4-FFF2-40B4-BE49-F238E27FC236}">
                <a16:creationId xmlns:a16="http://schemas.microsoft.com/office/drawing/2014/main" id="{BF8171BD-4984-4882-BEBF-4E44E92948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>
            <a:extLst>
              <a:ext uri="{FF2B5EF4-FFF2-40B4-BE49-F238E27FC236}">
                <a16:creationId xmlns:a16="http://schemas.microsoft.com/office/drawing/2014/main" id="{5F4F95C7-061E-4FDA-90A6-570E2A82D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834A9A-D859-4B04-AD83-76FD3CBAEE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C62CC878-9306-400D-936E-D70BCF9AC92C}" type="slidenum">
              <a:rPr lang="it-IT" altLang="en-US">
                <a:latin typeface="Calibri" panose="020F0502020204030204" pitchFamily="34" charset="0"/>
              </a:rPr>
              <a:pPr/>
              <a:t>4</a:t>
            </a:fld>
            <a:endParaRPr lang="it-IT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6C639F-9BF3-4AFC-91F0-5ECF75E48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CBA9300-3F26-4EB0-A2FC-75B418413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24652E-D3EB-474F-818A-59A72698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D38F20-4EEC-4270-B803-3148329358C4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FFDC0B-997A-464D-8D24-9FFE85AD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200A7E-0589-42CE-9066-58BB832D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28966-ABA7-442C-9E1E-C682E68D4B5B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1127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1C74C0-B863-4530-A6C2-EAFEDB122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DB1487-3CE4-45AC-8BE1-5AE16850D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781D76-B267-4A61-BAF5-073B33A54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65945-F53C-4263-BFD3-A722D03FA285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62D321-C80B-42C3-A316-61F45C5F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6D08EC-42B8-4C37-BC74-C71756D54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B340-6E88-480E-A27F-9762018C3154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0034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7CCDCB-3DAD-469D-AC62-4DFD32F65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11A8AD-1C45-4AEE-99DD-1F58F09EC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7467BF-E1CB-4462-BE87-242A3185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4EE4B-D94A-4CC7-86DA-F083FD79826D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8C0F67-A86B-447F-89BD-3B20FEA2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9E97DE-5DCF-4682-86F4-FE49AD8E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DC1AF-FB7F-4725-B44C-E4BB1F06F48E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0857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A5D2F5-4C10-414C-8674-61FBF2DAF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30BA91-0D8D-4FA4-93C0-1BB21105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722036-637A-47E6-91E8-E9146F68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DE51E8-8A9F-47DF-86FC-FA1B572E851B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AA2A00-5874-4C13-BD1B-01F17250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8FB583-6F28-441F-8A2F-C10C16F3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9337-E682-4860-B3D2-63397AD0D57B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4152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EDC96-DF50-4DFB-B38F-711C43DF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7F90E7-9C3F-4E63-8220-8D9F84260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009744-5333-4CAB-938D-468C05E3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CB1B22-E733-4D21-BBA2-441A51F8D1DA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4AE8FE-A334-4028-ABBE-0175DB00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ABC027-934D-4888-9067-596A2D65D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7CD31-D2B3-4E22-AA52-71DFA093CA8D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4585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3A7C93-413A-43F3-A9DB-D7F6417D6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9969B-937C-47D0-80A6-6F509170D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00C0BE-5A06-499B-8F19-EA65E1E2F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FB79B7-7B06-4664-B4BB-5B790FE65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4C02D3-D338-48F8-8B13-E7AAE7899821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49E34A-D590-49CB-AD40-D8BA6BAA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ECBD76-DE92-42BC-B2E7-4F70378E8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E4BD-16E4-45CD-943B-494DDF4A33C9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980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88F898-5E55-4BC6-AF1E-63F614928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455F5B-C6E3-4A79-88AC-9FAEC266B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D63408-FAC7-4D5C-B0A2-CCDD6066D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79CCC2-0B9E-4E7F-AE9A-822183800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433D55-2781-49C9-BF64-195299E20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4F7A32-D743-4F17-A787-B3810645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6D8B3B-D0E8-4907-B0AD-D288B03621F0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138BF1A-9F3F-48CA-A17A-B220EC610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4AE30A-75DA-4DE7-BFAB-CD490AA06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1AA9-351C-4346-81D4-1B61A6ED1B17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7863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2DFC9-C1A6-42A6-A0E2-14B710DE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C3098B-6AF4-4F5D-9C83-742E0775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C9DC24-FF44-4353-AF8B-BE8950026517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77B509-EAB8-4509-A3D7-29B4AE00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752290-4339-4C3A-BF82-68495898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90FF-7AC5-42D1-9F71-392F975DEB31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0522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40736A1-294D-4FFE-8B62-DE94F7E5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D1A84-1B89-44DD-8002-052A46922B6C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11022AE-7EC9-4BCE-A2CD-E3DAAE68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9518C4-E1AD-4E5E-AD4E-EB266E22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17FA-4536-4867-B480-BD60A7978D39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9947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BDEA71-056C-47A3-A977-1703826E8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D6616E-A153-4D7D-9756-144D42C3C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26E206-C337-40E7-8782-3E71043C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890FF1-5D4C-4DF0-A590-A56FBACE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7398E-3339-4828-BC4F-0547ABCF66B7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731DD0-4738-4F2E-A54D-22BA0B6B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22BFB3-23FF-41F6-850F-BB897972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5F0C-5B5A-4635-B9E1-32DCE6CF6A8D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1566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946272-7BC0-49DC-9FF1-24059ED4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2B610F9-23E1-4C29-BCFD-D0555D95A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6CF1D1-4069-4768-8BAA-39E291D52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0D37A9A-00A5-4C88-A9F5-2A7B5E9A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1EC6F-2669-4D6A-985F-E4FB5BF19F28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B49CC4-5AA6-4AA3-A7AE-C19D6E48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650DA3-0A83-44BB-A212-5D7CAE42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2AE-0207-46F9-BF64-F84ECFE48E3A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550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F162AA6-1F56-4732-A24C-93E3BF72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BD5DDA-A0F8-4BF2-A7FE-35A9BB01A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B1266D-FEBE-45CF-8643-6440B2DC7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967713-CB41-4856-B44C-4BBAB7AC42AB}" type="datetime1">
              <a:rPr lang="it-IT" smtClean="0"/>
              <a:pPr>
                <a:defRPr/>
              </a:pPr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AA6D68-2C8A-454E-9703-8542F54D7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6E1BF0-6AD9-42F5-A678-844D8479E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1098-FA6A-4D96-843A-F3F731937DDD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803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cmillaneducationeverywhere.com/resource-pack/skillful-2nd-edition/level-4-reading-and-writing/skillful-2nd-edition-level-4-reading-and-writing-teachers-resource-center/video/unit-2-mobile-gam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50" name="Color Cover">
            <a:extLst>
              <a:ext uri="{FF2B5EF4-FFF2-40B4-BE49-F238E27FC236}">
                <a16:creationId xmlns:a16="http://schemas.microsoft.com/office/drawing/2014/main" id="{6BE11944-ED05-4FE9-9927-06C110BB3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52" name="Group 5151">
            <a:extLst>
              <a:ext uri="{FF2B5EF4-FFF2-40B4-BE49-F238E27FC236}">
                <a16:creationId xmlns:a16="http://schemas.microsoft.com/office/drawing/2014/main" id="{A2812508-238C-4BCD-BDD3-25C99C5CA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167"/>
            <a:ext cx="9141714" cy="3490956"/>
            <a:chOff x="651279" y="598259"/>
            <a:chExt cx="10889442" cy="5680742"/>
          </a:xfrm>
        </p:grpSpPr>
        <p:sp>
          <p:nvSpPr>
            <p:cNvPr id="5153" name="Color">
              <a:extLst>
                <a:ext uri="{FF2B5EF4-FFF2-40B4-BE49-F238E27FC236}">
                  <a16:creationId xmlns:a16="http://schemas.microsoft.com/office/drawing/2014/main" id="{EA98B5EE-6906-45B1-8691-D06F06B6C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54" name="Color">
              <a:extLst>
                <a:ext uri="{FF2B5EF4-FFF2-40B4-BE49-F238E27FC236}">
                  <a16:creationId xmlns:a16="http://schemas.microsoft.com/office/drawing/2014/main" id="{3CB4D77E-DA74-4797-88E4-C7D817D31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156" name="Group 515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5157" name="Freeform: Shape 515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58" name="Freeform: Shape 515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59" name="Freeform: Shape 515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60" name="Freeform: Shape 515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61" name="Freeform: Shape 516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62" name="Freeform: Shape 516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63" name="Freeform: Shape 516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4098" name="Titolo 1">
            <a:extLst>
              <a:ext uri="{FF2B5EF4-FFF2-40B4-BE49-F238E27FC236}">
                <a16:creationId xmlns:a16="http://schemas.microsoft.com/office/drawing/2014/main" id="{CB8A72D2-ED0C-4035-B46C-A652BED2E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281" y="1014574"/>
            <a:ext cx="7294297" cy="2226769"/>
          </a:xfrm>
        </p:spPr>
        <p:txBody>
          <a:bodyPr anchor="ctr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en-US" sz="4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and Writing</a:t>
            </a:r>
          </a:p>
        </p:txBody>
      </p:sp>
      <p:sp>
        <p:nvSpPr>
          <p:cNvPr id="4099" name="Sottotitolo 2">
            <a:extLst>
              <a:ext uri="{FF2B5EF4-FFF2-40B4-BE49-F238E27FC236}">
                <a16:creationId xmlns:a16="http://schemas.microsoft.com/office/drawing/2014/main" id="{87524347-CF0F-451D-8D60-0ADF78FE7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281" y="3640633"/>
            <a:ext cx="7294297" cy="2487212"/>
          </a:xfrm>
        </p:spPr>
        <p:txBody>
          <a:bodyPr anchor="ctr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it-IT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Lesson 4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 academico 23/24</a:t>
            </a:r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9C26F1C0-9F46-4F95-B3BB-29A01EF8A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61204" y="6217920"/>
            <a:ext cx="480060" cy="64008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fld id="{01C15895-ED76-45EE-826F-9FBCEB17325C}" type="slidenum">
              <a:rPr lang="it-IT" altLang="en-US" sz="1400">
                <a:solidFill>
                  <a:schemeClr val="tx2"/>
                </a:solidFill>
                <a:latin typeface="Calibri" panose="020F0502020204030204" pitchFamily="34" charset="0"/>
              </a:rPr>
              <a:pPr algn="ctr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</a:t>
            </a:fld>
            <a:endParaRPr lang="it-IT" altLang="en-US" sz="14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1" name="Freeform: Shape 200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3" name="Freeform: Shape 202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210860AC-88F6-464F-B5A9-E4DFEB62D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3500">
                <a:latin typeface="Times New Roman" panose="02020603050405020304" pitchFamily="18" charset="0"/>
              </a:rPr>
              <a:t>Homework for lesson 5 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25444E7-3E74-4ED4-8021-363798FCD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Download </a:t>
            </a:r>
            <a:r>
              <a:rPr lang="it-IT" altLang="en-US" sz="1500" dirty="0" err="1">
                <a:latin typeface="Times New Roman" panose="02020603050405020304" pitchFamily="18" charset="0"/>
              </a:rPr>
              <a:t>all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sublists</a:t>
            </a:r>
            <a:r>
              <a:rPr lang="it-IT" altLang="en-US" sz="1500" dirty="0">
                <a:latin typeface="Times New Roman" panose="02020603050405020304" pitchFamily="18" charset="0"/>
              </a:rPr>
              <a:t> of AWL </a:t>
            </a:r>
            <a:r>
              <a:rPr lang="it-IT" altLang="en-US" sz="1500" dirty="0" err="1">
                <a:latin typeface="Times New Roman" panose="02020603050405020304" pitchFamily="18" charset="0"/>
              </a:rPr>
              <a:t>at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  <a:endParaRPr lang="it-IT" altLang="en-US" sz="1500" b="1" dirty="0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b="1" dirty="0">
                <a:latin typeface="Times New Roman" panose="02020603050405020304" pitchFamily="18" charset="0"/>
              </a:rPr>
              <a:t>https://www.wgtn.ac.nz/lals/resources/academicwordlist/publications/awlsublists1.pdf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Mark words like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sublist</a:t>
            </a:r>
            <a:r>
              <a:rPr lang="it-IT" altLang="en-US" sz="1500" dirty="0">
                <a:latin typeface="Times New Roman" panose="02020603050405020304" pitchFamily="18" charset="0"/>
              </a:rPr>
              <a:t> 1 for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sublist</a:t>
            </a:r>
            <a:r>
              <a:rPr lang="it-IT" altLang="en-US" sz="1500" dirty="0">
                <a:latin typeface="Times New Roman" panose="02020603050405020304" pitchFamily="18" charset="0"/>
              </a:rPr>
              <a:t> 2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Do p. 30 Close reading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P. 32 Reading </a:t>
            </a:r>
            <a:r>
              <a:rPr lang="it-IT" altLang="en-US" sz="1500" dirty="0" err="1">
                <a:latin typeface="Times New Roman" panose="02020603050405020304" pitchFamily="18" charset="0"/>
              </a:rPr>
              <a:t>vocabulary</a:t>
            </a:r>
            <a:r>
              <a:rPr lang="it-IT" altLang="en-US" sz="1500" dirty="0">
                <a:latin typeface="Times New Roman" panose="02020603050405020304" pitchFamily="18" charset="0"/>
              </a:rPr>
              <a:t> preview, p. 33-34 Gaming, Society, and the </a:t>
            </a:r>
            <a:r>
              <a:rPr lang="it-IT" altLang="en-US" sz="1500" dirty="0" err="1">
                <a:latin typeface="Times New Roman" panose="02020603050405020304" pitchFamily="18" charset="0"/>
              </a:rPr>
              <a:t>Individual</a:t>
            </a:r>
            <a:endParaRPr lang="it-IT" altLang="en-US" sz="1500" dirty="0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Page 35 Close Reading and Critical Thinking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Come </a:t>
            </a:r>
            <a:r>
              <a:rPr lang="it-IT" altLang="en-US" sz="1500" dirty="0" err="1">
                <a:latin typeface="Times New Roman" panose="02020603050405020304" pitchFamily="18" charset="0"/>
              </a:rPr>
              <a:t>preparared</a:t>
            </a:r>
            <a:r>
              <a:rPr lang="it-IT" altLang="en-US" sz="1500" dirty="0">
                <a:latin typeface="Times New Roman" panose="02020603050405020304" pitchFamily="18" charset="0"/>
              </a:rPr>
              <a:t> to </a:t>
            </a:r>
            <a:r>
              <a:rPr lang="it-IT" altLang="en-US" sz="1500" dirty="0" err="1">
                <a:latin typeface="Times New Roman" panose="02020603050405020304" pitchFamily="18" charset="0"/>
              </a:rPr>
              <a:t>discuss</a:t>
            </a:r>
            <a:r>
              <a:rPr lang="it-IT" altLang="en-US" sz="1500" dirty="0">
                <a:latin typeface="Times New Roman" panose="02020603050405020304" pitchFamily="18" charset="0"/>
              </a:rPr>
              <a:t> the </a:t>
            </a:r>
            <a:r>
              <a:rPr lang="it-IT" altLang="en-US" sz="1500" dirty="0" err="1">
                <a:latin typeface="Times New Roman" panose="02020603050405020304" pitchFamily="18" charset="0"/>
              </a:rPr>
              <a:t>article</a:t>
            </a:r>
            <a:r>
              <a:rPr lang="it-IT" altLang="en-US" sz="1500" dirty="0">
                <a:latin typeface="Times New Roman" panose="02020603050405020304" pitchFamily="18" charset="0"/>
              </a:rPr>
              <a:t> and </a:t>
            </a:r>
            <a:r>
              <a:rPr lang="it-IT" altLang="en-US" sz="1500" dirty="0" err="1">
                <a:latin typeface="Times New Roman" panose="02020603050405020304" pitchFamily="18" charset="0"/>
              </a:rPr>
              <a:t>topic</a:t>
            </a:r>
            <a:endParaRPr lang="it-IT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Upload writing </a:t>
            </a:r>
            <a:r>
              <a:rPr lang="it-IT" altLang="en-US" sz="1500" dirty="0" err="1">
                <a:latin typeface="Times New Roman" panose="02020603050405020304" pitchFamily="18" charset="0"/>
              </a:rPr>
              <a:t>assignment</a:t>
            </a:r>
            <a:r>
              <a:rPr lang="it-IT" altLang="en-US" sz="1500" dirty="0">
                <a:latin typeface="Times New Roman" panose="02020603050405020304" pitchFamily="18" charset="0"/>
              </a:rPr>
              <a:t>  on Social Media and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Summary</a:t>
            </a:r>
            <a:r>
              <a:rPr lang="it-IT" altLang="en-US" sz="1500" dirty="0">
                <a:latin typeface="Times New Roman" panose="02020603050405020304" pitchFamily="18" charset="0"/>
              </a:rPr>
              <a:t> of Instant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Satisfaction</a:t>
            </a: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altLang="en-US" sz="1500" dirty="0">
              <a:latin typeface="Times New Roman" panose="02020603050405020304" pitchFamily="18" charset="0"/>
            </a:endParaRPr>
          </a:p>
        </p:txBody>
      </p:sp>
      <p:sp>
        <p:nvSpPr>
          <p:cNvPr id="14340" name="Segnaposto numero diapositiva 3">
            <a:extLst>
              <a:ext uri="{FF2B5EF4-FFF2-40B4-BE49-F238E27FC236}">
                <a16:creationId xmlns:a16="http://schemas.microsoft.com/office/drawing/2014/main" id="{EF9C2AF7-39A2-4DDC-B156-741D4F6E8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408CC6EA-FBA5-4135-A205-815815E9990B}" type="slidenum">
              <a:rPr lang="it-IT" altLang="en-US" sz="19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10</a:t>
            </a:fld>
            <a:endParaRPr lang="it-IT" altLang="en-US" sz="190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3CD0EBF-E665-4ABA-AABF-E4BA9F610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640080"/>
            <a:ext cx="2462022" cy="5257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VERY IMPORTANT DATES!</a:t>
            </a: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0815127C-8500-460C-8DE4-B1D07813FBFC}"/>
              </a:ext>
            </a:extLst>
          </p:cNvPr>
          <p:cNvSpPr txBox="1"/>
          <p:nvPr/>
        </p:nvSpPr>
        <p:spPr>
          <a:xfrm>
            <a:off x="3667887" y="640080"/>
            <a:ext cx="5312295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100" b="1" dirty="0"/>
              <a:t>Make up lessons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FF0000"/>
                </a:solidFill>
              </a:rPr>
              <a:t>December 13, 13-15 (lesson 8)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FF0000"/>
                </a:solidFill>
              </a:rPr>
              <a:t>December 14, 11-13 (lesson 9)</a:t>
            </a:r>
            <a:endParaRPr lang="en-US" sz="2100" dirty="0">
              <a:solidFill>
                <a:srgbClr val="FF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Summary test: January 12</a:t>
            </a:r>
            <a:r>
              <a:rPr lang="en-US" sz="2100" baseline="30000" dirty="0"/>
              <a:t>th</a:t>
            </a:r>
            <a:r>
              <a:rPr lang="en-US" sz="2100" dirty="0"/>
              <a:t> 9-11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Language Test: January 19</a:t>
            </a:r>
            <a:r>
              <a:rPr lang="en-US" sz="2100" baseline="30000" dirty="0"/>
              <a:t>th</a:t>
            </a:r>
            <a:r>
              <a:rPr lang="en-US" sz="2100" dirty="0"/>
              <a:t> 9-13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A9300FB-84F3-456E-808B-C5B78F42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84F90FF-7AC5-42D1-9F71-392F975DEB31}" type="slidenum">
              <a:rPr lang="en-US" altLang="en-US" sz="1200" smtClean="0"/>
              <a:pPr>
                <a:spcAft>
                  <a:spcPts val="600"/>
                </a:spcAft>
              </a:pPr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0272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61" name="Rectangle 18460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3" name="Rectangle 18462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5" name="Rectangle 1846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7" name="Rectangle 18466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69" name="Rectangle 18468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1" name="Oval 18470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6FC8AF3-055A-43A8-A402-6BAD75B87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 eaLnBrk="1" hangingPunct="1">
              <a:defRPr/>
            </a:pPr>
            <a:r>
              <a:rPr lang="it-IT" altLang="it-IT" sz="3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 for lesson 4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DFD99C-FC11-4199-9B28-89842B174A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7368" y="188640"/>
            <a:ext cx="3646835" cy="6006887"/>
          </a:xfrm>
        </p:spPr>
        <p:txBody>
          <a:bodyPr anchor="ctr">
            <a:normAutofit/>
          </a:bodyPr>
          <a:lstStyle/>
          <a:p>
            <a:pPr marL="0" indent="0" eaLnBrk="1" fontAlgn="auto" hangingPunct="1">
              <a:buNone/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DOWNLOAD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Sublist</a:t>
            </a:r>
            <a:endParaRPr lang="it-IT" altLang="it-IT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buNone/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 words:       </a:t>
            </a:r>
          </a:p>
          <a:p>
            <a:pPr marL="0" indent="0" eaLnBrk="1" fontAlgn="auto" hangingPunct="1">
              <a:buNone/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don’t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</a:t>
            </a:r>
          </a:p>
          <a:p>
            <a:pPr marL="0" indent="0" eaLnBrk="1" fontAlgn="auto" hangingPunct="1">
              <a:buNone/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XY =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don’t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</a:t>
            </a:r>
          </a:p>
          <a:p>
            <a:pPr marL="0" indent="0" eaLnBrk="1" fontAlgn="auto" hangingPunct="1">
              <a:buNone/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=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use</a:t>
            </a:r>
          </a:p>
          <a:p>
            <a:pPr marL="384048" indent="-384048" eaLnBrk="1" fontAlgn="auto" hangingPunct="1"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to www.natcorp.ox.ac.uk</a:t>
            </a:r>
          </a:p>
          <a:p>
            <a:pPr marL="384048" indent="-384048" eaLnBrk="1" fontAlgn="auto" hangingPunct="1"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to corpus.byu.edu/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bnc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and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‘in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spite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of’</a:t>
            </a:r>
          </a:p>
          <a:p>
            <a:pPr marL="384048" indent="-384048" eaLnBrk="1" fontAlgn="auto" hangingPunct="1"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21-25</a:t>
            </a:r>
          </a:p>
          <a:p>
            <a:pPr marL="384048" indent="-384048" eaLnBrk="1" fontAlgn="auto" hangingPunct="1">
              <a:defRPr/>
            </a:pPr>
            <a:endParaRPr lang="it-IT" altLang="it-IT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indent="-384048" eaLnBrk="1" fontAlgn="auto" hangingPunct="1">
              <a:defRPr/>
            </a:pP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task </a:t>
            </a:r>
            <a:r>
              <a:rPr lang="it-IT" altLang="it-IT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it-IT" alt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</a:t>
            </a:r>
          </a:p>
          <a:p>
            <a:pPr marL="384048" indent="-384048" eaLnBrk="1" fontAlgn="auto" hangingPunct="1">
              <a:defRPr/>
            </a:pPr>
            <a:endParaRPr lang="it-IT" altLang="it-IT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indent="-384048" eaLnBrk="1" fontAlgn="auto" hangingPunct="1">
              <a:buFontTx/>
              <a:buNone/>
              <a:defRPr/>
            </a:pPr>
            <a:endParaRPr lang="it-IT" altLang="it-IT" sz="1700" dirty="0"/>
          </a:p>
          <a:p>
            <a:pPr marL="384048" indent="-384048" eaLnBrk="1" fontAlgn="auto" hangingPunct="1">
              <a:defRPr/>
            </a:pPr>
            <a:endParaRPr lang="it-IT" altLang="it-IT" sz="1700" dirty="0"/>
          </a:p>
          <a:p>
            <a:pPr marL="384048" indent="-384048" eaLnBrk="1" fontAlgn="auto" hangingPunct="1">
              <a:defRPr/>
            </a:pPr>
            <a:endParaRPr lang="it-IT" altLang="it-IT" sz="1700" dirty="0"/>
          </a:p>
          <a:p>
            <a:pPr marL="384048" indent="-384048" eaLnBrk="1" fontAlgn="auto" hangingPunct="1">
              <a:defRPr/>
            </a:pPr>
            <a:endParaRPr lang="it-IT" altLang="it-IT" sz="1700" dirty="0"/>
          </a:p>
          <a:p>
            <a:pPr marL="384048" indent="-384048" eaLnBrk="1" fontAlgn="auto" hangingPunct="1">
              <a:defRPr/>
            </a:pPr>
            <a:endParaRPr lang="it-IT" altLang="it-IT" sz="1700" dirty="0"/>
          </a:p>
          <a:p>
            <a:pPr marL="384048" indent="-384048" eaLnBrk="1" fontAlgn="auto" hangingPunct="1">
              <a:defRPr/>
            </a:pPr>
            <a:endParaRPr lang="it-IT" altLang="it-IT" sz="1700" dirty="0"/>
          </a:p>
        </p:txBody>
      </p:sp>
      <p:sp>
        <p:nvSpPr>
          <p:cNvPr id="6148" name="Segnaposto numero diapositiva 3">
            <a:extLst>
              <a:ext uri="{FF2B5EF4-FFF2-40B4-BE49-F238E27FC236}">
                <a16:creationId xmlns:a16="http://schemas.microsoft.com/office/drawing/2014/main" id="{6C265906-F03B-430F-BBDC-F605C839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778240" y="6455664"/>
            <a:ext cx="336042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E7309D41-1DBA-418E-B272-98CC8729A296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E04F2B5-61FC-40C0-9A0A-EE81FF88E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Writing task peer review p. 189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79606-8E9F-47CD-804D-C56387B61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Exchange files with a partner.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Use the checklist on p. 189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Mark file and make comments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Edit your document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Upload final text to Google Docs folder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A7B9BB-6CA0-45DE-B44E-6CB53045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D29337-E682-4860-B3D2-63397AD0D57B}" type="slidenum">
              <a:rPr lang="it-IT" alt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it-IT" alt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41" name="Rectangle 18440">
            <a:extLst>
              <a:ext uri="{FF2B5EF4-FFF2-40B4-BE49-F238E27FC236}">
                <a16:creationId xmlns:a16="http://schemas.microsoft.com/office/drawing/2014/main" id="{B66D7F65-E9B6-4775-8355-D095CC73C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B4362A2-FCAD-438B-848E-7E29A8F3E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1"/>
            <a:ext cx="4629946" cy="1655483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3500" dirty="0">
                <a:latin typeface="Times New Roman" panose="02020603050405020304" pitchFamily="18" charset="0"/>
              </a:rPr>
              <a:t>Concessive </a:t>
            </a:r>
            <a:r>
              <a:rPr lang="it-IT" altLang="en-US" sz="3500">
                <a:latin typeface="Times New Roman" panose="02020603050405020304" pitchFamily="18" charset="0"/>
              </a:rPr>
              <a:t>clauses</a:t>
            </a:r>
            <a:r>
              <a:rPr lang="it-IT" altLang="en-US" sz="3500" dirty="0">
                <a:latin typeface="Times New Roman" panose="02020603050405020304" pitchFamily="18" charset="0"/>
              </a:rPr>
              <a:t> and contrastive </a:t>
            </a:r>
            <a:r>
              <a:rPr lang="it-IT" altLang="en-US" sz="3500">
                <a:latin typeface="Times New Roman" panose="02020603050405020304" pitchFamily="18" charset="0"/>
              </a:rPr>
              <a:t>structures</a:t>
            </a:r>
            <a:endParaRPr lang="it-IT" altLang="en-US" sz="3500" dirty="0">
              <a:latin typeface="Times New Roman" panose="02020603050405020304" pitchFamily="18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8C217BF-D1BE-416F-BB23-10B2EC9F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97" y="2408518"/>
            <a:ext cx="4629947" cy="3535083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altLang="en-US" sz="9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Concessive </a:t>
            </a:r>
            <a:r>
              <a:rPr lang="it-IT" altLang="en-US" sz="1500" dirty="0" err="1">
                <a:latin typeface="Times New Roman" panose="02020603050405020304" pitchFamily="18" charset="0"/>
              </a:rPr>
              <a:t>clauses</a:t>
            </a:r>
            <a:r>
              <a:rPr lang="it-IT" altLang="en-US" sz="1500" dirty="0">
                <a:latin typeface="Times New Roman" panose="02020603050405020304" pitchFamily="18" charset="0"/>
              </a:rPr>
              <a:t>  </a:t>
            </a:r>
            <a:r>
              <a:rPr lang="en-US" altLang="en-US" sz="1500" dirty="0">
                <a:latin typeface="Times New Roman" panose="02020603050405020304" pitchFamily="18" charset="0"/>
              </a:rPr>
              <a:t>- although, though, even though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500" dirty="0">
                <a:latin typeface="Times New Roman" panose="02020603050405020304" pitchFamily="18" charset="0"/>
              </a:rPr>
              <a:t>Even though purchases can be made via social media, the feature is yet to catch on.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500" dirty="0">
                <a:latin typeface="Times New Roman" panose="02020603050405020304" pitchFamily="18" charset="0"/>
              </a:rPr>
              <a:t>Are purchases possible? Are they popular?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500" dirty="0">
                <a:latin typeface="Times New Roman" panose="02020603050405020304" pitchFamily="18" charset="0"/>
              </a:rPr>
              <a:t>What is the writer’s view?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500" dirty="0">
                <a:latin typeface="Times New Roman" panose="02020603050405020304" pitchFamily="18" charset="0"/>
              </a:rPr>
              <a:t>Despite social media being a faster form of communication, it takes up more of our time.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IN SPITE OF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sz="15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500" dirty="0">
                <a:latin typeface="Times New Roman" panose="02020603050405020304" pitchFamily="18" charset="0"/>
              </a:rPr>
              <a:t>Children and smartphones: </a:t>
            </a:r>
            <a:r>
              <a:rPr lang="it-IT" altLang="en-US" sz="1500" dirty="0" err="1">
                <a:latin typeface="Times New Roman" panose="02020603050405020304" pitchFamily="18" charset="0"/>
              </a:rPr>
              <a:t>necessary</a:t>
            </a:r>
            <a:r>
              <a:rPr lang="it-IT" altLang="en-US" sz="1500" dirty="0">
                <a:latin typeface="Times New Roman" panose="02020603050405020304" pitchFamily="18" charset="0"/>
              </a:rPr>
              <a:t> for </a:t>
            </a:r>
            <a:r>
              <a:rPr lang="it-IT" altLang="en-US" sz="1500" dirty="0" err="1">
                <a:latin typeface="Times New Roman" panose="02020603050405020304" pitchFamily="18" charset="0"/>
              </a:rPr>
              <a:t>safety</a:t>
            </a:r>
            <a:r>
              <a:rPr lang="it-IT" altLang="en-US" sz="1500" dirty="0">
                <a:latin typeface="Times New Roman" panose="02020603050405020304" pitchFamily="18" charset="0"/>
              </a:rPr>
              <a:t> /</a:t>
            </a:r>
            <a:r>
              <a:rPr lang="it-IT" altLang="en-US" sz="1500" dirty="0" err="1">
                <a:latin typeface="Times New Roman" panose="02020603050405020304" pitchFamily="18" charset="0"/>
              </a:rPr>
              <a:t>dangerous</a:t>
            </a:r>
            <a:r>
              <a:rPr lang="it-IT" altLang="en-US" sz="1500" dirty="0">
                <a:latin typeface="Times New Roman" panose="02020603050405020304" pitchFamily="18" charset="0"/>
              </a:rPr>
              <a:t> for health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100" dirty="0">
                <a:latin typeface="Times New Roman" panose="02020603050405020304" pitchFamily="18" charset="0"/>
              </a:rPr>
              <a:t>                                                                 						 P. 22</a:t>
            </a:r>
          </a:p>
        </p:txBody>
      </p:sp>
      <p:pic>
        <p:nvPicPr>
          <p:cNvPr id="18437" name="Picture 18436" descr="Question mark boxes">
            <a:extLst>
              <a:ext uri="{FF2B5EF4-FFF2-40B4-BE49-F238E27FC236}">
                <a16:creationId xmlns:a16="http://schemas.microsoft.com/office/drawing/2014/main" id="{A3FD8F41-96FA-E45D-9CFC-05F8F47042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543" r="33662" b="-1"/>
          <a:stretch/>
        </p:blipFill>
        <p:spPr>
          <a:xfrm>
            <a:off x="6086475" y="-12515"/>
            <a:ext cx="3057525" cy="6418631"/>
          </a:xfrm>
          <a:prstGeom prst="rect">
            <a:avLst/>
          </a:prstGeom>
        </p:spPr>
      </p:pic>
      <p:sp>
        <p:nvSpPr>
          <p:cNvPr id="18443" name="Rectangle 18442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5" name="Rectangle 18444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D7ED1847-CBE6-4146-A376-1338ED476A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78240" y="6455431"/>
            <a:ext cx="334434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B267844A-6846-4013-B1D7-E694377F4D16}" type="slidenum">
              <a:rPr lang="it-IT" altLang="en-US" sz="10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4</a:t>
            </a:fld>
            <a:endParaRPr lang="it-IT" altLang="en-US" sz="1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66D7F65-E9B6-4775-8355-D095CC73C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07B4BC5-B2B0-44B2-8FA7-795A6BABA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1"/>
            <a:ext cx="4629946" cy="1655483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/>
              <a:t>Mobile Gaming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C05055-0E2E-49CA-9187-CBE928A30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97" y="2408518"/>
            <a:ext cx="4629947" cy="353508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7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https://www.macmillaneducationeverywhere.com/resource-pack/skillful-2nd-edition/level-4-reading-and-writing/skillful-2nd-edition-level-4-reading-and-writing-teachers-resource-center/video/unit-2-mobile-gaming/</a:t>
            </a:r>
            <a:endParaRPr lang="en-US" sz="1700"/>
          </a:p>
        </p:txBody>
      </p:sp>
      <p:pic>
        <p:nvPicPr>
          <p:cNvPr id="17" name="Picture 16" descr="Gadgets on a desk">
            <a:extLst>
              <a:ext uri="{FF2B5EF4-FFF2-40B4-BE49-F238E27FC236}">
                <a16:creationId xmlns:a16="http://schemas.microsoft.com/office/drawing/2014/main" id="{0CA29033-78B7-8333-4B8F-DC0374F0F1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26" r="41247" b="-2"/>
          <a:stretch/>
        </p:blipFill>
        <p:spPr>
          <a:xfrm>
            <a:off x="6086475" y="-12515"/>
            <a:ext cx="3057525" cy="641863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92CA39-09E1-4D8F-9D23-563807A2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fld id="{4F266D6A-AB06-46A1-B644-090E0850099A}" type="slidenum">
              <a:rPr lang="it-IT" altLang="en-US" sz="1000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600"/>
                </a:spcAft>
                <a:defRPr/>
              </a:pPr>
              <a:t>5</a:t>
            </a:fld>
            <a:endParaRPr lang="it-IT" altLang="en-US" sz="10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9" name="Rectangle 10248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1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Freeform: Shape 10254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94" name="Titolo 1">
            <a:extLst>
              <a:ext uri="{FF2B5EF4-FFF2-40B4-BE49-F238E27FC236}">
                <a16:creationId xmlns:a16="http://schemas.microsoft.com/office/drawing/2014/main" id="{29E26369-12A4-4ABE-A96D-443C0D1EC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32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Summarising</a:t>
            </a:r>
          </a:p>
        </p:txBody>
      </p:sp>
      <p:sp>
        <p:nvSpPr>
          <p:cNvPr id="10257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1D7B63-59FE-4861-8AF1-801C006FB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select core ideas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work on lexis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organise / reformulate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>
              <a:solidFill>
                <a:srgbClr val="FEFF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                           °°°°°°°°°°°°°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cite author/source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state main ideas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provide supporting evidence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solidFill>
                  <a:srgbClr val="FEFFFF"/>
                </a:solidFill>
                <a:latin typeface="Times New Roman" pitchFamily="18" charset="0"/>
                <a:cs typeface="Times New Roman" pitchFamily="18" charset="0"/>
              </a:rPr>
              <a:t>remind reader of original author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>
              <a:solidFill>
                <a:srgbClr val="FEFFFF"/>
              </a:solidFill>
            </a:endParaRPr>
          </a:p>
        </p:txBody>
      </p:sp>
      <p:sp>
        <p:nvSpPr>
          <p:cNvPr id="10244" name="Segnaposto numero diapositiva 3">
            <a:extLst>
              <a:ext uri="{FF2B5EF4-FFF2-40B4-BE49-F238E27FC236}">
                <a16:creationId xmlns:a16="http://schemas.microsoft.com/office/drawing/2014/main" id="{42CFF905-84E7-4AC6-BFA4-D31618714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030718" y="6175188"/>
            <a:ext cx="514350" cy="32004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1771CDA3-FEE3-40D6-B26A-A093ABC535BB}" type="slidenum">
              <a:rPr lang="it-IT" altLang="en-US" sz="900">
                <a:solidFill>
                  <a:srgbClr val="FFFFFF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6</a:t>
            </a:fld>
            <a:endParaRPr lang="it-IT" altLang="en-US" sz="9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4657125-D8CE-4158-8B60-DD38F352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12488"/>
            <a:ext cx="2174391" cy="4363844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3500">
                <a:solidFill>
                  <a:srgbClr val="FFFFFF"/>
                </a:solidFill>
                <a:latin typeface="Times New Roman" panose="02020603050405020304" pitchFamily="18" charset="0"/>
              </a:rPr>
              <a:t>The big picture</a:t>
            </a:r>
            <a:br>
              <a:rPr lang="it-IT" altLang="en-US" sz="350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it-IT" altLang="en-US" sz="3500">
                <a:solidFill>
                  <a:srgbClr val="FFFFFF"/>
                </a:solidFill>
                <a:latin typeface="Times New Roman" panose="02020603050405020304" pitchFamily="18" charset="0"/>
              </a:rPr>
              <a:t>successful summary writing</a:t>
            </a:r>
            <a:br>
              <a:rPr lang="it-IT" altLang="en-US" sz="350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endParaRPr lang="it-IT" altLang="en-US" sz="35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D278769-1032-4C6A-8BC2-9C199104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700" u="sng">
                <a:latin typeface="Times New Roman" panose="02020603050405020304" pitchFamily="18" charset="0"/>
              </a:rPr>
              <a:t>Phase 1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Planning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read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select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organise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altLang="en-US" sz="1700"/>
          </a:p>
        </p:txBody>
      </p:sp>
      <p:cxnSp>
        <p:nvCxnSpPr>
          <p:cNvPr id="21515" name="Straight Connector 21514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8" name="Rectangle 4">
            <a:extLst>
              <a:ext uri="{FF2B5EF4-FFF2-40B4-BE49-F238E27FC236}">
                <a16:creationId xmlns:a16="http://schemas.microsoft.com/office/drawing/2014/main" id="{A74456CC-4C32-423D-9892-D69E6C008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703" y="1412489"/>
            <a:ext cx="2398275" cy="436384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700" u="sng">
                <a:latin typeface="Times New Roman" panose="02020603050405020304" pitchFamily="18" charset="0"/>
              </a:rPr>
              <a:t>Phase 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Production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write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700">
                <a:latin typeface="Times New Roman" panose="02020603050405020304" pitchFamily="18" charset="0"/>
              </a:rPr>
              <a:t>proofread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altLang="en-US" sz="1700"/>
          </a:p>
        </p:txBody>
      </p:sp>
      <p:sp>
        <p:nvSpPr>
          <p:cNvPr id="11269" name="Segnaposto numero diapositiva 4">
            <a:extLst>
              <a:ext uri="{FF2B5EF4-FFF2-40B4-BE49-F238E27FC236}">
                <a16:creationId xmlns:a16="http://schemas.microsoft.com/office/drawing/2014/main" id="{3B3E44F5-705B-4C69-90DA-6BC0C4894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901774" y="6356350"/>
            <a:ext cx="161357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CDC8F079-350D-4EC3-AE18-4045AD15D36B}" type="slidenum">
              <a:rPr lang="it-IT" altLang="en-US" sz="1900"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7</a:t>
            </a:fld>
            <a:endParaRPr lang="it-IT" altLang="en-US" sz="19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7" name="Rectangle 1229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99" name="Rectangle 1229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01" name="Freeform: Shape 1230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18" name="Titolo 1">
            <a:extLst>
              <a:ext uri="{FF2B5EF4-FFF2-40B4-BE49-F238E27FC236}">
                <a16:creationId xmlns:a16="http://schemas.microsoft.com/office/drawing/2014/main" id="{EFF195C6-8CEC-4F87-A268-9D989D2F8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640080"/>
            <a:ext cx="2462022" cy="5257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lexis and structure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4D2A27-19AF-4EDC-962F-88CAC1498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081"/>
            <a:ext cx="4518490" cy="5257800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Vocabulary: key words </a:t>
            </a:r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synonyms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Sentence structure </a:t>
            </a:r>
            <a:r>
              <a:rPr lang="it-IT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reformulation of content in your own words</a:t>
            </a:r>
            <a:endParaRPr lang="it-IT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EB913CC6-DC90-4F16-BF9E-32325AE09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96DE322-0FA1-47BA-88FC-5552B708782C}" type="slidenum">
              <a:rPr lang="it-IT" altLang="en-US" sz="1900"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8</a:t>
            </a:fld>
            <a:endParaRPr lang="it-IT" altLang="en-US" sz="19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4" name="Rectangle 19463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66" name="Rectangle 19465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68" name="Freeform: Shape 19467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BF7A2062-0CC5-4C08-A2CB-5D88557F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640080"/>
            <a:ext cx="2462022" cy="5257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>
                <a:solidFill>
                  <a:schemeClr val="bg1"/>
                </a:solidFill>
                <a:latin typeface="Times New Roman" panose="02020603050405020304" pitchFamily="18" charset="0"/>
              </a:rPr>
              <a:t>Summary writing : Instant Satisfaction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E71C1D-D7E0-4E89-9234-1F4770883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081"/>
            <a:ext cx="4518490" cy="5257800"/>
          </a:xfrm>
        </p:spPr>
        <p:txBody>
          <a:bodyPr anchor="ctr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P. 29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In </a:t>
            </a:r>
            <a:r>
              <a:rPr lang="it-IT" altLang="en-US" sz="1900" u="sng" dirty="0" err="1">
                <a:latin typeface="Times New Roman" panose="02020603050405020304" pitchFamily="18" charset="0"/>
              </a:rPr>
              <a:t>pairs</a:t>
            </a:r>
            <a:r>
              <a:rPr lang="it-IT" altLang="en-US" sz="1900" dirty="0">
                <a:latin typeface="Times New Roman" panose="02020603050405020304" pitchFamily="18" charset="0"/>
              </a:rPr>
              <a:t>, work </a:t>
            </a:r>
            <a:r>
              <a:rPr lang="it-IT" altLang="en-US" sz="1900" dirty="0" err="1">
                <a:latin typeface="Times New Roman" panose="02020603050405020304" pitchFamily="18" charset="0"/>
              </a:rPr>
              <a:t>through</a:t>
            </a:r>
            <a:r>
              <a:rPr lang="it-IT" altLang="en-US" sz="1900" dirty="0">
                <a:latin typeface="Times New Roman" panose="02020603050405020304" pitchFamily="18" charset="0"/>
              </a:rPr>
              <a:t> the </a:t>
            </a:r>
            <a:r>
              <a:rPr lang="it-IT" altLang="en-US" sz="1900" u="sng" dirty="0">
                <a:latin typeface="Times New Roman" panose="02020603050405020304" pitchFamily="18" charset="0"/>
              </a:rPr>
              <a:t>planning stages</a:t>
            </a:r>
            <a:r>
              <a:rPr lang="it-IT" altLang="en-US" sz="1900" dirty="0">
                <a:latin typeface="Times New Roman" panose="02020603050405020304" pitchFamily="18" charset="0"/>
              </a:rPr>
              <a:t> for a </a:t>
            </a:r>
            <a:r>
              <a:rPr lang="it-IT" altLang="en-US" sz="1900" dirty="0" err="1">
                <a:latin typeface="Times New Roman" panose="02020603050405020304" pitchFamily="18" charset="0"/>
              </a:rPr>
              <a:t>summary</a:t>
            </a:r>
            <a:r>
              <a:rPr lang="it-IT" altLang="en-US" sz="1900" dirty="0">
                <a:latin typeface="Times New Roman" panose="02020603050405020304" pitchFamily="18" charset="0"/>
              </a:rPr>
              <a:t> of the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article</a:t>
            </a:r>
            <a:r>
              <a:rPr lang="it-IT" altLang="en-US" sz="1900" dirty="0">
                <a:latin typeface="Times New Roman" panose="02020603050405020304" pitchFamily="18" charset="0"/>
              </a:rPr>
              <a:t> Instant </a:t>
            </a:r>
            <a:r>
              <a:rPr lang="it-IT" altLang="en-US" sz="1900" dirty="0" err="1">
                <a:latin typeface="Times New Roman" panose="02020603050405020304" pitchFamily="18" charset="0"/>
              </a:rPr>
              <a:t>Satisfaction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altLang="en-US" sz="1900" b="1" dirty="0" err="1">
                <a:latin typeface="Times New Roman" panose="02020603050405020304" pitchFamily="18" charset="0"/>
              </a:rPr>
              <a:t>Questions</a:t>
            </a:r>
            <a:r>
              <a:rPr lang="it-IT" altLang="en-US" sz="1900" b="1" dirty="0">
                <a:latin typeface="Times New Roman" panose="02020603050405020304" pitchFamily="18" charset="0"/>
              </a:rPr>
              <a:t> to help: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r>
              <a:rPr lang="it-IT" altLang="en-US" sz="1900" dirty="0" err="1">
                <a:latin typeface="Times New Roman" panose="02020603050405020304" pitchFamily="18" charset="0"/>
              </a:rPr>
              <a:t>What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</a:t>
            </a:r>
            <a:r>
              <a:rPr lang="it-IT" altLang="en-US" sz="1900" dirty="0">
                <a:latin typeface="Times New Roman" panose="02020603050405020304" pitchFamily="18" charset="0"/>
              </a:rPr>
              <a:t> the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issue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addressed</a:t>
            </a:r>
            <a:r>
              <a:rPr lang="it-IT" altLang="en-US" sz="1900" dirty="0">
                <a:latin typeface="Times New Roman" panose="02020603050405020304" pitchFamily="18" charset="0"/>
              </a:rPr>
              <a:t> in the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article</a:t>
            </a:r>
            <a:r>
              <a:rPr lang="it-IT" altLang="en-US" sz="1900" dirty="0">
                <a:latin typeface="Times New Roman" panose="02020603050405020304" pitchFamily="18" charset="0"/>
              </a:rPr>
              <a:t>?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r>
              <a:rPr lang="it-IT" altLang="en-US" sz="1900" dirty="0" err="1">
                <a:latin typeface="Times New Roman" panose="02020603050405020304" pitchFamily="18" charset="0"/>
              </a:rPr>
              <a:t>Why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it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important</a:t>
            </a:r>
            <a:r>
              <a:rPr lang="it-IT" altLang="en-US" sz="1900" dirty="0">
                <a:latin typeface="Times New Roman" panose="02020603050405020304" pitchFamily="18" charset="0"/>
              </a:rPr>
              <a:t>?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r>
              <a:rPr lang="it-IT" altLang="en-US" sz="1900" dirty="0" err="1">
                <a:latin typeface="Times New Roman" panose="02020603050405020304" pitchFamily="18" charset="0"/>
              </a:rPr>
              <a:t>What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was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done</a:t>
            </a:r>
            <a:r>
              <a:rPr lang="it-IT" altLang="en-US" sz="1900" dirty="0">
                <a:latin typeface="Times New Roman" panose="02020603050405020304" pitchFamily="18" charset="0"/>
              </a:rPr>
              <a:t> to </a:t>
            </a:r>
            <a:r>
              <a:rPr lang="it-IT" altLang="en-US" sz="1900" dirty="0" err="1">
                <a:latin typeface="Times New Roman" panose="02020603050405020304" pitchFamily="18" charset="0"/>
              </a:rPr>
              <a:t>address</a:t>
            </a:r>
            <a:r>
              <a:rPr lang="it-IT" altLang="en-US" sz="1900" dirty="0">
                <a:latin typeface="Times New Roman" panose="02020603050405020304" pitchFamily="18" charset="0"/>
              </a:rPr>
              <a:t> the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issue</a:t>
            </a:r>
            <a:r>
              <a:rPr lang="it-IT" altLang="en-US" sz="1900" dirty="0">
                <a:latin typeface="Times New Roman" panose="02020603050405020304" pitchFamily="18" charset="0"/>
              </a:rPr>
              <a:t>?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How? Who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responsible</a:t>
            </a:r>
            <a:r>
              <a:rPr lang="it-IT" altLang="en-US" sz="1900" dirty="0">
                <a:latin typeface="Times New Roman" panose="02020603050405020304" pitchFamily="18" charset="0"/>
              </a:rPr>
              <a:t>?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r>
              <a:rPr lang="it-IT" altLang="en-US" sz="1900" dirty="0" err="1">
                <a:latin typeface="Times New Roman" panose="02020603050405020304" pitchFamily="18" charset="0"/>
              </a:rPr>
              <a:t>What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about</a:t>
            </a:r>
            <a:r>
              <a:rPr lang="it-IT" altLang="en-US" sz="1900" dirty="0">
                <a:latin typeface="Times New Roman" panose="02020603050405020304" pitchFamily="18" charset="0"/>
              </a:rPr>
              <a:t> the </a:t>
            </a:r>
            <a:r>
              <a:rPr lang="it-IT" altLang="en-US" sz="1900" dirty="0" err="1">
                <a:latin typeface="Times New Roman" panose="02020603050405020304" pitchFamily="18" charset="0"/>
              </a:rPr>
              <a:t>research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is</a:t>
            </a: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dirty="0" err="1">
                <a:latin typeface="Times New Roman" panose="02020603050405020304" pitchFamily="18" charset="0"/>
              </a:rPr>
              <a:t>unique</a:t>
            </a:r>
            <a:r>
              <a:rPr lang="it-IT" altLang="en-US" sz="1900" dirty="0">
                <a:latin typeface="Times New Roman" panose="02020603050405020304" pitchFamily="18" charset="0"/>
              </a:rPr>
              <a:t>/</a:t>
            </a:r>
            <a:r>
              <a:rPr lang="it-IT" altLang="en-US" sz="1900" dirty="0" err="1">
                <a:latin typeface="Times New Roman" panose="02020603050405020304" pitchFamily="18" charset="0"/>
              </a:rPr>
              <a:t>advantageous</a:t>
            </a:r>
            <a:r>
              <a:rPr lang="it-IT" altLang="en-US" sz="1900" dirty="0">
                <a:latin typeface="Times New Roman" panose="02020603050405020304" pitchFamily="18" charset="0"/>
              </a:rPr>
              <a:t>/innovative?</a:t>
            </a:r>
          </a:p>
          <a:p>
            <a:pPr marL="457200" indent="-457200" eaLnBrk="1" fontAlgn="auto" hangingPunct="1">
              <a:spcAft>
                <a:spcPts val="0"/>
              </a:spcAft>
              <a:buAutoNum type="arabicPeriod"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altLang="en-US" sz="1900" dirty="0">
                <a:latin typeface="Times New Roman" panose="02020603050405020304" pitchFamily="18" charset="0"/>
              </a:rPr>
              <a:t> </a:t>
            </a:r>
            <a:r>
              <a:rPr lang="it-IT" altLang="en-US" sz="1900" i="1" dirty="0" err="1">
                <a:latin typeface="Times New Roman" panose="02020603050405020304" pitchFamily="18" charset="0"/>
              </a:rPr>
              <a:t>Swales</a:t>
            </a:r>
            <a:r>
              <a:rPr lang="it-IT" altLang="en-US" sz="1900" i="1" dirty="0">
                <a:latin typeface="Times New Roman" panose="02020603050405020304" pitchFamily="18" charset="0"/>
              </a:rPr>
              <a:t> &amp; </a:t>
            </a:r>
            <a:r>
              <a:rPr lang="it-IT" altLang="en-US" sz="1900" i="1" dirty="0" err="1">
                <a:latin typeface="Times New Roman" panose="02020603050405020304" pitchFamily="18" charset="0"/>
              </a:rPr>
              <a:t>Feak</a:t>
            </a:r>
            <a:r>
              <a:rPr lang="it-IT" altLang="en-US" sz="1900" i="1" dirty="0">
                <a:latin typeface="Times New Roman" panose="0202060305040502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altLang="en-US" sz="1900" dirty="0">
              <a:latin typeface="Times New Roman" panose="02020603050405020304" pitchFamily="18" charset="0"/>
            </a:endParaRPr>
          </a:p>
        </p:txBody>
      </p:sp>
      <p:sp>
        <p:nvSpPr>
          <p:cNvPr id="13316" name="Segnaposto numero diapositiva 3">
            <a:extLst>
              <a:ext uri="{FF2B5EF4-FFF2-40B4-BE49-F238E27FC236}">
                <a16:creationId xmlns:a16="http://schemas.microsoft.com/office/drawing/2014/main" id="{F5FAA4E6-25DD-4674-AE13-048D7B91A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CF1AAD08-4176-4BC2-A66E-397CCF85C75B}" type="slidenum">
              <a:rPr lang="it-IT" altLang="en-US" sz="1900">
                <a:latin typeface="Calibri" panose="020F050202020403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9</a:t>
            </a:fld>
            <a:endParaRPr lang="it-IT" altLang="en-US" sz="19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501</Words>
  <Application>Microsoft Office PowerPoint</Application>
  <PresentationFormat>Presentazione su schermo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di Office</vt:lpstr>
      <vt:lpstr>Reading and Writing</vt:lpstr>
      <vt:lpstr>Homework for lesson 4</vt:lpstr>
      <vt:lpstr>Writing task peer review p. 189</vt:lpstr>
      <vt:lpstr>Concessive clauses and contrastive structures</vt:lpstr>
      <vt:lpstr>Mobile Gaming</vt:lpstr>
      <vt:lpstr>Summarising</vt:lpstr>
      <vt:lpstr>The big picture successful summary writing </vt:lpstr>
      <vt:lpstr>lexis and structure</vt:lpstr>
      <vt:lpstr>Summary writing : Instant Satisfaction</vt:lpstr>
      <vt:lpstr>Homework for lesson 5 </vt:lpstr>
      <vt:lpstr>VERY IMPORTANT DATES!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Writing</dc:title>
  <dc:creator>Elizabeth Sherman</dc:creator>
  <cp:lastModifiedBy>Elizabeth Sherman</cp:lastModifiedBy>
  <cp:revision>12</cp:revision>
  <dcterms:created xsi:type="dcterms:W3CDTF">2020-10-19T06:45:22Z</dcterms:created>
  <dcterms:modified xsi:type="dcterms:W3CDTF">2023-10-17T07:33:22Z</dcterms:modified>
</cp:coreProperties>
</file>