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9" r:id="rId3"/>
    <p:sldId id="301" r:id="rId4"/>
    <p:sldId id="296" r:id="rId5"/>
    <p:sldId id="272" r:id="rId6"/>
    <p:sldId id="260" r:id="rId7"/>
    <p:sldId id="270" r:id="rId8"/>
    <p:sldId id="298" r:id="rId9"/>
    <p:sldId id="266" r:id="rId10"/>
    <p:sldId id="267" r:id="rId11"/>
    <p:sldId id="276" r:id="rId12"/>
    <p:sldId id="278" r:id="rId13"/>
    <p:sldId id="277" r:id="rId14"/>
    <p:sldId id="280" r:id="rId15"/>
    <p:sldId id="281" r:id="rId16"/>
    <p:sldId id="283" r:id="rId17"/>
    <p:sldId id="284" r:id="rId18"/>
    <p:sldId id="294" r:id="rId19"/>
    <p:sldId id="300" r:id="rId20"/>
    <p:sldId id="295" r:id="rId21"/>
    <p:sldId id="302" r:id="rId22"/>
    <p:sldId id="291" r:id="rId23"/>
    <p:sldId id="293" r:id="rId24"/>
    <p:sldId id="304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>
      <p:cViewPr varScale="1">
        <p:scale>
          <a:sx n="73" d="100"/>
          <a:sy n="73" d="100"/>
        </p:scale>
        <p:origin x="10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D505DD1-3139-4342-A94B-06115478D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6E706C-25BD-4F35-8541-9D7041B18E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FD09C7-8893-4713-85A3-6F73D158FD1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13FDCA-A759-46EB-BDBA-526A99A535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9E20EA-6B5F-4776-ADF5-B1D07463A8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9FD55E2-CAFB-449B-B9E7-6CB6352779D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024E9C7-6A08-4268-A5E6-574D6D1F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CBD715-F56C-4F11-848C-AEA7D3D334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F6D07-B3BC-4D30-8E70-70F3910D7060}" type="datetimeFigureOut">
              <a:rPr lang="it-IT"/>
              <a:pPr>
                <a:defRPr/>
              </a:pPr>
              <a:t>26/09/2023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F009D6F3-D724-4364-8546-CA1642EC1F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85A658E-BAA4-444C-8E81-16FEB5BEC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F9F178-0FE1-4FEC-A441-312FFC8F20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8869A5-65CB-4CF7-9A1C-86A73CC5D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752FC4E-46FB-457E-89AE-8D7F830B61B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64399-6A92-49B8-B35B-6F9204F6D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AB1316-2295-4282-A4AB-75142ACDB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AB7A82-4B95-45E0-AE36-3127924D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9E746-6771-4F23-B9B9-463C99B1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49264-022C-4CEB-BC01-085396F5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48F1B-869C-4B65-9B34-26D4E5C073B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765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7FDEC-CDDE-4D92-8F9D-591FF162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23FB71-85ED-463A-B215-5227AB2E0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F4979-DF2D-42A9-8B89-74FAB9BF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D7C0B4-96E7-40BB-8B21-AE6D3401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695C2E-A908-46F0-B856-95F1599D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2BEEB-8667-4AA2-822F-7B26BC78802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797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0E67C6-5D29-48CF-9184-AEBA660D2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A87810-E37F-419F-B396-865EA5106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96FD11-F931-4B28-9AF4-1334B147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B09580-76AD-4301-A848-4D6AD26A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B386C4-AC43-4434-9467-8BE1431B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463E1-4F89-4A6F-B40B-9CB0D726660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5692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A6FC6-46BA-41F5-A7C2-C6EB16F2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CE9A06-62EE-4B1E-8AC4-277937064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401A83-D6FE-42FC-97D8-AED6B64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69A0C-CDA0-4E7F-8150-C9005AD7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540D0F-FAD1-4308-BEEF-AF22D7A4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6BF9-E87E-4AE2-AB2B-2ED12F850B7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825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2453A-B5E2-45EE-B76F-33F1B7DA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0700CB-D7C1-42DF-B9B2-5E6B2406F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14261B-7CF7-4564-B871-EF548D2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A5B3CF-474B-4612-94D9-BBC3BF2F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B96815-1191-4E72-949B-17EFF5E8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A7C7-0AC9-4956-B1AD-D0704A87A74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1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A25DD-181E-4329-9364-CCEACB40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4932D9-5237-4DBD-ADED-15E93E835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ABE659-0E51-4FB9-8B5A-8155DF98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BC10B3-C1CA-4866-A5D9-2D1A3938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6D3079-E296-4EDB-8CCA-1F378436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CD1558-063F-4661-A675-83D6FC5E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1C68-72B3-4FA1-9439-9DC20E1DF2E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620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EA811-D126-4B48-90FF-135426EE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C764B-5B38-4B68-924D-A92B4FEF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2AA092-E3E0-40C2-B190-07663652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E654F9-B142-40BA-BA14-81D1513B3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8AAC49-0AB6-4802-B1FB-2E93F00F3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CE14AD-808E-4F83-8B32-83973F34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CA4265-B062-46EE-BC15-89C5447B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D121D2-531B-4E64-9983-CAE05DB3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028E1-3A0D-4028-951B-15745137B77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6339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FAFD4-DC6C-4FF7-A4B1-90ED9779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A2613F-24FF-4483-9EFB-92BDA6BF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D21FC6-D72D-4D0D-942A-67A934EB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020C9A-68F2-4D04-BF22-AC63C380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C76EE-F20E-41F1-85CF-27CD5DA9E3A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633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A405DD-2BF8-4E0B-8201-82663C8E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584859-507E-47E0-8613-7FE70495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8AAA5D-0015-4F52-AB86-A58E95B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55AEC-020B-44F4-956C-A9303AC8D3A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757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9A149-7E05-42E3-B2FC-B5639456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B8091-CEBE-419B-A83C-A3F0B0B2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99D7E5-680A-487E-803B-42F8892FE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695304-36C1-4333-939F-75ACECC0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1E3762-5BCB-4871-8902-141493ED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93485-9E67-478A-8699-020CEEB8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BCA04-55EA-4D89-A8AF-B9D174E28D1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1834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5D071-8A37-49B7-89D1-ADC1E701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089AF2-7609-4C79-81D9-09E4CB07C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59FD34-3E66-4526-8D10-026B9590A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436286-AA78-4D49-AF30-E8C35284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733BF9-7DC3-4284-8B84-D6C3C9C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3B481A-541E-4903-9B54-2AED513B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77327-D24D-43FB-A2C3-DBA9C9E7F699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46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B6AABB-4EDE-4F7B-AAB8-B2E7DAB9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87C25D-DFA1-4C08-A565-6EE7CF27B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060FC-6BCC-48FF-96E3-439DA159A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AE3E1-0628-45DB-B1A6-44718EE15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6209B8-DD24-446E-9C1B-94DA8C1B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C93EF-C65F-4AF9-BEE5-1E8DE286169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08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28vM-p1br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swlh/want-to-improve-your-memory-science-tells-us-the-key-and-it-can-actually-be-fun-99a9c9b95d5b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gle.com/mind/test_words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-l.unifi.i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tudelearning.unifi.it/course/index.php?categoryid=256" TargetMode="External"/><Relationship Id="rId4" Type="http://schemas.openxmlformats.org/officeDocument/2006/relationships/hyperlink" Target="https://formstudelearning.unifi.i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9" name="Freeform: Shape 411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1" name="Freeform: Shape 412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E65230F-40FC-4B32-81B4-AFD794D06A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it-IT" altLang="en-US" sz="3000">
                <a:latin typeface="Franklin Gothic Demi" panose="020B0703020102020204" pitchFamily="34" charset="0"/>
              </a:rPr>
              <a:t>Lingua Inglese II </a:t>
            </a:r>
            <a:br>
              <a:rPr lang="it-IT" altLang="en-US" sz="3000">
                <a:latin typeface="Franklin Gothic Demi" panose="020B0703020102020204" pitchFamily="34" charset="0"/>
              </a:rPr>
            </a:br>
            <a:r>
              <a:rPr lang="it-IT" altLang="en-US" sz="3000">
                <a:latin typeface="Franklin Gothic Demi" panose="020B0703020102020204" pitchFamily="34" charset="0"/>
              </a:rPr>
              <a:t>a.a.  2023-24</a:t>
            </a:r>
            <a:br>
              <a:rPr lang="it-IT" altLang="en-US" sz="3000">
                <a:latin typeface="Franklin Gothic Demi" panose="020B0703020102020204" pitchFamily="34" charset="0"/>
              </a:rPr>
            </a:br>
            <a:r>
              <a:rPr lang="it-IT" altLang="en-US" sz="3000">
                <a:latin typeface="Franklin Gothic Demi" panose="020B0703020102020204" pitchFamily="34" charset="0"/>
              </a:rPr>
              <a:t>English for Academic Purposes</a:t>
            </a:r>
            <a:br>
              <a:rPr lang="it-IT" altLang="en-US" sz="3000">
                <a:latin typeface="Franklin Gothic Demi" panose="020B0703020102020204" pitchFamily="34" charset="0"/>
              </a:rPr>
            </a:br>
            <a:br>
              <a:rPr lang="it-IT" altLang="en-US" sz="3000">
                <a:latin typeface="Franklin Gothic Demi" panose="020B0703020102020204" pitchFamily="34" charset="0"/>
              </a:rPr>
            </a:br>
            <a:r>
              <a:rPr lang="it-IT" altLang="en-US" sz="3000">
                <a:latin typeface="Franklin Gothic Demi" panose="020B0703020102020204" pitchFamily="34" charset="0"/>
              </a:rPr>
              <a:t>Reading and Writing</a:t>
            </a:r>
            <a:br>
              <a:rPr lang="it-IT" altLang="en-US" sz="3000">
                <a:latin typeface="Franklin Gothic Demi" panose="020B0703020102020204" pitchFamily="34" charset="0"/>
              </a:rPr>
            </a:br>
            <a:r>
              <a:rPr lang="it-IT" altLang="en-US" sz="3000">
                <a:latin typeface="Franklin Gothic Demi" panose="020B0703020102020204" pitchFamily="34" charset="0"/>
              </a:rPr>
              <a:t>Semester 1 Lesson 1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5D66E8-C66E-4A39-A4B1-A65D491FBB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pPr eaLnBrk="1" hangingPunct="1"/>
            <a:endParaRPr lang="it-IT" altLang="en-US" sz="2400">
              <a:latin typeface="Bookman Old Style" panose="02050604050505020204" pitchFamily="18" charset="0"/>
            </a:endParaRPr>
          </a:p>
          <a:p>
            <a:pPr eaLnBrk="1" hangingPunct="1"/>
            <a:endParaRPr lang="it-IT" altLang="en-US" sz="2400">
              <a:latin typeface="Bookman Old Style" panose="02050604050505020204" pitchFamily="18" charset="0"/>
            </a:endParaRPr>
          </a:p>
        </p:txBody>
      </p:sp>
      <p:sp>
        <p:nvSpPr>
          <p:cNvPr id="4123" name="Rectangle 412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2" name="Segnaposto numero diapositiva 3">
            <a:extLst>
              <a:ext uri="{FF2B5EF4-FFF2-40B4-BE49-F238E27FC236}">
                <a16:creationId xmlns:a16="http://schemas.microsoft.com/office/drawing/2014/main" id="{737EEA31-062E-402D-9FCB-ED8C67D7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6764" y="6356350"/>
            <a:ext cx="951613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fld id="{BD144476-659A-431E-98D7-BE99936EF52B}" type="slidenum">
              <a:rPr lang="it-IT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t>1</a:t>
            </a:fld>
            <a:endParaRPr lang="it-IT" alt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5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0" name="Right Triangle 1435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BC37EDA-FC28-4986-BE32-BC8DD14E4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en-US" sz="3600">
                <a:latin typeface="Times New Roman" panose="02020603050405020304" pitchFamily="18" charset="0"/>
              </a:rPr>
              <a:t>Course Objectives</a:t>
            </a:r>
          </a:p>
        </p:txBody>
      </p:sp>
      <p:cxnSp>
        <p:nvCxnSpPr>
          <p:cNvPr id="14364" name="Straight Connector 1436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17C269-C62C-4DDD-87D0-4B7370A1F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Focus on formal English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Expanding vocabulary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Identifying key information in texts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Summarising skills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Critical thinking</a:t>
            </a:r>
          </a:p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Independent research</a:t>
            </a:r>
          </a:p>
        </p:txBody>
      </p:sp>
      <p:sp>
        <p:nvSpPr>
          <p:cNvPr id="14340" name="Segnaposto numero diapositiva 3">
            <a:extLst>
              <a:ext uri="{FF2B5EF4-FFF2-40B4-BE49-F238E27FC236}">
                <a16:creationId xmlns:a16="http://schemas.microsoft.com/office/drawing/2014/main" id="{D44CC42C-3BA6-4A2B-B2EB-3AB3177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526C9636-BA55-4E0C-B863-3948366A78DB}" type="slidenum">
              <a:rPr lang="it-IT" altLang="en-US" sz="57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it-IT" altLang="en-US" sz="5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7">
            <a:extLst>
              <a:ext uri="{FF2B5EF4-FFF2-40B4-BE49-F238E27FC236}">
                <a16:creationId xmlns:a16="http://schemas.microsoft.com/office/drawing/2014/main" id="{C1787C03-9295-4F39-BFC1-2577F564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95AF2-99BE-4541-9B70-30F4D4A9CAC4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en-US" sz="140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48E729-8FA8-406D-99BA-7C90DC0AAF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Classroom dynamics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4017913-D930-4EC6-95D4-236DA1C97AE3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268413"/>
            <a:ext cx="4038600" cy="390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24897B-69E8-43E7-ADAE-FFB3865FB33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196975"/>
            <a:ext cx="4038600" cy="4929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16389" name="AutoShape 4" descr="Image result for university students in classroom">
            <a:extLst>
              <a:ext uri="{FF2B5EF4-FFF2-40B4-BE49-F238E27FC236}">
                <a16:creationId xmlns:a16="http://schemas.microsoft.com/office/drawing/2014/main" id="{9F0E6B2C-2E9D-43B2-BA35-E87BAAF0B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029" name="Picture 5" descr="C:\Users\karen\Downloads\students 2.jpg">
            <a:extLst>
              <a:ext uri="{FF2B5EF4-FFF2-40B4-BE49-F238E27FC236}">
                <a16:creationId xmlns:a16="http://schemas.microsoft.com/office/drawing/2014/main" id="{93C74F88-E755-47A2-9230-81ED51D9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5263"/>
            <a:ext cx="40433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Image result">
            <a:extLst>
              <a:ext uri="{FF2B5EF4-FFF2-40B4-BE49-F238E27FC236}">
                <a16:creationId xmlns:a16="http://schemas.microsoft.com/office/drawing/2014/main" id="{FD118E4D-151D-45F8-8537-395CDDAE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951038"/>
            <a:ext cx="40386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Segnaposto numero diapositiva 8">
            <a:extLst>
              <a:ext uri="{FF2B5EF4-FFF2-40B4-BE49-F238E27FC236}">
                <a16:creationId xmlns:a16="http://schemas.microsoft.com/office/drawing/2014/main" id="{F4C2CFA4-1E48-4CA3-B241-F0C90575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B37B3E-0A71-4112-8312-CF9B3F6B12B7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en-US" sz="1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D7F4542-475D-465B-ACB0-00F35E440F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08050"/>
            <a:ext cx="8748464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4800" dirty="0">
                <a:latin typeface="Times New Roman" panose="02020603050405020304" pitchFamily="18" charset="0"/>
              </a:rPr>
              <a:t>Teacher</a:t>
            </a:r>
            <a:r>
              <a:rPr lang="it-IT" altLang="en-US" sz="4000" dirty="0">
                <a:latin typeface="Times New Roman" panose="02020603050405020304" pitchFamily="18" charset="0"/>
              </a:rPr>
              <a:t>                            </a:t>
            </a:r>
            <a:r>
              <a:rPr lang="it-IT" altLang="en-US" sz="4800" dirty="0" err="1">
                <a:latin typeface="Times New Roman" panose="02020603050405020304" pitchFamily="18" charset="0"/>
              </a:rPr>
              <a:t>Student</a:t>
            </a:r>
            <a:endParaRPr lang="it-IT" altLang="en-US" sz="4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4400" dirty="0" err="1">
                <a:latin typeface="Times New Roman" panose="02020603050405020304" pitchFamily="18" charset="0"/>
              </a:rPr>
              <a:t>intentions</a:t>
            </a:r>
            <a:r>
              <a:rPr lang="it-IT" altLang="en-US" sz="4400" dirty="0">
                <a:latin typeface="Times New Roman" panose="02020603050405020304" pitchFamily="18" charset="0"/>
              </a:rPr>
              <a:t>                   </a:t>
            </a:r>
            <a:r>
              <a:rPr lang="it-IT" altLang="en-US" sz="4400" dirty="0" err="1">
                <a:latin typeface="Times New Roman" panose="02020603050405020304" pitchFamily="18" charset="0"/>
              </a:rPr>
              <a:t>expectations</a:t>
            </a:r>
            <a:endParaRPr lang="it-IT" altLang="en-US" sz="4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              </a:t>
            </a:r>
            <a:r>
              <a:rPr lang="it-IT" altLang="en-US" sz="6000" dirty="0" err="1">
                <a:latin typeface="Times New Roman" panose="02020603050405020304" pitchFamily="18" charset="0"/>
              </a:rPr>
              <a:t>objectives</a:t>
            </a:r>
            <a:endParaRPr lang="it-IT" altLang="en-US" sz="6000" dirty="0">
              <a:latin typeface="Times New Roman" panose="02020603050405020304" pitchFamily="18" charset="0"/>
            </a:endParaRP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D8C6758C-7D7D-4F04-842A-CDD131073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315954"/>
            <a:ext cx="3240088" cy="358775"/>
          </a:xfrm>
          <a:prstGeom prst="leftRightArrow">
            <a:avLst>
              <a:gd name="adj1" fmla="val 50000"/>
              <a:gd name="adj2" fmla="val 180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AutoShape 5">
            <a:extLst>
              <a:ext uri="{FF2B5EF4-FFF2-40B4-BE49-F238E27FC236}">
                <a16:creationId xmlns:a16="http://schemas.microsoft.com/office/drawing/2014/main" id="{AD483301-A179-4370-ABAF-BB8000488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628775"/>
            <a:ext cx="288925" cy="1295400"/>
          </a:xfrm>
          <a:prstGeom prst="downArrow">
            <a:avLst>
              <a:gd name="adj1" fmla="val 50000"/>
              <a:gd name="adj2" fmla="val 112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5A2E1B73-7F3C-4624-B4DA-7A844FFBE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557338"/>
            <a:ext cx="287338" cy="1366837"/>
          </a:xfrm>
          <a:prstGeom prst="downArrow">
            <a:avLst>
              <a:gd name="adj1" fmla="val 50000"/>
              <a:gd name="adj2" fmla="val 1189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E6E76A88-8E0E-48B8-99A1-E3328865B523}"/>
              </a:ext>
            </a:extLst>
          </p:cNvPr>
          <p:cNvSpPr>
            <a:spLocks noChangeArrowheads="1"/>
          </p:cNvSpPr>
          <p:nvPr/>
        </p:nvSpPr>
        <p:spPr bwMode="auto">
          <a:xfrm rot="2105548">
            <a:off x="1331913" y="3933825"/>
            <a:ext cx="1552575" cy="341313"/>
          </a:xfrm>
          <a:prstGeom prst="rightArrow">
            <a:avLst>
              <a:gd name="adj1" fmla="val 50000"/>
              <a:gd name="adj2" fmla="val 1137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AutoShape 8">
            <a:extLst>
              <a:ext uri="{FF2B5EF4-FFF2-40B4-BE49-F238E27FC236}">
                <a16:creationId xmlns:a16="http://schemas.microsoft.com/office/drawing/2014/main" id="{760B0A0D-F5BB-4C91-AD3B-A8400EF655DF}"/>
              </a:ext>
            </a:extLst>
          </p:cNvPr>
          <p:cNvSpPr>
            <a:spLocks noChangeArrowheads="1"/>
          </p:cNvSpPr>
          <p:nvPr/>
        </p:nvSpPr>
        <p:spPr bwMode="auto">
          <a:xfrm rot="-2450937">
            <a:off x="5994400" y="4029075"/>
            <a:ext cx="1511300" cy="288925"/>
          </a:xfrm>
          <a:prstGeom prst="leftArrow">
            <a:avLst>
              <a:gd name="adj1" fmla="val 50000"/>
              <a:gd name="adj2" fmla="val 1307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8" name="Rectangle 24597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2085870-E57C-44E9-A8CC-749F14B29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en-US" sz="4500">
                <a:latin typeface="Times New Roman" panose="02020603050405020304" pitchFamily="18" charset="0"/>
              </a:rPr>
              <a:t>What you need</a:t>
            </a:r>
          </a:p>
        </p:txBody>
      </p:sp>
      <p:sp>
        <p:nvSpPr>
          <p:cNvPr id="24600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02" name="Rectangle 2460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590FDF5-0EA3-4D48-89BB-512F1C16B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Curiosity 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Critical thinking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Commitment </a:t>
            </a:r>
          </a:p>
          <a:p>
            <a:pPr eaLnBrk="1" hangingPunct="1">
              <a:buFontTx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Concentration</a:t>
            </a:r>
          </a:p>
        </p:txBody>
      </p:sp>
      <p:sp>
        <p:nvSpPr>
          <p:cNvPr id="18436" name="Segnaposto numero diapositiva 3">
            <a:extLst>
              <a:ext uri="{FF2B5EF4-FFF2-40B4-BE49-F238E27FC236}">
                <a16:creationId xmlns:a16="http://schemas.microsoft.com/office/drawing/2014/main" id="{326CF43F-E834-41C5-B18C-4759EAA0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4556" y="6356350"/>
            <a:ext cx="96012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414659F-AD5E-43A7-9004-2D056DF7EAE3}" type="slidenum">
              <a:rPr lang="it-IT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</a:t>
            </a:fld>
            <a:endParaRPr lang="it-IT" alt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594" name="Picture 24593" descr="Orange coloured pencil standing out from the crowd of black pencils">
            <a:extLst>
              <a:ext uri="{FF2B5EF4-FFF2-40B4-BE49-F238E27FC236}">
                <a16:creationId xmlns:a16="http://schemas.microsoft.com/office/drawing/2014/main" id="{8E92E684-94D8-4CAF-B46F-DDBE7052C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6" r="52424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BF5079F-132C-4E05-95E7-8781C451A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Writing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19E3EA6-AC50-4092-87E7-69C194556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002587" cy="4425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4000">
                <a:latin typeface="Times New Roman" panose="02020603050405020304" pitchFamily="18" charset="0"/>
              </a:rPr>
              <a:t>Writer                              Reader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4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4000">
                <a:latin typeface="Times New Roman" panose="02020603050405020304" pitchFamily="18" charset="0"/>
              </a:rPr>
              <a:t>intentions                   expectations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4400">
                <a:latin typeface="Times New Roman" panose="02020603050405020304" pitchFamily="18" charset="0"/>
              </a:rPr>
              <a:t>          </a:t>
            </a: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20487" name="Segnaposto numero diapositiva 6">
            <a:extLst>
              <a:ext uri="{FF2B5EF4-FFF2-40B4-BE49-F238E27FC236}">
                <a16:creationId xmlns:a16="http://schemas.microsoft.com/office/drawing/2014/main" id="{32B3113E-DA88-41E8-9256-AF2083AF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2F0A4-0BEE-4400-BF00-6FADF3686297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en-US" sz="1400"/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FF49C483-4051-4270-B589-D53E503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844675"/>
            <a:ext cx="3240087" cy="358775"/>
          </a:xfrm>
          <a:prstGeom prst="leftRightArrow">
            <a:avLst>
              <a:gd name="adj1" fmla="val 50000"/>
              <a:gd name="adj2" fmla="val 18061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E2E97464-5337-4A7D-94A2-BD5009F6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36838"/>
            <a:ext cx="288925" cy="1439862"/>
          </a:xfrm>
          <a:prstGeom prst="downArrow">
            <a:avLst>
              <a:gd name="adj1" fmla="val 50000"/>
              <a:gd name="adj2" fmla="val 124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id="{56421010-01D7-4F9C-8041-E3C7F34F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565400"/>
            <a:ext cx="287338" cy="1439863"/>
          </a:xfrm>
          <a:prstGeom prst="downArrow">
            <a:avLst>
              <a:gd name="adj1" fmla="val 50000"/>
              <a:gd name="adj2" fmla="val 1252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680AA1-1C8F-49A0-B36D-850233779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800">
                <a:latin typeface="Times New Roman" panose="02020603050405020304" pitchFamily="18" charset="0"/>
              </a:rPr>
              <a:t>Good writers …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2FF75D9-FD6E-4A9B-8069-C754BC8250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200" u="sng">
                <a:latin typeface="Times New Roman" panose="02020603050405020304" pitchFamily="18" charset="0"/>
              </a:rPr>
              <a:t>Phase 1</a:t>
            </a:r>
          </a:p>
          <a:p>
            <a:pPr eaLnBrk="1" hangingPunct="1">
              <a:buFontTx/>
              <a:buNone/>
            </a:pPr>
            <a:r>
              <a:rPr lang="it-IT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Planning</a:t>
            </a:r>
          </a:p>
          <a:p>
            <a:pPr eaLnBrk="1" hangingPunct="1"/>
            <a:r>
              <a:rPr lang="it-IT" altLang="en-US" sz="3200">
                <a:latin typeface="Times New Roman" panose="02020603050405020304" pitchFamily="18" charset="0"/>
              </a:rPr>
              <a:t>read</a:t>
            </a:r>
          </a:p>
          <a:p>
            <a:pPr eaLnBrk="1" hangingPunct="1"/>
            <a:r>
              <a:rPr lang="it-IT" altLang="en-US" sz="3200">
                <a:latin typeface="Times New Roman" panose="02020603050405020304" pitchFamily="18" charset="0"/>
              </a:rPr>
              <a:t>select</a:t>
            </a:r>
          </a:p>
          <a:p>
            <a:pPr eaLnBrk="1" hangingPunct="1"/>
            <a:r>
              <a:rPr lang="it-IT" altLang="en-US" sz="3200">
                <a:latin typeface="Times New Roman" panose="02020603050405020304" pitchFamily="18" charset="0"/>
              </a:rPr>
              <a:t>organise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81C5954-AC4E-4862-88CC-FFCAF8D8A08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200" u="sng">
                <a:latin typeface="Times New Roman" panose="02020603050405020304" pitchFamily="18" charset="0"/>
              </a:rPr>
              <a:t>Phase 2</a:t>
            </a:r>
          </a:p>
          <a:p>
            <a:pPr eaLnBrk="1" hangingPunct="1">
              <a:buFontTx/>
              <a:buNone/>
            </a:pPr>
            <a:r>
              <a:rPr lang="it-IT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Production</a:t>
            </a:r>
          </a:p>
          <a:p>
            <a:pPr eaLnBrk="1" hangingPunct="1"/>
            <a:r>
              <a:rPr lang="it-IT" altLang="en-US" sz="3200">
                <a:latin typeface="Times New Roman" panose="02020603050405020304" pitchFamily="18" charset="0"/>
              </a:rPr>
              <a:t>write</a:t>
            </a:r>
          </a:p>
          <a:p>
            <a:pPr eaLnBrk="1" hangingPunct="1"/>
            <a:r>
              <a:rPr lang="it-IT" altLang="en-US" sz="3200">
                <a:latin typeface="Times New Roman" panose="02020603050405020304" pitchFamily="18" charset="0"/>
              </a:rPr>
              <a:t>proofread</a:t>
            </a:r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B1D50158-93A3-410F-9D42-B74E8C70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4DD2A-3867-4441-834A-0750390DB5E9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C8AE813-F16F-408F-A892-E6B35C007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Good writers …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C91FEA8-33A9-4476-8374-5233768254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786687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4400" dirty="0">
                <a:latin typeface="Times New Roman" panose="02020603050405020304" pitchFamily="18" charset="0"/>
              </a:rPr>
              <a:t>     produce </a:t>
            </a:r>
            <a:r>
              <a:rPr lang="it-IT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original</a:t>
            </a:r>
            <a:r>
              <a:rPr lang="it-IT" altLang="en-US" sz="4400" dirty="0">
                <a:latin typeface="Times New Roman" panose="02020603050405020304" pitchFamily="18" charset="0"/>
              </a:rPr>
              <a:t> work</a:t>
            </a:r>
          </a:p>
          <a:p>
            <a:pPr algn="ctr" eaLnBrk="1" hangingPunct="1">
              <a:buFontTx/>
              <a:buNone/>
            </a:pPr>
            <a:endParaRPr lang="it-IT" altLang="en-US" sz="4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4400" dirty="0">
                <a:latin typeface="Times New Roman" panose="02020603050405020304" pitchFamily="18" charset="0"/>
              </a:rPr>
              <a:t> </a:t>
            </a:r>
            <a:r>
              <a:rPr lang="it-IT" altLang="en-US" sz="4400" dirty="0" err="1">
                <a:latin typeface="Times New Roman" panose="02020603050405020304" pitchFamily="18" charset="0"/>
              </a:rPr>
              <a:t>Please</a:t>
            </a:r>
            <a:r>
              <a:rPr lang="it-IT" altLang="en-US" sz="4400" dirty="0">
                <a:latin typeface="Times New Roman" panose="02020603050405020304" pitchFamily="18" charset="0"/>
              </a:rPr>
              <a:t> </a:t>
            </a:r>
            <a:r>
              <a:rPr lang="it-IT" altLang="en-US" sz="4400" dirty="0" err="1">
                <a:latin typeface="Times New Roman" panose="02020603050405020304" pitchFamily="18" charset="0"/>
              </a:rPr>
              <a:t>read</a:t>
            </a:r>
            <a:r>
              <a:rPr lang="it-IT" altLang="en-US" sz="4400" dirty="0">
                <a:latin typeface="Times New Roman" panose="02020603050405020304" pitchFamily="18" charset="0"/>
              </a:rPr>
              <a:t> </a:t>
            </a:r>
            <a:r>
              <a:rPr lang="it-IT" altLang="en-US" sz="4400" dirty="0" err="1">
                <a:latin typeface="Times New Roman" panose="02020603050405020304" pitchFamily="18" charset="0"/>
              </a:rPr>
              <a:t>our</a:t>
            </a:r>
            <a:r>
              <a:rPr lang="it-IT" altLang="en-US" sz="4400" dirty="0">
                <a:latin typeface="Times New Roman" panose="02020603050405020304" pitchFamily="18" charset="0"/>
              </a:rPr>
              <a:t> </a:t>
            </a:r>
            <a:r>
              <a:rPr lang="it-IT" altLang="en-US" sz="4400" dirty="0" err="1">
                <a:latin typeface="Times New Roman" panose="02020603050405020304" pitchFamily="18" charset="0"/>
              </a:rPr>
              <a:t>plagiarism</a:t>
            </a:r>
            <a:r>
              <a:rPr lang="it-IT" altLang="en-US" sz="4400" dirty="0">
                <a:latin typeface="Times New Roman" panose="02020603050405020304" pitchFamily="18" charset="0"/>
              </a:rPr>
              <a:t>        policy on </a:t>
            </a:r>
            <a:r>
              <a:rPr lang="it-IT" altLang="en-US" sz="4400" dirty="0" err="1">
                <a:latin typeface="Times New Roman" panose="02020603050405020304" pitchFamily="18" charset="0"/>
              </a:rPr>
              <a:t>Moodle</a:t>
            </a:r>
            <a:endParaRPr lang="it-IT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22532" name="Segnaposto numero diapositiva 3">
            <a:extLst>
              <a:ext uri="{FF2B5EF4-FFF2-40B4-BE49-F238E27FC236}">
                <a16:creationId xmlns:a16="http://schemas.microsoft.com/office/drawing/2014/main" id="{72B19F0F-5B83-4631-9565-97453A91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3FBAB-184B-4BDD-90A9-92BCDACE3283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2987710-0F59-4A57-8D84-D2D3BD24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800">
                <a:latin typeface="Times New Roman" panose="02020603050405020304" pitchFamily="18" charset="0"/>
              </a:rPr>
              <a:t>Vocabulary: meanings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DEF89EA-0EF1-4B5A-8F0D-6E0BB2AF7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P.10</a:t>
            </a:r>
          </a:p>
        </p:txBody>
      </p:sp>
      <p:sp>
        <p:nvSpPr>
          <p:cNvPr id="23561" name="Segnaposto numero diapositiva 8">
            <a:extLst>
              <a:ext uri="{FF2B5EF4-FFF2-40B4-BE49-F238E27FC236}">
                <a16:creationId xmlns:a16="http://schemas.microsoft.com/office/drawing/2014/main" id="{065AA624-5A67-4E0E-B579-83F7B01D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D09F1-ED9B-4EE0-855D-65E884727AB7}" type="slidenum">
              <a:rPr lang="it-IT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en-US" sz="1400"/>
          </a:p>
        </p:txBody>
      </p:sp>
      <p:sp>
        <p:nvSpPr>
          <p:cNvPr id="32772" name="Oval 4">
            <a:extLst>
              <a:ext uri="{FF2B5EF4-FFF2-40B4-BE49-F238E27FC236}">
                <a16:creationId xmlns:a16="http://schemas.microsoft.com/office/drawing/2014/main" id="{3B7785A4-AFBC-4C39-A4AE-9D2715A5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33825"/>
            <a:ext cx="2714625" cy="134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start-up</a:t>
            </a:r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756E228E-03FC-4119-909F-A962BC109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81300"/>
            <a:ext cx="2952750" cy="1201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tangible</a:t>
            </a:r>
          </a:p>
        </p:txBody>
      </p:sp>
      <p:sp>
        <p:nvSpPr>
          <p:cNvPr id="32774" name="Oval 6">
            <a:extLst>
              <a:ext uri="{FF2B5EF4-FFF2-40B4-BE49-F238E27FC236}">
                <a16:creationId xmlns:a16="http://schemas.microsoft.com/office/drawing/2014/main" id="{36C72E6B-9D91-405E-9B27-485C3DF18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149725"/>
            <a:ext cx="4033838" cy="1562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philanthropic</a:t>
            </a:r>
          </a:p>
        </p:txBody>
      </p:sp>
      <p:sp>
        <p:nvSpPr>
          <p:cNvPr id="32775" name="Oval 7">
            <a:extLst>
              <a:ext uri="{FF2B5EF4-FFF2-40B4-BE49-F238E27FC236}">
                <a16:creationId xmlns:a16="http://schemas.microsoft.com/office/drawing/2014/main" id="{A18719AA-8E03-4F39-A28A-C0DD1A08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00213"/>
            <a:ext cx="28575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equity</a:t>
            </a:r>
          </a:p>
        </p:txBody>
      </p:sp>
      <p:sp>
        <p:nvSpPr>
          <p:cNvPr id="32776" name="Oval 8">
            <a:extLst>
              <a:ext uri="{FF2B5EF4-FFF2-40B4-BE49-F238E27FC236}">
                <a16:creationId xmlns:a16="http://schemas.microsoft.com/office/drawing/2014/main" id="{63173E5F-2E07-4B96-B41F-21AF8733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3217863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crowdfunding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animBg="1"/>
      <p:bldP spid="32773" grpId="0" animBg="1"/>
      <p:bldP spid="32774" grpId="0" animBg="1"/>
      <p:bldP spid="32775" grpId="0" animBg="1"/>
      <p:bldP spid="327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BB12B9C-D5A2-47B6-84B8-EF18A631D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4200">
                <a:latin typeface="Times New Roman" panose="02020603050405020304" pitchFamily="18" charset="0"/>
              </a:rPr>
              <a:t>Learning vocabulary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04E3F4-210F-417E-83B2-80822F8B0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966" y="2371304"/>
            <a:ext cx="7455989" cy="3124658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What</a:t>
            </a:r>
            <a:r>
              <a:rPr lang="it-IT" altLang="en-US" dirty="0">
                <a:latin typeface="Times New Roman" panose="02020603050405020304" pitchFamily="18" charset="0"/>
              </a:rPr>
              <a:t> do YOU  do?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How </a:t>
            </a:r>
            <a:r>
              <a:rPr lang="it-IT" altLang="en-US" dirty="0" err="1">
                <a:latin typeface="Times New Roman" panose="02020603050405020304" pitchFamily="18" charset="0"/>
              </a:rPr>
              <a:t>much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effort</a:t>
            </a:r>
            <a:r>
              <a:rPr lang="it-IT" altLang="en-US" dirty="0">
                <a:latin typeface="Times New Roman" panose="02020603050405020304" pitchFamily="18" charset="0"/>
              </a:rPr>
              <a:t> do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make?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How can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improve</a:t>
            </a:r>
            <a:r>
              <a:rPr lang="it-IT" altLang="en-US" dirty="0"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Segnaposto numero diapositiva 3">
            <a:extLst>
              <a:ext uri="{FF2B5EF4-FFF2-40B4-BE49-F238E27FC236}">
                <a16:creationId xmlns:a16="http://schemas.microsoft.com/office/drawing/2014/main" id="{1A774971-AF41-469C-9429-D4805E1E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479DFE5-178C-4853-B8DF-6EAEB4AAEF22}" type="slidenum">
              <a:rPr lang="it-IT" altLang="en-US" sz="18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18</a:t>
            </a:fld>
            <a:endParaRPr lang="it-IT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9" name="Picture 25618" descr="White bulbs with a yellow one standing out">
            <a:extLst>
              <a:ext uri="{FF2B5EF4-FFF2-40B4-BE49-F238E27FC236}">
                <a16:creationId xmlns:a16="http://schemas.microsoft.com/office/drawing/2014/main" id="{15373B86-7197-3717-E5E0-10B5ECC2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8" r="38188" b="-2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25625" name="Rectangle 256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ttangolo 3">
            <a:extLst>
              <a:ext uri="{FF2B5EF4-FFF2-40B4-BE49-F238E27FC236}">
                <a16:creationId xmlns:a16="http://schemas.microsoft.com/office/drawing/2014/main" id="{C960A1B5-DAA2-4F81-A717-26F2FD9D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487" y="2743200"/>
            <a:ext cx="3935505" cy="3496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>
                <a:latin typeface="+mn-lt"/>
                <a:cs typeface="+mn-cs"/>
                <a:hlinkClick r:id="rId3"/>
              </a:rPr>
              <a:t>https://youtu.be/I28vM-p1brQ</a:t>
            </a:r>
            <a:endParaRPr lang="en-US" altLang="en-US" sz="1700">
              <a:latin typeface="+mn-lt"/>
              <a:cs typeface="+mn-cs"/>
            </a:endParaRPr>
          </a:p>
        </p:txBody>
      </p:sp>
      <p:sp>
        <p:nvSpPr>
          <p:cNvPr id="25602" name="Segnaposto numero diapositiva 2">
            <a:extLst>
              <a:ext uri="{FF2B5EF4-FFF2-40B4-BE49-F238E27FC236}">
                <a16:creationId xmlns:a16="http://schemas.microsoft.com/office/drawing/2014/main" id="{D3C6745D-AF05-4E7E-A149-0DAF31B18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fld id="{DF242BCE-3143-48D0-BFB4-89D08A03F5D8}" type="slidenum">
              <a:rPr lang="en-US" altLang="en-US" sz="1200">
                <a:latin typeface="Calibri" panose="020F0502020204030204"/>
                <a:cs typeface="+mn-cs"/>
              </a:rPr>
              <a:pPr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19</a:t>
            </a:fld>
            <a:endParaRPr lang="en-US" altLang="en-US" sz="1200">
              <a:latin typeface="Calibri" panose="020F0502020204030204"/>
              <a:cs typeface="+mn-cs"/>
            </a:endParaRPr>
          </a:p>
        </p:txBody>
      </p:sp>
      <p:sp>
        <p:nvSpPr>
          <p:cNvPr id="25604" name="CasellaDiTesto 4">
            <a:extLst>
              <a:ext uri="{FF2B5EF4-FFF2-40B4-BE49-F238E27FC236}">
                <a16:creationId xmlns:a16="http://schemas.microsoft.com/office/drawing/2014/main" id="{FC90163F-7EDD-4255-9CC6-33E5D13FD4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1960" y="1316832"/>
            <a:ext cx="4464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3600" dirty="0">
                <a:latin typeface="Arial Rounded MT Bold" panose="020F0704030504030204" pitchFamily="34" charset="0"/>
              </a:rPr>
              <a:t>Learning strategies</a:t>
            </a:r>
            <a:r>
              <a:rPr lang="en-US" altLang="en-US" sz="1800" dirty="0"/>
              <a:t>: listening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2" descr="http://wadeeditingservices.com/wp-content/uploads/2015/04/academic-writing-for-lay-audiences.jpg">
            <a:extLst>
              <a:ext uri="{FF2B5EF4-FFF2-40B4-BE49-F238E27FC236}">
                <a16:creationId xmlns:a16="http://schemas.microsoft.com/office/drawing/2014/main" id="{1BD05A68-F3F4-4CFF-A019-A6C8335AA7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4" r="-1" b="-1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5138" name="Freeform: Shape 513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40" name="Freeform: Shape 513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Titolo 1">
            <a:extLst>
              <a:ext uri="{FF2B5EF4-FFF2-40B4-BE49-F238E27FC236}">
                <a16:creationId xmlns:a16="http://schemas.microsoft.com/office/drawing/2014/main" id="{AFF0305A-29D3-49FC-B0D8-87C574A23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4200"/>
              <a:t>Reading and Writing Semester 1 </a:t>
            </a:r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3" name="Segnaposto numero diapositiva 4">
            <a:extLst>
              <a:ext uri="{FF2B5EF4-FFF2-40B4-BE49-F238E27FC236}">
                <a16:creationId xmlns:a16="http://schemas.microsoft.com/office/drawing/2014/main" id="{265757D2-8A26-4056-B06C-A0FA8E51D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356350"/>
            <a:ext cx="12001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fld id="{F8B0332B-7E64-450F-B140-E6F96D73BB61}" type="slidenum">
              <a:rPr lang="en-US" altLang="en-US" sz="1000">
                <a:solidFill>
                  <a:schemeClr val="bg1"/>
                </a:solidFill>
                <a:latin typeface="Calibri" panose="020F0502020204030204"/>
                <a:cs typeface="+mn-cs"/>
              </a:rPr>
              <a:pPr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2</a:t>
            </a:fld>
            <a:endParaRPr lang="en-US" altLang="en-US" sz="1000">
              <a:solidFill>
                <a:schemeClr val="bg1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49" name="Rectangle 4814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51" name="Right Triangle 4815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53" name="Rectangle 4815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1DD4809-FB08-4134-A0DE-67917500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Vocabulary notebooks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892F4F5-2DAF-41F9-BAE8-3223D94B0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definition(s)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parts of speech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                  collocations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pronunciation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example sentences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                     false friends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etc, etc.</a:t>
            </a: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77A0FAD3-DCF1-4177-9233-3F105EA2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F82AB987-948B-48A1-9937-FC6A1450C90C}" type="slidenum">
              <a:rPr lang="it-IT" altLang="en-US" sz="57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</a:t>
            </a:fld>
            <a:endParaRPr lang="it-IT" altLang="en-US" sz="5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2765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9" name="Right Triangle 2765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1" name="Rectangle 27660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B929AC-85D9-4515-A940-7676F98B4D70}"/>
              </a:ext>
            </a:extLst>
          </p:cNvPr>
          <p:cNvSpPr/>
          <p:nvPr/>
        </p:nvSpPr>
        <p:spPr>
          <a:xfrm>
            <a:off x="966978" y="3415754"/>
            <a:ext cx="7103967" cy="1137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7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MEMORY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700" b="1" kern="120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2" name="Immagine 4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464982DA-D4D6-473D-BE69-B0F75CB7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78" y="1173707"/>
            <a:ext cx="3215551" cy="20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sellaDiTesto 2">
            <a:extLst>
              <a:ext uri="{FF2B5EF4-FFF2-40B4-BE49-F238E27FC236}">
                <a16:creationId xmlns:a16="http://schemas.microsoft.com/office/drawing/2014/main" id="{0091E1AA-0CD3-41EC-9D8A-EF5237A3A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78" y="4612943"/>
            <a:ext cx="5809476" cy="14082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  <a:cs typeface="+mn-cs"/>
                <a:hlinkClick r:id="rId3"/>
              </a:rPr>
              <a:t>https://medium.com/swlh/want-to-improve-your-memory-science-tells-us-the-key-and-it-can-actually-be-fun-99a9c9b95d5b</a:t>
            </a:r>
            <a:endParaRPr lang="en-US" altLang="en-US" sz="1700" dirty="0">
              <a:latin typeface="+mn-lt"/>
              <a:cs typeface="+mn-cs"/>
            </a:endParaRPr>
          </a:p>
        </p:txBody>
      </p:sp>
      <p:sp>
        <p:nvSpPr>
          <p:cNvPr id="27650" name="Segnaposto numero diapositiva 1">
            <a:extLst>
              <a:ext uri="{FF2B5EF4-FFF2-40B4-BE49-F238E27FC236}">
                <a16:creationId xmlns:a16="http://schemas.microsoft.com/office/drawing/2014/main" id="{B6875D22-CC0F-44B3-8E52-DDB363E0B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EEC08490-1560-480B-B728-36066C715EA0}" type="slidenum">
              <a:rPr lang="en-US" altLang="en-US" sz="5700">
                <a:solidFill>
                  <a:srgbClr val="FFFFFF"/>
                </a:solidFill>
                <a:latin typeface="+mn-lt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21</a:t>
            </a:fld>
            <a:endParaRPr lang="en-US" altLang="en-US" sz="57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05" name="Rectangle 4200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07" name="Freeform: Shape 42006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009" name="Right Triangle 4200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11" name="Rectangle 4201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5427DA3-D907-4CB0-82EE-FDFD8AFF4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en-US" sz="3600">
                <a:latin typeface="Times New Roman" panose="02020603050405020304" pitchFamily="18" charset="0"/>
              </a:rPr>
              <a:t>Vocabulary</a:t>
            </a:r>
          </a:p>
        </p:txBody>
      </p:sp>
      <p:cxnSp>
        <p:nvCxnSpPr>
          <p:cNvPr id="42013" name="Straight Connector 4201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0F0BA55-6DAF-4710-B34A-977308C9DB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4196" y="1338729"/>
            <a:ext cx="3596688" cy="4180542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working with words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synonyms = variation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Academic word lists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8A95A16E-C611-496B-A059-8C9F6ACD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704B9CF4-B879-43AE-B8A2-D1D91FBF7180}" type="slidenum">
              <a:rPr lang="it-IT" altLang="en-US" sz="57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22</a:t>
            </a:fld>
            <a:endParaRPr lang="it-IT" altLang="en-US" sz="5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4608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6090" name="Group 4608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46091" name="Rectangle 4609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92" name="Rectangle 4609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094" name="Freeform: Shape 4609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6096" name="Rectangle 4609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63C5613-DA9B-4F4E-B6EF-F1546E7C9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Formality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F522407-FD0C-45D8-953F-DF83F4E726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</a:rPr>
              <a:t>What characterises formal writing?</a:t>
            </a:r>
          </a:p>
          <a:p>
            <a:pPr eaLnBrk="1" hangingPunct="1">
              <a:buFontTx/>
              <a:buNone/>
            </a:pPr>
            <a:endParaRPr lang="it-IT" altLang="en-US">
              <a:solidFill>
                <a:schemeClr val="tx1">
                  <a:alpha val="5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</a:rPr>
              <a:t>passive voice</a:t>
            </a:r>
          </a:p>
          <a:p>
            <a:pPr eaLnBrk="1" hangingPunct="1"/>
            <a:r>
              <a:rPr lang="it-IT" altLang="en-US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</a:rPr>
              <a:t>nominalisation</a:t>
            </a:r>
          </a:p>
          <a:p>
            <a:pPr eaLnBrk="1" hangingPunct="1"/>
            <a:r>
              <a:rPr lang="it-IT" altLang="en-US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</a:rPr>
              <a:t>no slang / idiomatic expressions</a:t>
            </a:r>
          </a:p>
          <a:p>
            <a:pPr eaLnBrk="1" hangingPunct="1"/>
            <a:r>
              <a:rPr lang="it-IT" altLang="en-US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</a:rPr>
              <a:t>no contracted forms / abbreviations</a:t>
            </a:r>
          </a:p>
        </p:txBody>
      </p:sp>
      <p:sp>
        <p:nvSpPr>
          <p:cNvPr id="33796" name="Segnaposto numero diapositiva 3">
            <a:extLst>
              <a:ext uri="{FF2B5EF4-FFF2-40B4-BE49-F238E27FC236}">
                <a16:creationId xmlns:a16="http://schemas.microsoft.com/office/drawing/2014/main" id="{DDBFA0A2-AC8D-43BE-86BD-1DC22648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750" y="6400800"/>
            <a:ext cx="51435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C2A63FB9-2E91-4B58-B29C-3AB37B278B84}" type="slidenum">
              <a:rPr lang="it-IT" altLang="en-US" sz="900">
                <a:solidFill>
                  <a:srgbClr val="000000">
                    <a:alpha val="70000"/>
                  </a:srgb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23</a:t>
            </a:fld>
            <a:endParaRPr lang="it-IT" altLang="en-US" sz="900">
              <a:solidFill>
                <a:srgbClr val="000000">
                  <a:alpha val="7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90" name="Rectangle 3278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92" name="Right Triangle 3279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94" name="Rectangle 3279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olo 1">
            <a:extLst>
              <a:ext uri="{FF2B5EF4-FFF2-40B4-BE49-F238E27FC236}">
                <a16:creationId xmlns:a16="http://schemas.microsoft.com/office/drawing/2014/main" id="{8EF56991-C228-46CB-B0B5-7ADCC457A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it-IT" altLang="en-US" sz="4400"/>
              <a:t>Understanding assumptions in questions</a:t>
            </a:r>
            <a:endParaRPr lang="en-US" altLang="en-US" sz="4400"/>
          </a:p>
        </p:txBody>
      </p:sp>
      <p:sp>
        <p:nvSpPr>
          <p:cNvPr id="32771" name="Segnaposto contenuto 2">
            <a:extLst>
              <a:ext uri="{FF2B5EF4-FFF2-40B4-BE49-F238E27FC236}">
                <a16:creationId xmlns:a16="http://schemas.microsoft.com/office/drawing/2014/main" id="{9C521CA1-7F8E-487F-BC99-553E8A2A80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it-IT" altLang="en-US"/>
              <a:t>Define assumption.</a:t>
            </a:r>
          </a:p>
          <a:p>
            <a:r>
              <a:rPr lang="it-IT" altLang="en-US"/>
              <a:t>Why do interviewers use assumptions?</a:t>
            </a:r>
          </a:p>
          <a:p>
            <a:r>
              <a:rPr lang="it-IT" altLang="en-US"/>
              <a:t>Is the use of assumptions always successful?</a:t>
            </a:r>
          </a:p>
          <a:p>
            <a:endParaRPr lang="it-IT" altLang="en-US"/>
          </a:p>
          <a:p>
            <a:endParaRPr lang="it-IT" altLang="en-US"/>
          </a:p>
          <a:p>
            <a:r>
              <a:rPr lang="it-IT" altLang="en-US"/>
              <a:t>Pg 12</a:t>
            </a:r>
          </a:p>
          <a:p>
            <a:endParaRPr lang="en-US" altLang="en-US"/>
          </a:p>
        </p:txBody>
      </p:sp>
      <p:sp>
        <p:nvSpPr>
          <p:cNvPr id="32772" name="Segnaposto numero diapositiva 3">
            <a:extLst>
              <a:ext uri="{FF2B5EF4-FFF2-40B4-BE49-F238E27FC236}">
                <a16:creationId xmlns:a16="http://schemas.microsoft.com/office/drawing/2014/main" id="{F231F375-01EF-4DDA-BBE5-F24460F1D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68206669-74ED-47AE-8E55-5394E7AC8662}" type="slidenum">
              <a:rPr lang="it-IT" altLang="en-US" sz="57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24</a:t>
            </a:fld>
            <a:endParaRPr lang="it-IT" altLang="en-US" sz="5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38" name="Rectangle 3483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40" name="Right Triangle 3483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42" name="Rectangle 3484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991F37A-C7D6-42D6-9CFF-EE7B01B06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5400">
                <a:latin typeface="Times New Roman" panose="02020603050405020304" pitchFamily="18" charset="0"/>
              </a:rPr>
              <a:t>Homework for Lesson 2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BE6D16-069E-4ABB-A19F-7FA561D2C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en-US" dirty="0" err="1">
                <a:latin typeface="+mj-lt"/>
              </a:rPr>
              <a:t>Familiarise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yourselves</a:t>
            </a:r>
            <a:r>
              <a:rPr lang="it-IT" altLang="en-US" dirty="0">
                <a:latin typeface="+mj-lt"/>
              </a:rPr>
              <a:t> with the book (</a:t>
            </a:r>
            <a:r>
              <a:rPr lang="it-IT" altLang="en-US" dirty="0" err="1">
                <a:latin typeface="+mj-lt"/>
              </a:rPr>
              <a:t>read</a:t>
            </a:r>
            <a:r>
              <a:rPr lang="it-IT" altLang="en-US" dirty="0">
                <a:latin typeface="+mj-lt"/>
              </a:rPr>
              <a:t> the </a:t>
            </a:r>
            <a:r>
              <a:rPr lang="it-IT" altLang="en-US" dirty="0" err="1">
                <a:latin typeface="+mj-lt"/>
              </a:rPr>
              <a:t>contents</a:t>
            </a:r>
            <a:r>
              <a:rPr lang="it-IT" altLang="en-US" dirty="0">
                <a:latin typeface="+mj-lt"/>
              </a:rPr>
              <a:t>, </a:t>
            </a:r>
            <a:r>
              <a:rPr lang="it-IT" altLang="en-US" dirty="0" err="1">
                <a:latin typeface="+mj-lt"/>
              </a:rPr>
              <a:t>foreword</a:t>
            </a:r>
            <a:r>
              <a:rPr lang="it-IT" altLang="en-US" dirty="0">
                <a:latin typeface="+mj-lt"/>
              </a:rPr>
              <a:t> and </a:t>
            </a:r>
            <a:r>
              <a:rPr lang="it-IT" altLang="en-US" dirty="0" err="1">
                <a:latin typeface="+mj-lt"/>
              </a:rPr>
              <a:t>functional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language</a:t>
            </a:r>
            <a:r>
              <a:rPr lang="it-IT" altLang="en-US" dirty="0">
                <a:latin typeface="+mj-lt"/>
              </a:rPr>
              <a:t> pages)</a:t>
            </a:r>
          </a:p>
          <a:p>
            <a:pPr eaLnBrk="1" hangingPunct="1"/>
            <a:r>
              <a:rPr lang="it-IT" altLang="en-US" dirty="0">
                <a:latin typeface="+mj-lt"/>
              </a:rPr>
              <a:t>Watch the first video and do the </a:t>
            </a:r>
            <a:r>
              <a:rPr lang="it-IT" altLang="en-US" dirty="0" err="1">
                <a:latin typeface="+mj-lt"/>
              </a:rPr>
              <a:t>exercises</a:t>
            </a:r>
            <a:r>
              <a:rPr lang="it-IT" altLang="en-US" dirty="0">
                <a:latin typeface="+mj-lt"/>
              </a:rPr>
              <a:t>.</a:t>
            </a:r>
          </a:p>
          <a:p>
            <a:pPr eaLnBrk="1" hangingPunct="1"/>
            <a:r>
              <a:rPr lang="it-IT" altLang="en-US" dirty="0">
                <a:latin typeface="+mj-lt"/>
              </a:rPr>
              <a:t>Read the first reading </a:t>
            </a:r>
            <a:r>
              <a:rPr lang="it-IT" altLang="en-US" dirty="0" err="1">
                <a:latin typeface="+mj-lt"/>
              </a:rPr>
              <a:t>passage</a:t>
            </a:r>
            <a:r>
              <a:rPr lang="it-IT" altLang="en-US" dirty="0">
                <a:latin typeface="+mj-lt"/>
              </a:rPr>
              <a:t> in Unit 1</a:t>
            </a:r>
          </a:p>
          <a:p>
            <a:pPr eaLnBrk="1" hangingPunct="1"/>
            <a:r>
              <a:rPr lang="it-IT" altLang="en-US" dirty="0">
                <a:latin typeface="+mj-lt"/>
              </a:rPr>
              <a:t>Do </a:t>
            </a:r>
            <a:r>
              <a:rPr lang="it-IT" altLang="en-US" dirty="0" err="1">
                <a:latin typeface="+mj-lt"/>
              </a:rPr>
              <a:t>exercises</a:t>
            </a:r>
            <a:r>
              <a:rPr lang="it-IT" altLang="en-US" dirty="0">
                <a:latin typeface="+mj-lt"/>
              </a:rPr>
              <a:t> on the first reading in Unit 1</a:t>
            </a:r>
          </a:p>
          <a:p>
            <a:pPr eaLnBrk="1" hangingPunct="1"/>
            <a:r>
              <a:rPr lang="it-IT" altLang="en-US" dirty="0">
                <a:latin typeface="+mj-lt"/>
              </a:rPr>
              <a:t>Check out </a:t>
            </a:r>
            <a:r>
              <a:rPr lang="it-IT" altLang="en-US" dirty="0" err="1">
                <a:latin typeface="+mj-lt"/>
              </a:rPr>
              <a:t>this</a:t>
            </a:r>
            <a:r>
              <a:rPr lang="it-IT" altLang="en-US">
                <a:latin typeface="+mj-lt"/>
              </a:rPr>
              <a:t> website https://www.phrasebank.manchester.ac.uk/</a:t>
            </a:r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31A1E6E6-D624-4D0B-981C-E438E524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1DA6C47B-824A-4BF8-8553-7F0EB0CE4DFA}" type="slidenum">
              <a:rPr lang="it-IT" altLang="en-US" sz="57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25</a:t>
            </a:fld>
            <a:endParaRPr lang="it-IT" altLang="en-US" sz="5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CasellaDiTesto 3">
            <a:hlinkClick r:id="rId2"/>
            <a:extLst>
              <a:ext uri="{FF2B5EF4-FFF2-40B4-BE49-F238E27FC236}">
                <a16:creationId xmlns:a16="http://schemas.microsoft.com/office/drawing/2014/main" id="{B84A38C9-2E6C-47D2-BE09-A9D80FD1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1" y="3017522"/>
            <a:ext cx="7455989" cy="3124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+mn-lt"/>
                <a:cs typeface="+mn-cs"/>
              </a:rPr>
              <a:t>https://www.braingle.com/mind/test_words.php#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Segnaposto numero diapositiva 2">
            <a:extLst>
              <a:ext uri="{FF2B5EF4-FFF2-40B4-BE49-F238E27FC236}">
                <a16:creationId xmlns:a16="http://schemas.microsoft.com/office/drawing/2014/main" id="{3CEF4A6C-8433-4970-BEF6-344559907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5EEFE8C8-CCDF-4503-8458-9DEDED864AC5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AD1111-58AC-49D5-8FA2-CD65F41B2DD9}"/>
              </a:ext>
            </a:extLst>
          </p:cNvPr>
          <p:cNvSpPr txBox="1"/>
          <p:nvPr/>
        </p:nvSpPr>
        <p:spPr>
          <a:xfrm>
            <a:off x="971600" y="1216597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Expand your vocabulary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5" name="Rectangle 821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4815F5D-9B06-4EE0-82B6-B1E05C068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en-US" sz="2500">
                <a:latin typeface="Bookman Old Style" panose="02050604050505020204" pitchFamily="18" charset="0"/>
              </a:rPr>
              <a:t>Moodle</a:t>
            </a:r>
            <a:br>
              <a:rPr lang="it-IT" altLang="en-US" sz="2500">
                <a:latin typeface="Bookman Old Style" panose="02050604050505020204" pitchFamily="18" charset="0"/>
              </a:rPr>
            </a:br>
            <a:r>
              <a:rPr lang="it-IT" altLang="en-US" sz="2500" i="1">
                <a:latin typeface="Bookman Old Style" panose="02050604050505020204" pitchFamily="18" charset="0"/>
              </a:rPr>
              <a:t>CercaChi</a:t>
            </a:r>
            <a:br>
              <a:rPr lang="it-IT" altLang="en-US" sz="2500">
                <a:latin typeface="Bookman Old Style" panose="02050604050505020204" pitchFamily="18" charset="0"/>
              </a:rPr>
            </a:br>
            <a:r>
              <a:rPr lang="it-IT" altLang="en-US" sz="2500">
                <a:latin typeface="Bookman Old Style" panose="02050604050505020204" pitchFamily="18" charset="0"/>
              </a:rPr>
              <a:t>Office hours</a:t>
            </a:r>
            <a:br>
              <a:rPr lang="it-IT" altLang="en-US" sz="2500">
                <a:latin typeface="Bookman Old Style" panose="02050604050505020204" pitchFamily="18" charset="0"/>
              </a:rPr>
            </a:br>
            <a:endParaRPr lang="it-IT" altLang="en-US" sz="2500">
              <a:latin typeface="Bookman Old Style" panose="02050604050505020204" pitchFamily="18" charset="0"/>
            </a:endParaRPr>
          </a:p>
        </p:txBody>
      </p:sp>
      <p:sp>
        <p:nvSpPr>
          <p:cNvPr id="8217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9" name="Rectangle 821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9B0806C-A9E5-40E2-BCAF-01B21A429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1300" b="1">
                <a:latin typeface="Bookman Old Style" panose="02050604050505020204" pitchFamily="18" charset="0"/>
              </a:rPr>
              <a:t>Moodle</a:t>
            </a:r>
            <a:r>
              <a:rPr lang="it-IT" altLang="en-US" sz="1300">
                <a:latin typeface="Bookman Old Style" panose="02050604050505020204" pitchFamily="18" charset="0"/>
              </a:rPr>
              <a:t>: sign up for </a:t>
            </a:r>
            <a:r>
              <a:rPr lang="it-IT" altLang="en-US" sz="1300" i="1">
                <a:latin typeface="Bookman Old Style" panose="02050604050505020204" pitchFamily="18" charset="0"/>
              </a:rPr>
              <a:t>my page  . Attivit</a:t>
            </a:r>
            <a:r>
              <a:rPr lang="en-US" altLang="en-US" sz="1300" i="1">
                <a:latin typeface="Bookman Old Style" panose="02050604050505020204" pitchFamily="18" charset="0"/>
              </a:rPr>
              <a:t>à complementare</a:t>
            </a:r>
            <a:r>
              <a:rPr lang="it-IT" altLang="en-US" sz="1300" i="1">
                <a:latin typeface="Bookman Old Style" panose="02050604050505020204" pitchFamily="18" charset="0"/>
              </a:rPr>
              <a:t> </a:t>
            </a:r>
          </a:p>
          <a:p>
            <a:pPr eaLnBrk="1" hangingPunct="1"/>
            <a:r>
              <a:rPr lang="it-IT" altLang="en-US" sz="1300">
                <a:latin typeface="Bookman Old Style" panose="02050604050505020204" pitchFamily="18" charset="0"/>
              </a:rPr>
              <a:t>check my section for homework or  		communications</a:t>
            </a:r>
          </a:p>
          <a:p>
            <a:pPr eaLnBrk="1" hangingPunct="1">
              <a:buFontTx/>
              <a:buNone/>
            </a:pPr>
            <a:endParaRPr lang="it-IT" altLang="en-US" sz="1300">
              <a:latin typeface="Bookman Old Style" panose="02050604050505020204" pitchFamily="18" charset="0"/>
            </a:endParaRPr>
          </a:p>
          <a:p>
            <a:pPr eaLnBrk="1" hangingPunct="1"/>
            <a:r>
              <a:rPr lang="it-IT" altLang="en-US" sz="1300" b="1" i="1">
                <a:latin typeface="Bookman Old Style" panose="02050604050505020204" pitchFamily="18" charset="0"/>
              </a:rPr>
              <a:t>CercaChi</a:t>
            </a:r>
            <a:r>
              <a:rPr lang="it-IT" altLang="en-US" sz="1300" b="1">
                <a:latin typeface="Bookman Old Style" panose="02050604050505020204" pitchFamily="18" charset="0"/>
              </a:rPr>
              <a:t>: </a:t>
            </a:r>
            <a:r>
              <a:rPr lang="it-IT" altLang="en-US" sz="1300">
                <a:latin typeface="Bookman Old Style" panose="02050604050505020204" pitchFamily="18" charset="0"/>
              </a:rPr>
              <a:t>updates to any changes in lessons or office hours</a:t>
            </a:r>
          </a:p>
          <a:p>
            <a:pPr eaLnBrk="1" hangingPunct="1"/>
            <a:endParaRPr lang="it-IT" altLang="en-US" sz="1300">
              <a:latin typeface="Bookman Old Style" panose="02050604050505020204" pitchFamily="18" charset="0"/>
            </a:endParaRPr>
          </a:p>
          <a:p>
            <a:pPr eaLnBrk="1" hangingPunct="1"/>
            <a:r>
              <a:rPr lang="it-IT" altLang="en-US" sz="1300" b="1">
                <a:latin typeface="Bookman Old Style" panose="02050604050505020204" pitchFamily="18" charset="0"/>
              </a:rPr>
              <a:t>Office hours</a:t>
            </a:r>
            <a:r>
              <a:rPr lang="it-IT" altLang="en-US" sz="1300">
                <a:latin typeface="Bookman Old Style" panose="02050604050505020204" pitchFamily="18" charset="0"/>
              </a:rPr>
              <a:t>: Thursdays 9:00-11:00 online</a:t>
            </a:r>
          </a:p>
          <a:p>
            <a:pPr marL="0" indent="0" eaLnBrk="1" hangingPunct="1">
              <a:buNone/>
            </a:pPr>
            <a:r>
              <a:rPr lang="it-IT" altLang="en-US" sz="1300">
                <a:latin typeface="Bookman Old Style" panose="02050604050505020204" pitchFamily="18" charset="0"/>
              </a:rPr>
              <a:t>	 email for an appointment</a:t>
            </a:r>
            <a:r>
              <a:rPr lang="it-IT" altLang="en-US" sz="1300">
                <a:latin typeface="Bookman Old Style" panose="02050604050505020204" pitchFamily="18" charset="0"/>
                <a:sym typeface="Wingdings" panose="05000000000000000000" pitchFamily="2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it-IT" altLang="en-US" sz="1300" b="1">
                <a:latin typeface="Bookman Old Style" panose="02050604050505020204" pitchFamily="18" charset="0"/>
                <a:sym typeface="Wingdings" panose="05000000000000000000" pitchFamily="2" charset="2"/>
              </a:rPr>
              <a:t>		 elizabethrose.sherman@unifi.it</a:t>
            </a:r>
          </a:p>
          <a:p>
            <a:pPr eaLnBrk="1" hangingPunct="1"/>
            <a:endParaRPr lang="it-IT" altLang="en-US" sz="1300">
              <a:latin typeface="Bookman Old Style" panose="02050604050505020204" pitchFamily="18" charset="0"/>
            </a:endParaRPr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6587CAEB-CC88-40C7-8D09-4C73F6F7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4556" y="6356350"/>
            <a:ext cx="96012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223F87D2-44F2-42AC-8EB5-D685C6CF7063}" type="slidenum">
              <a:rPr lang="it-IT" alt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</a:t>
            </a:fld>
            <a:endParaRPr lang="it-IT" alt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211" name="Picture 8210" descr="Writing an appointment on a paper agenda">
            <a:extLst>
              <a:ext uri="{FF2B5EF4-FFF2-40B4-BE49-F238E27FC236}">
                <a16:creationId xmlns:a16="http://schemas.microsoft.com/office/drawing/2014/main" id="{0BAF629C-B458-8606-D7CA-AA9791D8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92" b="-1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6A222B-6857-4EDA-B89E-EC38D03267EB}"/>
              </a:ext>
            </a:extLst>
          </p:cNvPr>
          <p:cNvSpPr txBox="1"/>
          <p:nvPr/>
        </p:nvSpPr>
        <p:spPr>
          <a:xfrm>
            <a:off x="2971800" y="1371601"/>
            <a:ext cx="5509418" cy="3824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lang="en-US" sz="3000" b="1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MOODLE 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285C9147-930A-47DB-9B0B-320B1A8C5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19" r="12361"/>
          <a:stretch/>
        </p:blipFill>
        <p:spPr>
          <a:xfrm>
            <a:off x="16" y="857257"/>
            <a:ext cx="2594357" cy="5143493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176632-AF78-4CEB-82AF-89603E7A2DAC}"/>
              </a:ext>
            </a:extLst>
          </p:cNvPr>
          <p:cNvSpPr txBox="1"/>
          <p:nvPr/>
        </p:nvSpPr>
        <p:spPr>
          <a:xfrm>
            <a:off x="2882900" y="2393950"/>
            <a:ext cx="5744367" cy="2806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br>
              <a:rPr lang="en-US" sz="1050" dirty="0"/>
            </a:br>
            <a:endParaRPr lang="en-US" sz="105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49DA0E-0ED8-44CD-A9FD-319EEAD3C665}"/>
              </a:ext>
            </a:extLst>
          </p:cNvPr>
          <p:cNvSpPr txBox="1"/>
          <p:nvPr/>
        </p:nvSpPr>
        <p:spPr>
          <a:xfrm>
            <a:off x="2745740" y="1776517"/>
            <a:ext cx="536780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Sign up for my Moodle page:</a:t>
            </a:r>
            <a:r>
              <a:rPr lang="en-GB" sz="135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Go to homepage of  </a:t>
            </a:r>
            <a:r>
              <a:rPr lang="en-GB" sz="1350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e-l.unifi.it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Scroll down, click on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Scopri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le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nostre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piattaforme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moodle</a:t>
            </a:r>
            <a:endParaRPr lang="en-GB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Find and click on </a:t>
            </a:r>
            <a:r>
              <a:rPr lang="it-IT" sz="1350" b="1" dirty="0">
                <a:solidFill>
                  <a:srgbClr val="004180"/>
                </a:solidFill>
                <a:latin typeface="Titillium Web" panose="00000500000000000000" pitchFamily="2" charset="0"/>
              </a:rPr>
              <a:t>Attività formative complementari</a:t>
            </a:r>
          </a:p>
          <a:p>
            <a:pPr algn="l" fontAlgn="base"/>
            <a:r>
              <a:rPr lang="it-IT" sz="1350" u="sng" dirty="0">
                <a:solidFill>
                  <a:srgbClr val="A00009"/>
                </a:solidFill>
                <a:latin typeface="Titillium Web" panose="00000500000000000000" pitchFamily="2" charset="0"/>
                <a:hlinkClick r:id="rId4" tooltip="Attività formative complementari"/>
              </a:rPr>
              <a:t>https://formstudelearning.unifi.it/</a:t>
            </a:r>
            <a:endParaRPr lang="it-IT" sz="135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Scroll down and click on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Lettorati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di Lingua.</a:t>
            </a:r>
          </a:p>
          <a:p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Choose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Scuola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di Studi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Umanistici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e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della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Formazione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Click on Anno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Accademico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2023-2024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Click on L-11</a:t>
            </a:r>
            <a:r>
              <a:rPr lang="it-IT" sz="1350" u="sng" dirty="0">
                <a:solidFill>
                  <a:srgbClr val="001A34"/>
                </a:solidFill>
                <a:latin typeface="Titillium Web" panose="00000500000000000000" pitchFamily="2" charset="0"/>
                <a:hlinkClick r:id="rId5"/>
              </a:rPr>
              <a:t> Laurea in Lingue, Letterature e Studi Interculturali</a:t>
            </a:r>
            <a:endParaRPr lang="it-IT" sz="1350" u="sng" dirty="0">
              <a:solidFill>
                <a:srgbClr val="001A34"/>
              </a:solidFill>
              <a:latin typeface="Titillium Web" panose="00000500000000000000" pitchFamily="2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Scroll down and find Lingua Inglese 2 (L-11) Sherman 2023-2024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it-IT" sz="1350" u="sng" dirty="0" err="1">
                <a:solidFill>
                  <a:srgbClr val="001A34"/>
                </a:solidFill>
                <a:latin typeface="Titillium Web" panose="00000500000000000000" pitchFamily="2" charset="0"/>
              </a:rPr>
              <a:t>You</a:t>
            </a:r>
            <a:r>
              <a:rPr lang="it-IT" sz="1350" u="sng" dirty="0">
                <a:solidFill>
                  <a:srgbClr val="001A34"/>
                </a:solidFill>
                <a:latin typeface="Titillium Web" panose="00000500000000000000" pitchFamily="2" charset="0"/>
              </a:rPr>
              <a:t> </a:t>
            </a:r>
            <a:r>
              <a:rPr lang="it-IT" sz="1350" u="sng" dirty="0" err="1">
                <a:solidFill>
                  <a:srgbClr val="001A34"/>
                </a:solidFill>
                <a:latin typeface="Titillium Web" panose="00000500000000000000" pitchFamily="2" charset="0"/>
              </a:rPr>
              <a:t>will</a:t>
            </a:r>
            <a:r>
              <a:rPr lang="it-IT" sz="1350" u="sng" dirty="0">
                <a:solidFill>
                  <a:srgbClr val="001A34"/>
                </a:solidFill>
                <a:latin typeface="Titillium Web" panose="00000500000000000000" pitchFamily="2" charset="0"/>
              </a:rPr>
              <a:t> </a:t>
            </a:r>
            <a:r>
              <a:rPr lang="it-IT" sz="1350" u="sng" dirty="0" err="1">
                <a:solidFill>
                  <a:srgbClr val="001A34"/>
                </a:solidFill>
                <a:latin typeface="Titillium Web" panose="00000500000000000000" pitchFamily="2" charset="0"/>
              </a:rPr>
              <a:t>have</a:t>
            </a:r>
            <a:r>
              <a:rPr lang="it-IT" sz="1350" u="sng" dirty="0">
                <a:solidFill>
                  <a:srgbClr val="001A34"/>
                </a:solidFill>
                <a:latin typeface="Titillium Web" panose="00000500000000000000" pitchFamily="2" charset="0"/>
              </a:rPr>
              <a:t> to login.</a:t>
            </a:r>
            <a:r>
              <a:rPr lang="it-IT" sz="1350" u="sng" dirty="0">
                <a:solidFill>
                  <a:srgbClr val="1D2125"/>
                </a:solidFill>
                <a:latin typeface="Titillium Web" panose="00000500000000000000" pitchFamily="2" charset="0"/>
              </a:rPr>
              <a:t> 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Click on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iscrizione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spontanea</a:t>
            </a:r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GB" sz="1350" dirty="0">
                <a:solidFill>
                  <a:srgbClr val="222222"/>
                </a:solidFill>
                <a:latin typeface="Arial" panose="020B0604020202020204" pitchFamily="34" charset="0"/>
              </a:rPr>
              <a:t>Now you are on my Moodle page. </a:t>
            </a:r>
            <a:endParaRPr lang="en-GB" sz="135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9561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8" name="Rectangle 923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0" name="Right Triangle 923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42" name="Rectangle 924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3C52621-FFC6-4080-9AE8-C7E010076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en-US" sz="3100">
                <a:latin typeface="Bookman Old Style" panose="02050604050505020204" pitchFamily="18" charset="0"/>
              </a:rPr>
              <a:t>Materials</a:t>
            </a:r>
          </a:p>
        </p:txBody>
      </p:sp>
      <p:cxnSp>
        <p:nvCxnSpPr>
          <p:cNvPr id="9244" name="Straight Connector 924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2276B7-85EF-4ED9-B37C-0DD27A3EE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1600" b="1" i="1" dirty="0" err="1">
                <a:latin typeface="Bookman Old Style" panose="02050604050505020204" pitchFamily="18" charset="0"/>
              </a:rPr>
              <a:t>Skillful</a:t>
            </a:r>
            <a:r>
              <a:rPr lang="it-IT" altLang="en-US" sz="1600" b="1" i="1" dirty="0">
                <a:latin typeface="Bookman Old Style" panose="02050604050505020204" pitchFamily="18" charset="0"/>
              </a:rPr>
              <a:t>: Reading &amp; Writing 4 </a:t>
            </a:r>
            <a:r>
              <a:rPr lang="it-IT" altLang="en-US" sz="1600" dirty="0">
                <a:latin typeface="Bookman Old Style" panose="02050604050505020204" pitchFamily="18" charset="0"/>
              </a:rPr>
              <a:t>(Macmillan) </a:t>
            </a:r>
            <a:r>
              <a:rPr lang="it-IT" altLang="en-US" sz="1600" dirty="0" err="1">
                <a:latin typeface="Bookman Old Style" panose="02050604050505020204" pitchFamily="18" charset="0"/>
              </a:rPr>
              <a:t>available</a:t>
            </a:r>
            <a:r>
              <a:rPr lang="it-IT" altLang="en-US" sz="1600" dirty="0">
                <a:latin typeface="Bookman Old Style" panose="02050604050505020204" pitchFamily="18" charset="0"/>
              </a:rPr>
              <a:t> </a:t>
            </a:r>
            <a:r>
              <a:rPr lang="it-IT" altLang="en-US" sz="1600" dirty="0" err="1">
                <a:latin typeface="Bookman Old Style" panose="02050604050505020204" pitchFamily="18" charset="0"/>
              </a:rPr>
              <a:t>at</a:t>
            </a:r>
            <a:r>
              <a:rPr lang="it-IT" altLang="en-US" sz="1600" dirty="0">
                <a:latin typeface="Bookman Old Style" panose="02050604050505020204" pitchFamily="18" charset="0"/>
              </a:rPr>
              <a:t> Libreria Alfani Editrice</a:t>
            </a:r>
          </a:p>
          <a:p>
            <a:pPr eaLnBrk="1" hangingPunct="1"/>
            <a:endParaRPr lang="it-IT" altLang="en-US" sz="1600" dirty="0">
              <a:latin typeface="Bookman Old Style" panose="02050604050505020204" pitchFamily="18" charset="0"/>
            </a:endParaRPr>
          </a:p>
          <a:p>
            <a:pPr eaLnBrk="1" hangingPunct="1"/>
            <a:r>
              <a:rPr lang="it-IT" altLang="en-US" sz="1600" dirty="0">
                <a:latin typeface="Bookman Old Style" panose="02050604050505020204" pitchFamily="18" charset="0"/>
              </a:rPr>
              <a:t>Digital component: join the class </a:t>
            </a:r>
          </a:p>
          <a:p>
            <a:pPr eaLnBrk="1" hangingPunct="1"/>
            <a:r>
              <a:rPr lang="it-IT" altLang="en-US" sz="1600" dirty="0">
                <a:latin typeface="Bookman Old Style" panose="02050604050505020204" pitchFamily="18" charset="0"/>
              </a:rPr>
              <a:t>RW23_24  </a:t>
            </a:r>
          </a:p>
          <a:p>
            <a:pPr eaLnBrk="1" hangingPunct="1"/>
            <a:r>
              <a:rPr lang="it-IT" altLang="en-US" sz="1600" dirty="0">
                <a:latin typeface="Bookman Old Style" panose="02050604050505020204" pitchFamily="18" charset="0"/>
              </a:rPr>
              <a:t>Password: 67115A5H </a:t>
            </a:r>
          </a:p>
          <a:p>
            <a:pPr eaLnBrk="1" hangingPunct="1"/>
            <a:endParaRPr lang="it-IT" altLang="en-US" sz="1600" dirty="0">
              <a:latin typeface="Bookman Old Style" panose="02050604050505020204" pitchFamily="18" charset="0"/>
            </a:endParaRPr>
          </a:p>
          <a:p>
            <a:pPr eaLnBrk="1" hangingPunct="1"/>
            <a:r>
              <a:rPr lang="it-IT" altLang="en-US" sz="1600" dirty="0" err="1">
                <a:latin typeface="Bookman Old Style" panose="02050604050505020204" pitchFamily="18" charset="0"/>
              </a:rPr>
              <a:t>Additional</a:t>
            </a:r>
            <a:r>
              <a:rPr lang="it-IT" altLang="en-US" sz="1600" dirty="0">
                <a:latin typeface="Bookman Old Style" panose="02050604050505020204" pitchFamily="18" charset="0"/>
              </a:rPr>
              <a:t> </a:t>
            </a:r>
            <a:r>
              <a:rPr lang="it-IT" altLang="en-US" sz="1600" dirty="0" err="1">
                <a:latin typeface="Bookman Old Style" panose="02050604050505020204" pitchFamily="18" charset="0"/>
              </a:rPr>
              <a:t>materials</a:t>
            </a:r>
            <a:r>
              <a:rPr lang="it-IT" altLang="en-US" sz="1600" dirty="0">
                <a:latin typeface="Bookman Old Style" panose="02050604050505020204" pitchFamily="18" charset="0"/>
              </a:rPr>
              <a:t> made </a:t>
            </a:r>
            <a:r>
              <a:rPr lang="it-IT" altLang="en-US" sz="1600" dirty="0" err="1">
                <a:latin typeface="Bookman Old Style" panose="02050604050505020204" pitchFamily="18" charset="0"/>
              </a:rPr>
              <a:t>available</a:t>
            </a:r>
            <a:r>
              <a:rPr lang="it-IT" altLang="en-US" sz="1600" dirty="0">
                <a:latin typeface="Bookman Old Style" panose="02050604050505020204" pitchFamily="18" charset="0"/>
              </a:rPr>
              <a:t> on </a:t>
            </a:r>
            <a:r>
              <a:rPr lang="it-IT" altLang="en-US" sz="1600" dirty="0" err="1">
                <a:latin typeface="Bookman Old Style" panose="02050604050505020204" pitchFamily="18" charset="0"/>
              </a:rPr>
              <a:t>Moodle</a:t>
            </a:r>
            <a:endParaRPr lang="it-IT" alt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50B4D86A-930A-43B3-9DDB-3B842DF2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622" y="4892040"/>
            <a:ext cx="1255014" cy="10058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7725E4E6-E597-4A10-874B-20091C1E118A}" type="slidenum">
              <a:rPr lang="it-IT" altLang="en-US" sz="2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6</a:t>
            </a:fld>
            <a:endParaRPr lang="it-IT" alt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0" name="Rectangle 1024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49D4CB-40B6-40A5-BAD2-C7B7147A50EE}"/>
              </a:ext>
            </a:extLst>
          </p:cNvPr>
          <p:cNvSpPr txBox="1"/>
          <p:nvPr/>
        </p:nvSpPr>
        <p:spPr>
          <a:xfrm>
            <a:off x="836676" y="548640"/>
            <a:ext cx="7626096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5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Classroom procedures /consequences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5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(a.k.a. the RULES)</a:t>
            </a:r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60002AE-C021-4A66-B345-0A9E6DBB78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6676" y="2481943"/>
            <a:ext cx="7626096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altLang="en-US" sz="1200" dirty="0"/>
              <a:t>Roll call at the beginning of lessons		If you are late, you must come to me at the end of the class.</a:t>
            </a:r>
          </a:p>
          <a:p>
            <a:pPr indent="-228600" defTabSz="914400"/>
            <a:r>
              <a:rPr lang="en-US" altLang="en-US" sz="1200" dirty="0"/>
              <a:t>Bring books to class				If you do not have a book, look on with someone else. </a:t>
            </a:r>
          </a:p>
          <a:p>
            <a:pPr indent="-228600" defTabSz="914400"/>
            <a:endParaRPr lang="en-US" altLang="en-US" sz="1200" dirty="0"/>
          </a:p>
          <a:p>
            <a:pPr indent="-228600" defTabSz="914400"/>
            <a:r>
              <a:rPr lang="en-US" altLang="en-US" sz="1200" dirty="0"/>
              <a:t>Homework will be posted on Moodle.		If you do not do your homework on time, I will not accept it. </a:t>
            </a:r>
          </a:p>
          <a:p>
            <a:pPr marL="0" indent="-228600" defTabSz="914400"/>
            <a:r>
              <a:rPr lang="en-US" altLang="en-US" sz="1200" dirty="0"/>
              <a:t>	Moodle should be consulted every day</a:t>
            </a:r>
          </a:p>
          <a:p>
            <a:pPr indent="-228600" defTabSz="914400"/>
            <a:endParaRPr lang="en-US" altLang="en-US" sz="1200" dirty="0"/>
          </a:p>
          <a:p>
            <a:pPr indent="-228600" defTabSz="914400"/>
            <a:r>
              <a:rPr lang="en-US" altLang="en-US" sz="1200" dirty="0"/>
              <a:t>Prepare before lessons, </a:t>
            </a:r>
            <a:r>
              <a:rPr lang="en-US" altLang="en-US" sz="1200" b="1" dirty="0"/>
              <a:t>participate actively		Raise your hand and say your name. </a:t>
            </a:r>
          </a:p>
          <a:p>
            <a:pPr indent="-228600" defTabSz="914400"/>
            <a:endParaRPr lang="en-US" altLang="en-US" sz="1200" dirty="0"/>
          </a:p>
          <a:p>
            <a:pPr indent="-228600" defTabSz="914400"/>
            <a:r>
              <a:rPr lang="en-US" altLang="en-US" sz="1200" dirty="0"/>
              <a:t>Written justification for absence on test dates		Otherwise you cannot sit the test. </a:t>
            </a:r>
          </a:p>
          <a:p>
            <a:pPr indent="-228600" defTabSz="914400"/>
            <a:r>
              <a:rPr lang="en-US" altLang="en-US" sz="1200" dirty="0"/>
              <a:t>Do not interrupt the class if you leave early.		Extra work will be given.</a:t>
            </a:r>
          </a:p>
          <a:p>
            <a:pPr indent="-228600" defTabSz="914400"/>
            <a:endParaRPr lang="en-US" altLang="en-US" sz="1200" dirty="0"/>
          </a:p>
          <a:p>
            <a:pPr indent="-228600" defTabSz="914400"/>
            <a:r>
              <a:rPr lang="en-US" altLang="en-US" sz="1200" dirty="0"/>
              <a:t>RESPECT for all – we are here to learn and practice. </a:t>
            </a:r>
          </a:p>
          <a:p>
            <a:pPr indent="-228600" defTabSz="914400"/>
            <a:endParaRPr lang="en-US" altLang="en-US" sz="1200" dirty="0"/>
          </a:p>
        </p:txBody>
      </p:sp>
      <p:sp>
        <p:nvSpPr>
          <p:cNvPr id="10243" name="Segnaposto numero diapositiva 3">
            <a:extLst>
              <a:ext uri="{FF2B5EF4-FFF2-40B4-BE49-F238E27FC236}">
                <a16:creationId xmlns:a16="http://schemas.microsoft.com/office/drawing/2014/main" id="{C02B2217-6773-4F08-8B80-0CFA1CEC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None/>
            </a:pPr>
            <a:fld id="{1364947F-6157-4958-9EEA-D258AE80CB9A}" type="slidenum">
              <a:rPr lang="en-US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t>7</a:t>
            </a:fld>
            <a:endParaRPr lang="en-US" alt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olo 1">
            <a:extLst>
              <a:ext uri="{FF2B5EF4-FFF2-40B4-BE49-F238E27FC236}">
                <a16:creationId xmlns:a16="http://schemas.microsoft.com/office/drawing/2014/main" id="{A8D4127B-5EE6-46B4-BA21-A5858EDE3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r>
              <a:rPr lang="it-IT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it-IT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Schedule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C931D-8A4B-44F6-B4FB-B600EC3B7E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89492" y="2701427"/>
            <a:ext cx="3362493" cy="26999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1: 27/09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2: 04/10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3: 11/10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4: 18/10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5: 25/10</a:t>
            </a:r>
            <a:endParaRPr lang="it-IT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it-IT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it-IT" altLang="en-US" sz="17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E2231F-F78D-4C18-95E2-75D54C7E940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92015" y="2701427"/>
            <a:ext cx="3415875" cy="26999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6: 08/11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7: 15/11</a:t>
            </a: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8: 22/11</a:t>
            </a:r>
          </a:p>
          <a:p>
            <a:pPr>
              <a:buFontTx/>
              <a:buNone/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9: 29/11</a:t>
            </a:r>
            <a:endParaRPr lang="it-IT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it-IT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TBA:</a:t>
            </a:r>
          </a:p>
          <a:p>
            <a:pPr>
              <a:buFontTx/>
              <a:buNone/>
            </a:pPr>
            <a:r>
              <a:rPr lang="it-IT" alt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it-IT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it-IT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test</a:t>
            </a:r>
          </a:p>
          <a:p>
            <a:pPr>
              <a:buFontTx/>
              <a:buNone/>
            </a:pPr>
            <a:endParaRPr lang="it-IT" altLang="en-US" sz="1700" dirty="0"/>
          </a:p>
        </p:txBody>
      </p:sp>
      <p:sp>
        <p:nvSpPr>
          <p:cNvPr id="11269" name="Segnaposto numero diapositiva 3">
            <a:extLst>
              <a:ext uri="{FF2B5EF4-FFF2-40B4-BE49-F238E27FC236}">
                <a16:creationId xmlns:a16="http://schemas.microsoft.com/office/drawing/2014/main" id="{072A0F15-F3FD-40B6-9F83-CCE4315A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26292785-88A5-4AE6-A036-302900FA5A22}" type="slidenum">
              <a:rPr lang="it-IT" altLang="en-US" sz="1800">
                <a:solidFill>
                  <a:srgbClr val="595959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it-IT" altLang="en-US"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BE2EDC2-0027-4FFE-8F98-168284DD5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Reading &amp; Writing Tests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7A9BCFE-69C7-46F8-9470-015A0FEDB5A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89492" y="2701427"/>
            <a:ext cx="3362493" cy="26999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 u="sng">
                <a:latin typeface="Times New Roman" panose="02020603050405020304" pitchFamily="18" charset="0"/>
              </a:rPr>
              <a:t>1st semester</a:t>
            </a:r>
          </a:p>
          <a:p>
            <a:pPr eaLnBrk="1" hangingPunct="1">
              <a:buFontTx/>
              <a:buNone/>
            </a:pPr>
            <a:endParaRPr lang="it-IT" altLang="en-US" sz="1700" u="sng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Summary</a:t>
            </a:r>
          </a:p>
          <a:p>
            <a:pPr eaLnBrk="1" hangingPunct="1">
              <a:buFontTx/>
              <a:buNone/>
            </a:pPr>
            <a:endParaRPr lang="it-IT" altLang="en-US" sz="17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>
                <a:latin typeface="Times New Roman" panose="02020603050405020304" pitchFamily="18" charset="0"/>
              </a:rPr>
              <a:t>Language and Grammar test</a:t>
            </a:r>
          </a:p>
          <a:p>
            <a:pPr eaLnBrk="1" hangingPunct="1">
              <a:buFontTx/>
              <a:buNone/>
            </a:pPr>
            <a:endParaRPr lang="it-IT" altLang="en-US" sz="1700">
              <a:latin typeface="Times New Roman" panose="02020603050405020304" pitchFamily="18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8BDE378-2BEA-4227-80CE-433E5D9815B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92015" y="2701427"/>
            <a:ext cx="3415875" cy="26999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</a:rPr>
              <a:t> </a:t>
            </a:r>
            <a:r>
              <a:rPr lang="it-IT" altLang="en-US" sz="1700" u="sng" dirty="0">
                <a:latin typeface="Times New Roman" panose="02020603050405020304" pitchFamily="18" charset="0"/>
              </a:rPr>
              <a:t>2nd </a:t>
            </a:r>
            <a:r>
              <a:rPr lang="it-IT" altLang="en-US" sz="1700" u="sng" dirty="0" err="1">
                <a:latin typeface="Times New Roman" panose="02020603050405020304" pitchFamily="18" charset="0"/>
              </a:rPr>
              <a:t>semester</a:t>
            </a:r>
            <a:endParaRPr lang="it-IT" altLang="en-US" sz="1700" u="sng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sz="17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 dirty="0" err="1">
                <a:latin typeface="Times New Roman" panose="02020603050405020304" pitchFamily="18" charset="0"/>
              </a:rPr>
              <a:t>Commentary</a:t>
            </a:r>
            <a:r>
              <a:rPr lang="it-IT" altLang="en-US" sz="1700" dirty="0">
                <a:latin typeface="Times New Roman" panose="02020603050405020304" pitchFamily="18" charset="0"/>
              </a:rPr>
              <a:t> </a:t>
            </a:r>
            <a:r>
              <a:rPr lang="it-IT" altLang="en-US" sz="1700" dirty="0" err="1">
                <a:latin typeface="Times New Roman" panose="02020603050405020304" pitchFamily="18" charset="0"/>
              </a:rPr>
              <a:t>analysis</a:t>
            </a:r>
            <a:r>
              <a:rPr lang="it-IT" altLang="en-US" sz="1700" dirty="0">
                <a:latin typeface="Times New Roman" panose="02020603050405020304" pitchFamily="18" charset="0"/>
              </a:rPr>
              <a:t>  on Cooperative Learning</a:t>
            </a:r>
          </a:p>
          <a:p>
            <a:pPr eaLnBrk="1" hangingPunct="1">
              <a:buFontTx/>
              <a:buNone/>
            </a:pPr>
            <a:endParaRPr lang="it-IT" altLang="en-US" sz="17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 dirty="0">
                <a:latin typeface="Times New Roman" panose="02020603050405020304" pitchFamily="18" charset="0"/>
              </a:rPr>
              <a:t>Group </a:t>
            </a:r>
            <a:r>
              <a:rPr lang="it-IT" altLang="en-US" sz="1700" dirty="0" err="1">
                <a:latin typeface="Times New Roman" panose="02020603050405020304" pitchFamily="18" charset="0"/>
              </a:rPr>
              <a:t>research</a:t>
            </a:r>
            <a:r>
              <a:rPr lang="it-IT" altLang="en-US" sz="1700" dirty="0">
                <a:latin typeface="Times New Roman" panose="02020603050405020304" pitchFamily="18" charset="0"/>
              </a:rPr>
              <a:t> paper – Cooperative Learning Paper</a:t>
            </a:r>
          </a:p>
        </p:txBody>
      </p:sp>
      <p:sp>
        <p:nvSpPr>
          <p:cNvPr id="13317" name="Segnaposto numero diapositiva 4">
            <a:extLst>
              <a:ext uri="{FF2B5EF4-FFF2-40B4-BE49-F238E27FC236}">
                <a16:creationId xmlns:a16="http://schemas.microsoft.com/office/drawing/2014/main" id="{E944EEE5-2E25-4DF5-88BD-2F58225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A1BF35A-EF83-4A6E-ABAF-FA8946903ED1}" type="slidenum">
              <a:rPr lang="it-IT" altLang="en-US" sz="1800">
                <a:solidFill>
                  <a:srgbClr val="595959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it-IT" altLang="en-US" sz="18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765</Words>
  <Application>Microsoft Office PowerPoint</Application>
  <PresentationFormat>Presentazione su schermo (4:3)</PresentationFormat>
  <Paragraphs>204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Bookman Old Style</vt:lpstr>
      <vt:lpstr>Calibri</vt:lpstr>
      <vt:lpstr>Calibri Light</vt:lpstr>
      <vt:lpstr>Franklin Gothic Demi</vt:lpstr>
      <vt:lpstr>Times New Roman</vt:lpstr>
      <vt:lpstr>Titillium Web</vt:lpstr>
      <vt:lpstr>Tema di Office</vt:lpstr>
      <vt:lpstr>Lingua Inglese II  a.a.  2023-24 English for Academic Purposes  Reading and Writing Semester 1 Lesson 1</vt:lpstr>
      <vt:lpstr>Reading and Writing Semester 1 </vt:lpstr>
      <vt:lpstr>Presentazione standard di PowerPoint</vt:lpstr>
      <vt:lpstr>Moodle CercaChi Office hours </vt:lpstr>
      <vt:lpstr>Presentazione standard di PowerPoint</vt:lpstr>
      <vt:lpstr>Materials</vt:lpstr>
      <vt:lpstr>Presentazione standard di PowerPoint</vt:lpstr>
      <vt:lpstr>Semester 1 Schedule </vt:lpstr>
      <vt:lpstr>Reading &amp; Writing Tests</vt:lpstr>
      <vt:lpstr>Course Objectives</vt:lpstr>
      <vt:lpstr>Classroom dynamics</vt:lpstr>
      <vt:lpstr>Presentazione standard di PowerPoint</vt:lpstr>
      <vt:lpstr>What you need</vt:lpstr>
      <vt:lpstr>Writing</vt:lpstr>
      <vt:lpstr>Good writers …</vt:lpstr>
      <vt:lpstr>Good writers …</vt:lpstr>
      <vt:lpstr>Vocabulary: meanings</vt:lpstr>
      <vt:lpstr>Learning vocabulary</vt:lpstr>
      <vt:lpstr>Presentazione standard di PowerPoint</vt:lpstr>
      <vt:lpstr>Vocabulary notebooks</vt:lpstr>
      <vt:lpstr>Presentazione standard di PowerPoint</vt:lpstr>
      <vt:lpstr>Vocabulary</vt:lpstr>
      <vt:lpstr>Formality</vt:lpstr>
      <vt:lpstr>Understanding assumptions in questions</vt:lpstr>
      <vt:lpstr>Homework for Lesson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guido</dc:creator>
  <cp:lastModifiedBy>Elizabeth Sherman</cp:lastModifiedBy>
  <cp:revision>97</cp:revision>
  <dcterms:created xsi:type="dcterms:W3CDTF">2016-09-25T05:54:00Z</dcterms:created>
  <dcterms:modified xsi:type="dcterms:W3CDTF">2023-09-26T16:53:32Z</dcterms:modified>
</cp:coreProperties>
</file>