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90" r:id="rId5"/>
    <p:sldId id="292" r:id="rId6"/>
    <p:sldId id="291" r:id="rId7"/>
    <p:sldId id="293" r:id="rId8"/>
    <p:sldId id="272" r:id="rId9"/>
    <p:sldId id="294" r:id="rId10"/>
    <p:sldId id="295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1F0EC-B956-475F-A2EF-9BC6E1863E5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67802D3-0ED0-44FD-8062-FF90B9F9D9A3}">
      <dgm:prSet/>
      <dgm:spPr/>
      <dgm:t>
        <a:bodyPr/>
        <a:lstStyle/>
        <a:p>
          <a:r>
            <a:rPr lang="en-US"/>
            <a:t>Government agencies</a:t>
          </a:r>
        </a:p>
      </dgm:t>
    </dgm:pt>
    <dgm:pt modelId="{3463C9FF-6B48-4426-A35D-F3D20BD2FB50}" type="parTrans" cxnId="{F3E69ABF-51E9-4E12-8B04-3260D5E45A50}">
      <dgm:prSet/>
      <dgm:spPr/>
      <dgm:t>
        <a:bodyPr/>
        <a:lstStyle/>
        <a:p>
          <a:endParaRPr lang="en-US"/>
        </a:p>
      </dgm:t>
    </dgm:pt>
    <dgm:pt modelId="{6545E62A-1342-4910-8E20-F2801DBE5826}" type="sibTrans" cxnId="{F3E69ABF-51E9-4E12-8B04-3260D5E45A50}">
      <dgm:prSet/>
      <dgm:spPr/>
      <dgm:t>
        <a:bodyPr/>
        <a:lstStyle/>
        <a:p>
          <a:endParaRPr lang="en-US"/>
        </a:p>
      </dgm:t>
    </dgm:pt>
    <dgm:pt modelId="{53E93786-03C6-4249-AEB6-1F6D34B0D9CB}">
      <dgm:prSet/>
      <dgm:spPr/>
      <dgm:t>
        <a:bodyPr/>
        <a:lstStyle/>
        <a:p>
          <a:r>
            <a:rPr lang="en-US"/>
            <a:t>Hospitals</a:t>
          </a:r>
        </a:p>
      </dgm:t>
    </dgm:pt>
    <dgm:pt modelId="{FDC91431-8FB1-46BF-A842-F60D5D2F593C}" type="parTrans" cxnId="{D132C690-2386-4692-A6BE-61AE34F4EC28}">
      <dgm:prSet/>
      <dgm:spPr/>
      <dgm:t>
        <a:bodyPr/>
        <a:lstStyle/>
        <a:p>
          <a:endParaRPr lang="en-US"/>
        </a:p>
      </dgm:t>
    </dgm:pt>
    <dgm:pt modelId="{1A503D9E-51F5-46C2-892A-6E0E4EF37AEA}" type="sibTrans" cxnId="{D132C690-2386-4692-A6BE-61AE34F4EC28}">
      <dgm:prSet/>
      <dgm:spPr/>
      <dgm:t>
        <a:bodyPr/>
        <a:lstStyle/>
        <a:p>
          <a:endParaRPr lang="en-US"/>
        </a:p>
      </dgm:t>
    </dgm:pt>
    <dgm:pt modelId="{350FF7F5-91AE-443A-9430-521B20BBD87F}">
      <dgm:prSet/>
      <dgm:spPr/>
      <dgm:t>
        <a:bodyPr/>
        <a:lstStyle/>
        <a:p>
          <a:r>
            <a:rPr lang="en-US"/>
            <a:t>Non-profit organizations</a:t>
          </a:r>
        </a:p>
      </dgm:t>
    </dgm:pt>
    <dgm:pt modelId="{BA0488D2-E1C4-4DE7-A704-338F7AF50D27}" type="parTrans" cxnId="{E2883900-BC77-4CB8-81FD-AF3890DD005A}">
      <dgm:prSet/>
      <dgm:spPr/>
      <dgm:t>
        <a:bodyPr/>
        <a:lstStyle/>
        <a:p>
          <a:endParaRPr lang="en-US"/>
        </a:p>
      </dgm:t>
    </dgm:pt>
    <dgm:pt modelId="{AD767AA7-99BE-4D24-AAED-6D5160B8727C}" type="sibTrans" cxnId="{E2883900-BC77-4CB8-81FD-AF3890DD005A}">
      <dgm:prSet/>
      <dgm:spPr/>
      <dgm:t>
        <a:bodyPr/>
        <a:lstStyle/>
        <a:p>
          <a:endParaRPr lang="en-US"/>
        </a:p>
      </dgm:t>
    </dgm:pt>
    <dgm:pt modelId="{D82E2716-93A9-4DA6-9F63-87D17A3811DF}">
      <dgm:prSet/>
      <dgm:spPr/>
      <dgm:t>
        <a:bodyPr/>
        <a:lstStyle/>
        <a:p>
          <a:r>
            <a:rPr lang="en-US"/>
            <a:t>Public Administration</a:t>
          </a:r>
        </a:p>
      </dgm:t>
    </dgm:pt>
    <dgm:pt modelId="{148D3000-4179-4037-8E68-6CC2C3308190}" type="parTrans" cxnId="{F04AC88F-80E4-4B60-9C8A-2D8C771BA364}">
      <dgm:prSet/>
      <dgm:spPr/>
      <dgm:t>
        <a:bodyPr/>
        <a:lstStyle/>
        <a:p>
          <a:endParaRPr lang="en-US"/>
        </a:p>
      </dgm:t>
    </dgm:pt>
    <dgm:pt modelId="{3FF137C2-3AEB-46EE-A897-C1FEAECF6FF2}" type="sibTrans" cxnId="{F04AC88F-80E4-4B60-9C8A-2D8C771BA364}">
      <dgm:prSet/>
      <dgm:spPr/>
      <dgm:t>
        <a:bodyPr/>
        <a:lstStyle/>
        <a:p>
          <a:endParaRPr lang="en-US"/>
        </a:p>
      </dgm:t>
    </dgm:pt>
    <dgm:pt modelId="{9F5BD100-AE5B-45DF-A9D7-51CE2F4491F0}" type="pres">
      <dgm:prSet presAssocID="{E251F0EC-B956-475F-A2EF-9BC6E1863E59}" presName="outerComposite" presStyleCnt="0">
        <dgm:presLayoutVars>
          <dgm:chMax val="5"/>
          <dgm:dir/>
          <dgm:resizeHandles val="exact"/>
        </dgm:presLayoutVars>
      </dgm:prSet>
      <dgm:spPr/>
    </dgm:pt>
    <dgm:pt modelId="{FF431B8A-1BC6-49F0-A8EE-3E90288D938E}" type="pres">
      <dgm:prSet presAssocID="{E251F0EC-B956-475F-A2EF-9BC6E1863E59}" presName="dummyMaxCanvas" presStyleCnt="0">
        <dgm:presLayoutVars/>
      </dgm:prSet>
      <dgm:spPr/>
    </dgm:pt>
    <dgm:pt modelId="{323531AF-D9C7-41D3-A527-CD2EDEC66FC9}" type="pres">
      <dgm:prSet presAssocID="{E251F0EC-B956-475F-A2EF-9BC6E1863E59}" presName="FourNodes_1" presStyleLbl="node1" presStyleIdx="0" presStyleCnt="4">
        <dgm:presLayoutVars>
          <dgm:bulletEnabled val="1"/>
        </dgm:presLayoutVars>
      </dgm:prSet>
      <dgm:spPr/>
    </dgm:pt>
    <dgm:pt modelId="{C9767799-120A-4C45-ABC9-A656C56EA33A}" type="pres">
      <dgm:prSet presAssocID="{E251F0EC-B956-475F-A2EF-9BC6E1863E59}" presName="FourNodes_2" presStyleLbl="node1" presStyleIdx="1" presStyleCnt="4">
        <dgm:presLayoutVars>
          <dgm:bulletEnabled val="1"/>
        </dgm:presLayoutVars>
      </dgm:prSet>
      <dgm:spPr/>
    </dgm:pt>
    <dgm:pt modelId="{A8A00723-3AB2-4F48-8E3C-186DD5F4F6A3}" type="pres">
      <dgm:prSet presAssocID="{E251F0EC-B956-475F-A2EF-9BC6E1863E59}" presName="FourNodes_3" presStyleLbl="node1" presStyleIdx="2" presStyleCnt="4">
        <dgm:presLayoutVars>
          <dgm:bulletEnabled val="1"/>
        </dgm:presLayoutVars>
      </dgm:prSet>
      <dgm:spPr/>
    </dgm:pt>
    <dgm:pt modelId="{58EA057D-C148-4FB3-A698-8DC4D38D21A2}" type="pres">
      <dgm:prSet presAssocID="{E251F0EC-B956-475F-A2EF-9BC6E1863E59}" presName="FourNodes_4" presStyleLbl="node1" presStyleIdx="3" presStyleCnt="4">
        <dgm:presLayoutVars>
          <dgm:bulletEnabled val="1"/>
        </dgm:presLayoutVars>
      </dgm:prSet>
      <dgm:spPr/>
    </dgm:pt>
    <dgm:pt modelId="{7197046A-D3B4-4455-A1A9-F200DBE665CF}" type="pres">
      <dgm:prSet presAssocID="{E251F0EC-B956-475F-A2EF-9BC6E1863E59}" presName="FourConn_1-2" presStyleLbl="fgAccFollowNode1" presStyleIdx="0" presStyleCnt="3">
        <dgm:presLayoutVars>
          <dgm:bulletEnabled val="1"/>
        </dgm:presLayoutVars>
      </dgm:prSet>
      <dgm:spPr/>
    </dgm:pt>
    <dgm:pt modelId="{A90A9FB7-A043-4B65-9464-01E7BDCACC8C}" type="pres">
      <dgm:prSet presAssocID="{E251F0EC-B956-475F-A2EF-9BC6E1863E59}" presName="FourConn_2-3" presStyleLbl="fgAccFollowNode1" presStyleIdx="1" presStyleCnt="3">
        <dgm:presLayoutVars>
          <dgm:bulletEnabled val="1"/>
        </dgm:presLayoutVars>
      </dgm:prSet>
      <dgm:spPr/>
    </dgm:pt>
    <dgm:pt modelId="{B67791CF-8608-4319-A9BE-2890F1CBD096}" type="pres">
      <dgm:prSet presAssocID="{E251F0EC-B956-475F-A2EF-9BC6E1863E59}" presName="FourConn_3-4" presStyleLbl="fgAccFollowNode1" presStyleIdx="2" presStyleCnt="3">
        <dgm:presLayoutVars>
          <dgm:bulletEnabled val="1"/>
        </dgm:presLayoutVars>
      </dgm:prSet>
      <dgm:spPr/>
    </dgm:pt>
    <dgm:pt modelId="{C43840FD-C21F-449B-8C9B-FC5D6C3D2042}" type="pres">
      <dgm:prSet presAssocID="{E251F0EC-B956-475F-A2EF-9BC6E1863E59}" presName="FourNodes_1_text" presStyleLbl="node1" presStyleIdx="3" presStyleCnt="4">
        <dgm:presLayoutVars>
          <dgm:bulletEnabled val="1"/>
        </dgm:presLayoutVars>
      </dgm:prSet>
      <dgm:spPr/>
    </dgm:pt>
    <dgm:pt modelId="{A6F26685-4DD3-4351-AC2B-7A8ED78468CE}" type="pres">
      <dgm:prSet presAssocID="{E251F0EC-B956-475F-A2EF-9BC6E1863E59}" presName="FourNodes_2_text" presStyleLbl="node1" presStyleIdx="3" presStyleCnt="4">
        <dgm:presLayoutVars>
          <dgm:bulletEnabled val="1"/>
        </dgm:presLayoutVars>
      </dgm:prSet>
      <dgm:spPr/>
    </dgm:pt>
    <dgm:pt modelId="{3D7B801D-4829-44D5-86A0-13095B09A426}" type="pres">
      <dgm:prSet presAssocID="{E251F0EC-B956-475F-A2EF-9BC6E1863E59}" presName="FourNodes_3_text" presStyleLbl="node1" presStyleIdx="3" presStyleCnt="4">
        <dgm:presLayoutVars>
          <dgm:bulletEnabled val="1"/>
        </dgm:presLayoutVars>
      </dgm:prSet>
      <dgm:spPr/>
    </dgm:pt>
    <dgm:pt modelId="{6351EF72-DBD6-485E-B731-C4C15D73D335}" type="pres">
      <dgm:prSet presAssocID="{E251F0EC-B956-475F-A2EF-9BC6E1863E5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2883900-BC77-4CB8-81FD-AF3890DD005A}" srcId="{E251F0EC-B956-475F-A2EF-9BC6E1863E59}" destId="{350FF7F5-91AE-443A-9430-521B20BBD87F}" srcOrd="2" destOrd="0" parTransId="{BA0488D2-E1C4-4DE7-A704-338F7AF50D27}" sibTransId="{AD767AA7-99BE-4D24-AAED-6D5160B8727C}"/>
    <dgm:cxn modelId="{73F56327-B4DA-4B2D-8F1B-868A6C0C7BB0}" type="presOf" srcId="{53E93786-03C6-4249-AEB6-1F6D34B0D9CB}" destId="{A6F26685-4DD3-4351-AC2B-7A8ED78468CE}" srcOrd="1" destOrd="0" presId="urn:microsoft.com/office/officeart/2005/8/layout/vProcess5"/>
    <dgm:cxn modelId="{EB654F2D-76CE-4845-8475-E91918807CE4}" type="presOf" srcId="{1A503D9E-51F5-46C2-892A-6E0E4EF37AEA}" destId="{A90A9FB7-A043-4B65-9464-01E7BDCACC8C}" srcOrd="0" destOrd="0" presId="urn:microsoft.com/office/officeart/2005/8/layout/vProcess5"/>
    <dgm:cxn modelId="{0A0EF63E-B621-4463-9E2C-C202CC7648D1}" type="presOf" srcId="{6545E62A-1342-4910-8E20-F2801DBE5826}" destId="{7197046A-D3B4-4455-A1A9-F200DBE665CF}" srcOrd="0" destOrd="0" presId="urn:microsoft.com/office/officeart/2005/8/layout/vProcess5"/>
    <dgm:cxn modelId="{0D6EEC6B-445C-4C42-A4A5-27CE78A97ED6}" type="presOf" srcId="{C67802D3-0ED0-44FD-8062-FF90B9F9D9A3}" destId="{323531AF-D9C7-41D3-A527-CD2EDEC66FC9}" srcOrd="0" destOrd="0" presId="urn:microsoft.com/office/officeart/2005/8/layout/vProcess5"/>
    <dgm:cxn modelId="{3C04A577-4552-4581-B3C0-D1B4E186037E}" type="presOf" srcId="{AD767AA7-99BE-4D24-AAED-6D5160B8727C}" destId="{B67791CF-8608-4319-A9BE-2890F1CBD096}" srcOrd="0" destOrd="0" presId="urn:microsoft.com/office/officeart/2005/8/layout/vProcess5"/>
    <dgm:cxn modelId="{740E8982-F57D-43A8-B6B5-8AC2893BFDE1}" type="presOf" srcId="{C67802D3-0ED0-44FD-8062-FF90B9F9D9A3}" destId="{C43840FD-C21F-449B-8C9B-FC5D6C3D2042}" srcOrd="1" destOrd="0" presId="urn:microsoft.com/office/officeart/2005/8/layout/vProcess5"/>
    <dgm:cxn modelId="{06968E82-0ACF-49BB-853F-B63710BFF9A5}" type="presOf" srcId="{350FF7F5-91AE-443A-9430-521B20BBD87F}" destId="{3D7B801D-4829-44D5-86A0-13095B09A426}" srcOrd="1" destOrd="0" presId="urn:microsoft.com/office/officeart/2005/8/layout/vProcess5"/>
    <dgm:cxn modelId="{5E3CF28D-07DF-47B9-8CA2-44734CF7D81B}" type="presOf" srcId="{D82E2716-93A9-4DA6-9F63-87D17A3811DF}" destId="{6351EF72-DBD6-485E-B731-C4C15D73D335}" srcOrd="1" destOrd="0" presId="urn:microsoft.com/office/officeart/2005/8/layout/vProcess5"/>
    <dgm:cxn modelId="{F04AC88F-80E4-4B60-9C8A-2D8C771BA364}" srcId="{E251F0EC-B956-475F-A2EF-9BC6E1863E59}" destId="{D82E2716-93A9-4DA6-9F63-87D17A3811DF}" srcOrd="3" destOrd="0" parTransId="{148D3000-4179-4037-8E68-6CC2C3308190}" sibTransId="{3FF137C2-3AEB-46EE-A897-C1FEAECF6FF2}"/>
    <dgm:cxn modelId="{D132C690-2386-4692-A6BE-61AE34F4EC28}" srcId="{E251F0EC-B956-475F-A2EF-9BC6E1863E59}" destId="{53E93786-03C6-4249-AEB6-1F6D34B0D9CB}" srcOrd="1" destOrd="0" parTransId="{FDC91431-8FB1-46BF-A842-F60D5D2F593C}" sibTransId="{1A503D9E-51F5-46C2-892A-6E0E4EF37AEA}"/>
    <dgm:cxn modelId="{2B95499E-A16E-47D5-BDDE-D8864A161AEE}" type="presOf" srcId="{350FF7F5-91AE-443A-9430-521B20BBD87F}" destId="{A8A00723-3AB2-4F48-8E3C-186DD5F4F6A3}" srcOrd="0" destOrd="0" presId="urn:microsoft.com/office/officeart/2005/8/layout/vProcess5"/>
    <dgm:cxn modelId="{BE6CFFA5-C739-4391-8EB4-5FB0319E11E9}" type="presOf" srcId="{E251F0EC-B956-475F-A2EF-9BC6E1863E59}" destId="{9F5BD100-AE5B-45DF-A9D7-51CE2F4491F0}" srcOrd="0" destOrd="0" presId="urn:microsoft.com/office/officeart/2005/8/layout/vProcess5"/>
    <dgm:cxn modelId="{F3E69ABF-51E9-4E12-8B04-3260D5E45A50}" srcId="{E251F0EC-B956-475F-A2EF-9BC6E1863E59}" destId="{C67802D3-0ED0-44FD-8062-FF90B9F9D9A3}" srcOrd="0" destOrd="0" parTransId="{3463C9FF-6B48-4426-A35D-F3D20BD2FB50}" sibTransId="{6545E62A-1342-4910-8E20-F2801DBE5826}"/>
    <dgm:cxn modelId="{415E7DCC-8623-4116-B788-997DEF6A4C47}" type="presOf" srcId="{D82E2716-93A9-4DA6-9F63-87D17A3811DF}" destId="{58EA057D-C148-4FB3-A698-8DC4D38D21A2}" srcOrd="0" destOrd="0" presId="urn:microsoft.com/office/officeart/2005/8/layout/vProcess5"/>
    <dgm:cxn modelId="{B9905ECE-2ACB-4764-903A-0810E820C709}" type="presOf" srcId="{53E93786-03C6-4249-AEB6-1F6D34B0D9CB}" destId="{C9767799-120A-4C45-ABC9-A656C56EA33A}" srcOrd="0" destOrd="0" presId="urn:microsoft.com/office/officeart/2005/8/layout/vProcess5"/>
    <dgm:cxn modelId="{E54FFC86-8139-4400-87F6-E0C0C80C8A9B}" type="presParOf" srcId="{9F5BD100-AE5B-45DF-A9D7-51CE2F4491F0}" destId="{FF431B8A-1BC6-49F0-A8EE-3E90288D938E}" srcOrd="0" destOrd="0" presId="urn:microsoft.com/office/officeart/2005/8/layout/vProcess5"/>
    <dgm:cxn modelId="{4B5D4A71-08C1-4F64-93B1-29BA9E423092}" type="presParOf" srcId="{9F5BD100-AE5B-45DF-A9D7-51CE2F4491F0}" destId="{323531AF-D9C7-41D3-A527-CD2EDEC66FC9}" srcOrd="1" destOrd="0" presId="urn:microsoft.com/office/officeart/2005/8/layout/vProcess5"/>
    <dgm:cxn modelId="{C2D2D7CC-8C09-4683-A3A1-849ED78FE842}" type="presParOf" srcId="{9F5BD100-AE5B-45DF-A9D7-51CE2F4491F0}" destId="{C9767799-120A-4C45-ABC9-A656C56EA33A}" srcOrd="2" destOrd="0" presId="urn:microsoft.com/office/officeart/2005/8/layout/vProcess5"/>
    <dgm:cxn modelId="{268FAD57-FC73-4F9A-863D-BFC92734DAF4}" type="presParOf" srcId="{9F5BD100-AE5B-45DF-A9D7-51CE2F4491F0}" destId="{A8A00723-3AB2-4F48-8E3C-186DD5F4F6A3}" srcOrd="3" destOrd="0" presId="urn:microsoft.com/office/officeart/2005/8/layout/vProcess5"/>
    <dgm:cxn modelId="{CF88BC84-C892-4343-AC14-6F6D44021DD2}" type="presParOf" srcId="{9F5BD100-AE5B-45DF-A9D7-51CE2F4491F0}" destId="{58EA057D-C148-4FB3-A698-8DC4D38D21A2}" srcOrd="4" destOrd="0" presId="urn:microsoft.com/office/officeart/2005/8/layout/vProcess5"/>
    <dgm:cxn modelId="{55CD928C-7BE9-4EAB-BB55-FB20C3C5707E}" type="presParOf" srcId="{9F5BD100-AE5B-45DF-A9D7-51CE2F4491F0}" destId="{7197046A-D3B4-4455-A1A9-F200DBE665CF}" srcOrd="5" destOrd="0" presId="urn:microsoft.com/office/officeart/2005/8/layout/vProcess5"/>
    <dgm:cxn modelId="{85B4DEAE-0F44-488C-B77F-6CE1C294DBEE}" type="presParOf" srcId="{9F5BD100-AE5B-45DF-A9D7-51CE2F4491F0}" destId="{A90A9FB7-A043-4B65-9464-01E7BDCACC8C}" srcOrd="6" destOrd="0" presId="urn:microsoft.com/office/officeart/2005/8/layout/vProcess5"/>
    <dgm:cxn modelId="{9A771A64-A496-44FD-B6BD-249EA6DDDB9D}" type="presParOf" srcId="{9F5BD100-AE5B-45DF-A9D7-51CE2F4491F0}" destId="{B67791CF-8608-4319-A9BE-2890F1CBD096}" srcOrd="7" destOrd="0" presId="urn:microsoft.com/office/officeart/2005/8/layout/vProcess5"/>
    <dgm:cxn modelId="{633D533F-B267-455F-8C86-B6BAB4D76F66}" type="presParOf" srcId="{9F5BD100-AE5B-45DF-A9D7-51CE2F4491F0}" destId="{C43840FD-C21F-449B-8C9B-FC5D6C3D2042}" srcOrd="8" destOrd="0" presId="urn:microsoft.com/office/officeart/2005/8/layout/vProcess5"/>
    <dgm:cxn modelId="{FB35EAC1-3763-4A38-9938-583DAD7C34D1}" type="presParOf" srcId="{9F5BD100-AE5B-45DF-A9D7-51CE2F4491F0}" destId="{A6F26685-4DD3-4351-AC2B-7A8ED78468CE}" srcOrd="9" destOrd="0" presId="urn:microsoft.com/office/officeart/2005/8/layout/vProcess5"/>
    <dgm:cxn modelId="{893ED9EF-0736-4CDA-96C4-F896467C6A72}" type="presParOf" srcId="{9F5BD100-AE5B-45DF-A9D7-51CE2F4491F0}" destId="{3D7B801D-4829-44D5-86A0-13095B09A426}" srcOrd="10" destOrd="0" presId="urn:microsoft.com/office/officeart/2005/8/layout/vProcess5"/>
    <dgm:cxn modelId="{65C71E73-A5F3-41DA-A877-5466924FA6F7}" type="presParOf" srcId="{9F5BD100-AE5B-45DF-A9D7-51CE2F4491F0}" destId="{6351EF72-DBD6-485E-B731-C4C15D73D33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531AF-D9C7-41D3-A527-CD2EDEC66FC9}">
      <dsp:nvSpPr>
        <dsp:cNvPr id="0" name=""/>
        <dsp:cNvSpPr/>
      </dsp:nvSpPr>
      <dsp:spPr>
        <a:xfrm>
          <a:off x="0" y="0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Government agencies</a:t>
          </a:r>
        </a:p>
      </dsp:txBody>
      <dsp:txXfrm>
        <a:off x="24059" y="24059"/>
        <a:ext cx="7700515" cy="773317"/>
      </dsp:txXfrm>
    </dsp:sp>
    <dsp:sp modelId="{C9767799-120A-4C45-ABC9-A656C56EA33A}">
      <dsp:nvSpPr>
        <dsp:cNvPr id="0" name=""/>
        <dsp:cNvSpPr/>
      </dsp:nvSpPr>
      <dsp:spPr>
        <a:xfrm>
          <a:off x="724966" y="970787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Hospitals</a:t>
          </a:r>
        </a:p>
      </dsp:txBody>
      <dsp:txXfrm>
        <a:off x="749025" y="994846"/>
        <a:ext cx="7349301" cy="773317"/>
      </dsp:txXfrm>
    </dsp:sp>
    <dsp:sp modelId="{A8A00723-3AB2-4F48-8E3C-186DD5F4F6A3}">
      <dsp:nvSpPr>
        <dsp:cNvPr id="0" name=""/>
        <dsp:cNvSpPr/>
      </dsp:nvSpPr>
      <dsp:spPr>
        <a:xfrm>
          <a:off x="1439113" y="1941575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Non-profit organizations</a:t>
          </a:r>
        </a:p>
      </dsp:txBody>
      <dsp:txXfrm>
        <a:off x="1463172" y="1965634"/>
        <a:ext cx="7360122" cy="773317"/>
      </dsp:txXfrm>
    </dsp:sp>
    <dsp:sp modelId="{58EA057D-C148-4FB3-A698-8DC4D38D21A2}">
      <dsp:nvSpPr>
        <dsp:cNvPr id="0" name=""/>
        <dsp:cNvSpPr/>
      </dsp:nvSpPr>
      <dsp:spPr>
        <a:xfrm>
          <a:off x="2164079" y="2912363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Public Administration</a:t>
          </a:r>
        </a:p>
      </dsp:txBody>
      <dsp:txXfrm>
        <a:off x="2188138" y="2936422"/>
        <a:ext cx="7349301" cy="773317"/>
      </dsp:txXfrm>
    </dsp:sp>
    <dsp:sp modelId="{7197046A-D3B4-4455-A1A9-F200DBE665CF}">
      <dsp:nvSpPr>
        <dsp:cNvPr id="0" name=""/>
        <dsp:cNvSpPr/>
      </dsp:nvSpPr>
      <dsp:spPr>
        <a:xfrm>
          <a:off x="8122386" y="629145"/>
          <a:ext cx="533933" cy="5339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42521" y="629145"/>
        <a:ext cx="293663" cy="401785"/>
      </dsp:txXfrm>
    </dsp:sp>
    <dsp:sp modelId="{A90A9FB7-A043-4B65-9464-01E7BDCACC8C}">
      <dsp:nvSpPr>
        <dsp:cNvPr id="0" name=""/>
        <dsp:cNvSpPr/>
      </dsp:nvSpPr>
      <dsp:spPr>
        <a:xfrm>
          <a:off x="8847353" y="1599932"/>
          <a:ext cx="533933" cy="5339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67488" y="1599932"/>
        <a:ext cx="293663" cy="401785"/>
      </dsp:txXfrm>
    </dsp:sp>
    <dsp:sp modelId="{B67791CF-8608-4319-A9BE-2890F1CBD096}">
      <dsp:nvSpPr>
        <dsp:cNvPr id="0" name=""/>
        <dsp:cNvSpPr/>
      </dsp:nvSpPr>
      <dsp:spPr>
        <a:xfrm>
          <a:off x="9561499" y="2570720"/>
          <a:ext cx="533933" cy="5339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681634" y="2570720"/>
        <a:ext cx="293663" cy="401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B9D8F-9F95-4A75-A66C-F6695F789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F6E2B4-B8BC-4CFF-B897-7E55B35F7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4B6402-3230-4FAF-8C70-B23C97FA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A09826-3A36-4BEB-98F4-7DA99970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1FA681-5BA3-4B4C-8DA6-BB7C31D6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14572-34BE-48E6-B1D8-D12E9504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ED436E-7D1F-4783-B133-8819451B2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A0191-386D-4D6F-897B-8D6A3A654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9794AA-7FAC-4F91-946E-4CE20588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11D895-F954-48B3-8B3B-1800F27F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0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162F44-4C51-4016-89FA-E089FB317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5FBDBB-6BCE-4915-9F82-3CDD62DBF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36C34A-950B-4C6B-AB23-74DAF969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BF9C4F-BD48-4729-8DBA-4CB2EDF9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240651-E3C2-413A-8954-A60EA2FE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3E74D-0BC3-42A9-9210-934B398D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A25250-95F8-4BCC-8A81-2A8708159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6B0CBC-578B-424D-A735-212477B8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636D7E-5969-4C4D-9348-47687837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389958-BE5D-46D2-B342-2795996B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C4C80-623B-499B-948E-173C6325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5DBC8F-C088-4A11-B2CB-76EFBA90A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79C35-2A92-4C8B-A01C-F7120062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06B1F0-3A0C-4C05-A0CB-DB7E9D9A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483FEC-CFFD-4B95-A829-9C37AC03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28216-5D90-44B4-B0B3-72B3C6FD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BFB26B-80D3-472C-B309-A4205FE72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2EE6A6-19AC-41A5-BC8B-48544D00B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8AF3C5-E6F1-4494-9633-D178E1EC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8B990A-6DB6-4D47-AF32-B9A1D09F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6C0D7-835A-4B45-A911-0DEE5454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97BED-2E87-4439-8DC6-28E2ED6A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5DAAE-8483-4F60-8DC9-0A0DC4076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3AFF50-087B-4D52-AD2F-0DD9F5BCB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7AC620-97F3-4317-BC98-48E1B45F8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63B910-DEB9-4D5C-B3B1-A4B8773DC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C340CC7-40B1-4ACC-9569-44C0043A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9C0102-116E-4F43-A0AE-B5F1CA62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205082-9994-43F8-9E91-553D43A1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07536-B0ED-45B8-ADDC-6498420F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E193E2-8F74-4B2B-880C-DCEA9A085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E590A8-20FA-4126-9E08-B83B5F6E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9E0517-E0BB-41F1-93BF-A80DB63D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C41582-4655-42FC-81CF-9DDE08A1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9E977B-A443-41FB-B4F8-B21A9FCB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49C8C8-C5C0-4F08-8C37-6A8F4838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A7A5D-8B3E-41C7-9233-854ACB24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ECD2B-9CDB-49BF-85B2-05208609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88C66C-29CD-4A78-B943-82336474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8D067A-6BD2-4EEC-882A-FD6F9973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283FE6-FA77-4446-9B44-F3B30507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2BEFE1-B6BE-4A02-B8C1-DB177BCE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C0B2EB-620E-4D82-A0B9-0493509C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CDC848-EC73-40CB-A3C9-12BA700E7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3EC0E3-986B-411D-9C8F-8A9D6D70A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563855-30CF-4AEA-A09F-299785BE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EB7036-0510-448F-AE94-6C1F8F78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686DAE-C876-451A-B9CF-B2F11C2A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CF118D-C582-4F6D-A228-F7D2C533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98DDE9-46AE-40CA-9390-AD17F7BDD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C2FC81-D263-49FF-A5E5-8F79F380B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76ED-94E9-48A4-84FC-5867DCF6835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23CFB0-41AE-4EA6-8D2B-1A450C04D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E92A29-6292-4ACB-A92E-4A8DB2AD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6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5147776-02D2-6A6E-FE0E-FA42B9A64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39E68-03E7-4CF5-B472-D566E6C5D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Public Relations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290DADE-F8CF-498F-9D36-ABA18B8A7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Semester 1 Lesson 9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a.a.</a:t>
            </a:r>
            <a:r>
              <a:rPr lang="en-US" sz="2200" dirty="0">
                <a:solidFill>
                  <a:srgbClr val="FFFFFF"/>
                </a:solidFill>
              </a:rPr>
              <a:t> 2023-2024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Lettorato</a:t>
            </a:r>
            <a:r>
              <a:rPr lang="en-US" sz="2200" dirty="0">
                <a:solidFill>
                  <a:srgbClr val="FFFFFF"/>
                </a:solidFill>
              </a:rPr>
              <a:t> III°</a:t>
            </a:r>
          </a:p>
        </p:txBody>
      </p:sp>
    </p:spTree>
    <p:extLst>
      <p:ext uri="{BB962C8B-B14F-4D97-AF65-F5344CB8AC3E}">
        <p14:creationId xmlns:p14="http://schemas.microsoft.com/office/powerpoint/2010/main" val="20295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B32ABE-A0C7-1CBF-CD6E-986CDDE2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325563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Sign</a:t>
            </a:r>
            <a:r>
              <a:rPr lang="it-IT" dirty="0"/>
              <a:t> ups on </a:t>
            </a:r>
            <a:r>
              <a:rPr lang="it-IT" dirty="0" err="1"/>
              <a:t>Moodle</a:t>
            </a:r>
            <a:r>
              <a:rPr lang="it-IT" dirty="0"/>
              <a:t> Nov. 24°</a:t>
            </a:r>
            <a:br>
              <a:rPr lang="it-IT" dirty="0"/>
            </a:br>
            <a:r>
              <a:rPr lang="it-IT" sz="3600" dirty="0"/>
              <a:t>15 minutes for </a:t>
            </a:r>
            <a:r>
              <a:rPr lang="it-IT" sz="3600" dirty="0" err="1"/>
              <a:t>presentation</a:t>
            </a:r>
            <a:r>
              <a:rPr lang="it-IT" sz="3600" dirty="0"/>
              <a:t> </a:t>
            </a:r>
            <a:br>
              <a:rPr lang="it-IT" sz="3600" dirty="0"/>
            </a:br>
            <a:r>
              <a:rPr lang="it-IT" sz="3600" dirty="0"/>
              <a:t>2 minutes for </a:t>
            </a:r>
            <a:r>
              <a:rPr lang="it-IT" sz="3600" dirty="0" err="1"/>
              <a:t>each</a:t>
            </a:r>
            <a:r>
              <a:rPr lang="it-IT" sz="3600" dirty="0"/>
              <a:t> elevator speech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448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4E2F53A-D57C-48A5-813F-F7C20AF4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Homework:Proposal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BBA188-707D-435F-B199-1AB29FD6B88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Good writing using persuasive language and remembering, what’s in it for me? (the audience)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Dynamic, professional presentation selling me your proposal – believe in your proposal and yourself!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Image is everything.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Think outside the box.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Sign ups on Moodle Friday</a:t>
            </a:r>
          </a:p>
        </p:txBody>
      </p:sp>
      <p:pic>
        <p:nvPicPr>
          <p:cNvPr id="6" name="Picture 5" descr="Red marker on a calendar">
            <a:extLst>
              <a:ext uri="{FF2B5EF4-FFF2-40B4-BE49-F238E27FC236}">
                <a16:creationId xmlns:a16="http://schemas.microsoft.com/office/drawing/2014/main" id="{A23AE5F3-2D93-439F-9EEC-906263E82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3" r="237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56F72A-A60E-45D7-9DA3-5F80026037FE}"/>
              </a:ext>
            </a:extLst>
          </p:cNvPr>
          <p:cNvSpPr txBox="1"/>
          <p:nvPr/>
        </p:nvSpPr>
        <p:spPr>
          <a:xfrm>
            <a:off x="1046922" y="1868557"/>
            <a:ext cx="897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7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9ABCAC-432F-42FE-BC74-D323C255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Homework discussion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5847BA-BC39-4A55-A700-7535A2FC54B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Public Affairs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1. </a:t>
            </a:r>
            <a:r>
              <a:rPr lang="en-US" sz="1500" b="0" i="0" dirty="0">
                <a:effectLst/>
              </a:rPr>
              <a:t>Choose an issue related to one of the following: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0" i="0" dirty="0">
                <a:effectLst/>
              </a:rPr>
              <a:t>Healthcare, education, energy, environment and the economy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2. In your group, research and outline a plan to promote or change attitudes related to the issue.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3. What channels of communication and tools will be implemented to push your agenda?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4. How can this plan be used with different target audiences?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5. What evaluation could you do to test its efficacy?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2" name="Picture 11" descr="Hand holding a pen shading number on a sheet">
            <a:extLst>
              <a:ext uri="{FF2B5EF4-FFF2-40B4-BE49-F238E27FC236}">
                <a16:creationId xmlns:a16="http://schemas.microsoft.com/office/drawing/2014/main" id="{111CBF88-F2D4-BD7A-2702-E3B0BDDF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2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184CE8-0058-48FA-9F9A-4AAAF391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Affairs vs Public Relations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6DBB10-0CB8-415B-A42D-A1A7E203C44F}"/>
              </a:ext>
            </a:extLst>
          </p:cNvPr>
          <p:cNvSpPr txBox="1"/>
          <p:nvPr/>
        </p:nvSpPr>
        <p:spPr>
          <a:xfrm>
            <a:off x="630701" y="1885071"/>
            <a:ext cx="10930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Relationship with publics			PA			PR</a:t>
            </a:r>
          </a:p>
          <a:p>
            <a:pPr marL="342900" indent="-342900">
              <a:buAutoNum type="arabicPeriod"/>
            </a:pPr>
            <a:r>
              <a:rPr lang="en-US" dirty="0"/>
              <a:t>Targets aspect of public life		PA</a:t>
            </a:r>
          </a:p>
          <a:p>
            <a:pPr marL="342900" indent="-342900">
              <a:buAutoNum type="arabicPeriod"/>
            </a:pPr>
            <a:r>
              <a:rPr lang="en-US" dirty="0"/>
              <a:t>Establishing a link with a business					PR</a:t>
            </a:r>
          </a:p>
          <a:p>
            <a:pPr marL="342900" indent="-342900">
              <a:buAutoNum type="arabicPeriod"/>
            </a:pPr>
            <a:r>
              <a:rPr lang="en-US" dirty="0"/>
              <a:t>Create campaign strategies		PA			PR</a:t>
            </a:r>
          </a:p>
          <a:p>
            <a:pPr marL="342900" indent="-342900">
              <a:buAutoNum type="arabicPeriod"/>
            </a:pPr>
            <a:r>
              <a:rPr lang="en-US" dirty="0"/>
              <a:t>Advanced research, critical thinking skills	PA			PR</a:t>
            </a:r>
          </a:p>
        </p:txBody>
      </p:sp>
    </p:spTree>
    <p:extLst>
      <p:ext uri="{BB962C8B-B14F-4D97-AF65-F5344CB8AC3E}">
        <p14:creationId xmlns:p14="http://schemas.microsoft.com/office/powerpoint/2010/main" val="313231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F7CA4D-46AB-4499-9D3F-E6C6F8D9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Affairs examples</a:t>
            </a:r>
          </a:p>
        </p:txBody>
      </p:sp>
      <p:graphicFrame>
        <p:nvGraphicFramePr>
          <p:cNvPr id="5" name="CasellaDiTesto 2">
            <a:extLst>
              <a:ext uri="{FF2B5EF4-FFF2-40B4-BE49-F238E27FC236}">
                <a16:creationId xmlns:a16="http://schemas.microsoft.com/office/drawing/2014/main" id="{9BAE669F-6566-A992-1D6F-855984CABE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217199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397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66A2C4F-2472-42DD-8B52-64F7DCBB1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Jobs in Public Affairs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E2C410-464C-4C3D-A7A9-3962F1F4C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8767" y="3916020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lobbyist, government relations monitor, or community affairs manager.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11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256AD3-6C79-468D-96C6-1C579F7F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Relations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73DC80-2D1A-431B-BACB-0B23EF0400DB}"/>
              </a:ext>
            </a:extLst>
          </p:cNvPr>
          <p:cNvSpPr txBox="1"/>
          <p:nvPr/>
        </p:nvSpPr>
        <p:spPr>
          <a:xfrm>
            <a:off x="793660" y="2599509"/>
            <a:ext cx="10143668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Businesses or products and services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	Examples: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	Automotive industry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	Fashion designers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	Restaurant and food producers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Job titles: </a:t>
            </a:r>
            <a:r>
              <a:rPr lang="en-US" sz="1900" b="0" i="0" dirty="0">
                <a:effectLst/>
              </a:rPr>
              <a:t>communications assistant, social media strategist, or marketing specialist. </a:t>
            </a:r>
            <a:r>
              <a:rPr lang="en-US" sz="19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3553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3A26F33-CFB6-415A-B892-B14DF66B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Overlap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30B99C-78FB-4B74-A32F-CABFD7D5EB89}"/>
              </a:ext>
            </a:extLst>
          </p:cNvPr>
          <p:cNvSpPr txBox="1"/>
          <p:nvPr/>
        </p:nvSpPr>
        <p:spPr>
          <a:xfrm>
            <a:off x="355154" y="2234083"/>
            <a:ext cx="10143668" cy="2179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Government intervention: labeling of wines or food products as DOP or DOC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Laws: cleaning up beaches for surfboard manufacturer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5376C9-43D7-4415-9B73-90055DED4CE1}"/>
              </a:ext>
            </a:extLst>
          </p:cNvPr>
          <p:cNvSpPr txBox="1"/>
          <p:nvPr/>
        </p:nvSpPr>
        <p:spPr>
          <a:xfrm>
            <a:off x="4504390" y="5693683"/>
            <a:ext cx="1032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https://online.maryville.edu/blog/public-affairs-vs-public-relations/</a:t>
            </a:r>
          </a:p>
        </p:txBody>
      </p:sp>
    </p:spTree>
    <p:extLst>
      <p:ext uri="{BB962C8B-B14F-4D97-AF65-F5344CB8AC3E}">
        <p14:creationId xmlns:p14="http://schemas.microsoft.com/office/powerpoint/2010/main" val="529714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CBC660-D366-4841-8AF0-0244A4848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031769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 kern="1200" dirty="0">
                <a:latin typeface="+mj-lt"/>
                <a:ea typeface="+mj-ea"/>
                <a:cs typeface="+mj-cs"/>
              </a:rPr>
              <a:t>What have yo</a:t>
            </a:r>
            <a:r>
              <a:rPr lang="en-US" sz="6600" dirty="0"/>
              <a:t>u learned?</a:t>
            </a:r>
            <a:br>
              <a:rPr lang="en-US" sz="6600" dirty="0"/>
            </a:br>
            <a:r>
              <a:rPr lang="en-US" sz="4400" kern="1200" dirty="0">
                <a:latin typeface="+mj-lt"/>
                <a:ea typeface="+mj-ea"/>
                <a:cs typeface="+mj-cs"/>
              </a:rPr>
              <a:t>Over to you:</a:t>
            </a:r>
            <a:endParaRPr lang="en-US" sz="6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A2F8E3A-38A8-48EC-86F4-FCC329684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554" y="3374134"/>
            <a:ext cx="9031769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 dirty="0"/>
              <a:t>What do you think PR means?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 dirty="0"/>
              <a:t>Why did you choose this course?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 dirty="0"/>
              <a:t>What are your expectations of this course?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 dirty="0"/>
              <a:t>Do you have any experience promoting a product, service, idea?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 dirty="0"/>
              <a:t>What is the difference between PR, marketing, advertising, networking?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778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AC3B6-FDD8-53EC-B42E-09CE5042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Groups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BA4A20-B7D7-CFF8-62F2-FE555677D831}"/>
              </a:ext>
            </a:extLst>
          </p:cNvPr>
          <p:cNvSpPr txBox="1"/>
          <p:nvPr/>
        </p:nvSpPr>
        <p:spPr>
          <a:xfrm>
            <a:off x="961052" y="1690688"/>
            <a:ext cx="97411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dirty="0"/>
              <a:t>Matteo Petito, Melania Nesi, Irene Palazzini, Consuelo Viti, Sofia De Mattia, Rita Barbera (6)</a:t>
            </a:r>
          </a:p>
          <a:p>
            <a:pPr marL="342900" indent="-342900">
              <a:buAutoNum type="arabicPeriod"/>
            </a:pPr>
            <a:r>
              <a:rPr lang="it-IT" dirty="0"/>
              <a:t>Cambi, Nuti, Parretti, Sorbi, </a:t>
            </a:r>
            <a:r>
              <a:rPr lang="it-IT" dirty="0" err="1"/>
              <a:t>Giannozzi</a:t>
            </a:r>
            <a:r>
              <a:rPr lang="it-IT" dirty="0"/>
              <a:t>, </a:t>
            </a:r>
            <a:r>
              <a:rPr lang="it-IT" dirty="0" err="1"/>
              <a:t>Ruglioni</a:t>
            </a:r>
            <a:r>
              <a:rPr lang="it-IT" dirty="0"/>
              <a:t> (6)</a:t>
            </a:r>
          </a:p>
          <a:p>
            <a:pPr marL="342900" indent="-342900">
              <a:buAutoNum type="arabicPeriod"/>
            </a:pPr>
            <a:r>
              <a:rPr lang="it-IT" dirty="0"/>
              <a:t>Benedetta Salerni, Mattia Lombardi, Letizia Tinagli, Sandro Burgio (4)</a:t>
            </a:r>
          </a:p>
          <a:p>
            <a:pPr marL="342900" indent="-342900">
              <a:buAutoNum type="arabicPeriod"/>
            </a:pPr>
            <a:r>
              <a:rPr lang="it-IT" dirty="0"/>
              <a:t>Andrea Ferrero, Sara Rossi, Matilde Detti, Daniela </a:t>
            </a:r>
            <a:r>
              <a:rPr lang="it-IT" dirty="0" err="1"/>
              <a:t>Cai</a:t>
            </a:r>
            <a:r>
              <a:rPr lang="it-IT" dirty="0"/>
              <a:t>, </a:t>
            </a:r>
            <a:r>
              <a:rPr lang="it-IT" dirty="0" err="1"/>
              <a:t>Jingwen</a:t>
            </a:r>
            <a:r>
              <a:rPr lang="it-IT" dirty="0"/>
              <a:t> </a:t>
            </a:r>
            <a:r>
              <a:rPr lang="it-IT" dirty="0" err="1"/>
              <a:t>Cai</a:t>
            </a:r>
            <a:r>
              <a:rPr lang="it-IT" dirty="0"/>
              <a:t>, Simone Cont (6)</a:t>
            </a:r>
          </a:p>
          <a:p>
            <a:pPr marL="342900" indent="-342900">
              <a:buAutoNum type="arabicPeriod"/>
            </a:pPr>
            <a:r>
              <a:rPr lang="it-IT" dirty="0"/>
              <a:t>Valentina Gheri, Maria Destito, Lisa Banchetti, Giada Benvenuti, Livia Falcioni, </a:t>
            </a:r>
            <a:r>
              <a:rPr lang="it-IT" dirty="0" err="1"/>
              <a:t>Fruzsina</a:t>
            </a:r>
            <a:r>
              <a:rPr lang="it-IT" dirty="0"/>
              <a:t> </a:t>
            </a:r>
            <a:r>
              <a:rPr lang="it-IT" dirty="0" err="1"/>
              <a:t>Gintli</a:t>
            </a:r>
            <a:endParaRPr lang="it-IT" dirty="0"/>
          </a:p>
          <a:p>
            <a:pPr marL="342900" indent="-342900">
              <a:buAutoNum type="arabicPeriod"/>
            </a:pPr>
            <a:endParaRPr lang="it-IT" dirty="0"/>
          </a:p>
          <a:p>
            <a:pPr marL="342900" indent="-342900">
              <a:buAutoNum type="arabicPeriod"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7BBBA5-826B-2917-7930-14B19BFB7317}"/>
              </a:ext>
            </a:extLst>
          </p:cNvPr>
          <p:cNvSpPr txBox="1"/>
          <p:nvPr/>
        </p:nvSpPr>
        <p:spPr>
          <a:xfrm>
            <a:off x="961052" y="3853543"/>
            <a:ext cx="8453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CLIENTS:</a:t>
            </a:r>
          </a:p>
          <a:p>
            <a:r>
              <a:rPr lang="it-IT" dirty="0"/>
              <a:t>Group 1: Anti-Smoking </a:t>
            </a:r>
            <a:r>
              <a:rPr lang="it-IT" dirty="0" err="1"/>
              <a:t>Campaign</a:t>
            </a:r>
            <a:endParaRPr lang="it-IT" dirty="0"/>
          </a:p>
          <a:p>
            <a:r>
              <a:rPr lang="it-IT" dirty="0"/>
              <a:t>Group 2: University </a:t>
            </a:r>
            <a:r>
              <a:rPr lang="it-IT" dirty="0" err="1"/>
              <a:t>student</a:t>
            </a:r>
            <a:r>
              <a:rPr lang="it-IT" dirty="0"/>
              <a:t> government</a:t>
            </a:r>
          </a:p>
          <a:p>
            <a:r>
              <a:rPr lang="it-IT" dirty="0"/>
              <a:t>Group 3: Angeli del Bello – charity </a:t>
            </a:r>
            <a:r>
              <a:rPr lang="it-IT" dirty="0" err="1"/>
              <a:t>organization</a:t>
            </a:r>
            <a:endParaRPr lang="it-IT" dirty="0"/>
          </a:p>
          <a:p>
            <a:r>
              <a:rPr lang="it-IT" dirty="0"/>
              <a:t>Group 4:  (new) Museo di Medici </a:t>
            </a:r>
          </a:p>
          <a:p>
            <a:r>
              <a:rPr lang="it-IT" dirty="0"/>
              <a:t>Group 5: </a:t>
            </a:r>
            <a:r>
              <a:rPr lang="it-IT" dirty="0" err="1"/>
              <a:t>WeWalk</a:t>
            </a:r>
            <a:r>
              <a:rPr lang="it-IT" dirty="0"/>
              <a:t> smart cane </a:t>
            </a:r>
          </a:p>
        </p:txBody>
      </p:sp>
    </p:spTree>
    <p:extLst>
      <p:ext uri="{BB962C8B-B14F-4D97-AF65-F5344CB8AC3E}">
        <p14:creationId xmlns:p14="http://schemas.microsoft.com/office/powerpoint/2010/main" val="26668654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509</Words>
  <Application>Microsoft Office PowerPoint</Application>
  <PresentationFormat>Widescreen</PresentationFormat>
  <Paragraphs>63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Public Relations</vt:lpstr>
      <vt:lpstr>Homework discussion</vt:lpstr>
      <vt:lpstr>Public Affairs vs Public Relations</vt:lpstr>
      <vt:lpstr>Public Affairs examples</vt:lpstr>
      <vt:lpstr>Jobs in Public Affairs</vt:lpstr>
      <vt:lpstr>Public Relations</vt:lpstr>
      <vt:lpstr>Overlap</vt:lpstr>
      <vt:lpstr>What have you learned? Over to you:</vt:lpstr>
      <vt:lpstr>Groups</vt:lpstr>
      <vt:lpstr>Sign ups on Moodle Nov. 24° 15 minutes for presentation  2 minutes for each elevator speech</vt:lpstr>
      <vt:lpstr>Homework:Proposal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Relations</dc:title>
  <dc:creator>Elizabeth Sherman</dc:creator>
  <cp:lastModifiedBy>Elizabeth Sherman</cp:lastModifiedBy>
  <cp:revision>35</cp:revision>
  <dcterms:created xsi:type="dcterms:W3CDTF">2022-09-26T08:25:04Z</dcterms:created>
  <dcterms:modified xsi:type="dcterms:W3CDTF">2023-11-21T20:38:35Z</dcterms:modified>
</cp:coreProperties>
</file>