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89" r:id="rId5"/>
    <p:sldId id="296" r:id="rId6"/>
    <p:sldId id="290" r:id="rId7"/>
    <p:sldId id="297" r:id="rId8"/>
    <p:sldId id="291" r:id="rId9"/>
    <p:sldId id="293" r:id="rId10"/>
    <p:sldId id="292" r:id="rId11"/>
    <p:sldId id="298" r:id="rId12"/>
    <p:sldId id="299" r:id="rId13"/>
    <p:sldId id="294" r:id="rId14"/>
    <p:sldId id="295" r:id="rId15"/>
    <p:sldId id="28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FB9D8F-9F95-4A75-A66C-F6695F789F0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a:p>
        </p:txBody>
      </p:sp>
      <p:sp>
        <p:nvSpPr>
          <p:cNvPr id="3" name="Sottotitolo 2">
            <a:extLst>
              <a:ext uri="{FF2B5EF4-FFF2-40B4-BE49-F238E27FC236}">
                <a16:creationId xmlns:a16="http://schemas.microsoft.com/office/drawing/2014/main" id="{04F6E2B4-B8BC-4CFF-B897-7E55B35F73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284B6402-3230-4FAF-8C70-B23C97FA7E30}"/>
              </a:ext>
            </a:extLst>
          </p:cNvPr>
          <p:cNvSpPr>
            <a:spLocks noGrp="1"/>
          </p:cNvSpPr>
          <p:nvPr>
            <p:ph type="dt" sz="half" idx="10"/>
          </p:nvPr>
        </p:nvSpPr>
        <p:spPr/>
        <p:txBody>
          <a:bodyPr/>
          <a:lstStyle/>
          <a:p>
            <a:fld id="{868F76ED-94E9-48A4-84FC-5867DCF68352}" type="datetimeFigureOut">
              <a:rPr lang="en-US" smtClean="0"/>
              <a:t>11/12/2023</a:t>
            </a:fld>
            <a:endParaRPr lang="en-US"/>
          </a:p>
        </p:txBody>
      </p:sp>
      <p:sp>
        <p:nvSpPr>
          <p:cNvPr id="5" name="Segnaposto piè di pagina 4">
            <a:extLst>
              <a:ext uri="{FF2B5EF4-FFF2-40B4-BE49-F238E27FC236}">
                <a16:creationId xmlns:a16="http://schemas.microsoft.com/office/drawing/2014/main" id="{46A09826-3A36-4BEB-98F4-7DA99970C628}"/>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ED1FA681-5BA3-4B4C-8DA6-BB7C31D68DE5}"/>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16954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A14572-34BE-48E6-B1D8-D12E95047E2A}"/>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27ED436E-7D1F-4783-B133-8819451B293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D7A0191-386D-4D6F-897B-8D6A3A65444B}"/>
              </a:ext>
            </a:extLst>
          </p:cNvPr>
          <p:cNvSpPr>
            <a:spLocks noGrp="1"/>
          </p:cNvSpPr>
          <p:nvPr>
            <p:ph type="dt" sz="half" idx="10"/>
          </p:nvPr>
        </p:nvSpPr>
        <p:spPr/>
        <p:txBody>
          <a:bodyPr/>
          <a:lstStyle/>
          <a:p>
            <a:fld id="{868F76ED-94E9-48A4-84FC-5867DCF68352}" type="datetimeFigureOut">
              <a:rPr lang="en-US" smtClean="0"/>
              <a:t>11/12/2023</a:t>
            </a:fld>
            <a:endParaRPr lang="en-US"/>
          </a:p>
        </p:txBody>
      </p:sp>
      <p:sp>
        <p:nvSpPr>
          <p:cNvPr id="5" name="Segnaposto piè di pagina 4">
            <a:extLst>
              <a:ext uri="{FF2B5EF4-FFF2-40B4-BE49-F238E27FC236}">
                <a16:creationId xmlns:a16="http://schemas.microsoft.com/office/drawing/2014/main" id="{DE9794AA-7FAC-4F91-946E-4CE205880526}"/>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F611D895-F954-48B3-8B3B-1800F27F2C0B}"/>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958103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50162F44-4C51-4016-89FA-E089FB317A9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a:p>
        </p:txBody>
      </p:sp>
      <p:sp>
        <p:nvSpPr>
          <p:cNvPr id="3" name="Segnaposto testo verticale 2">
            <a:extLst>
              <a:ext uri="{FF2B5EF4-FFF2-40B4-BE49-F238E27FC236}">
                <a16:creationId xmlns:a16="http://schemas.microsoft.com/office/drawing/2014/main" id="{1A5FBDBB-6BCE-4915-9F82-3CDD62DBFAE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5636C34A-950B-4C6B-AB23-74DAF969588E}"/>
              </a:ext>
            </a:extLst>
          </p:cNvPr>
          <p:cNvSpPr>
            <a:spLocks noGrp="1"/>
          </p:cNvSpPr>
          <p:nvPr>
            <p:ph type="dt" sz="half" idx="10"/>
          </p:nvPr>
        </p:nvSpPr>
        <p:spPr/>
        <p:txBody>
          <a:bodyPr/>
          <a:lstStyle/>
          <a:p>
            <a:fld id="{868F76ED-94E9-48A4-84FC-5867DCF68352}" type="datetimeFigureOut">
              <a:rPr lang="en-US" smtClean="0"/>
              <a:t>11/12/2023</a:t>
            </a:fld>
            <a:endParaRPr lang="en-US"/>
          </a:p>
        </p:txBody>
      </p:sp>
      <p:sp>
        <p:nvSpPr>
          <p:cNvPr id="5" name="Segnaposto piè di pagina 4">
            <a:extLst>
              <a:ext uri="{FF2B5EF4-FFF2-40B4-BE49-F238E27FC236}">
                <a16:creationId xmlns:a16="http://schemas.microsoft.com/office/drawing/2014/main" id="{91BF9C4F-BD48-4729-8DBA-4CB2EDF9C6AB}"/>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CC240651-E3C2-413A-8954-A60EA2FE0940}"/>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78803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63E74D-0BC3-42A9-9210-934B398DDA65}"/>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7BA25250-95F8-4BCC-8A81-2A87081597C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B56B0CBC-578B-424D-A735-212477B88610}"/>
              </a:ext>
            </a:extLst>
          </p:cNvPr>
          <p:cNvSpPr>
            <a:spLocks noGrp="1"/>
          </p:cNvSpPr>
          <p:nvPr>
            <p:ph type="dt" sz="half" idx="10"/>
          </p:nvPr>
        </p:nvSpPr>
        <p:spPr/>
        <p:txBody>
          <a:bodyPr/>
          <a:lstStyle/>
          <a:p>
            <a:fld id="{868F76ED-94E9-48A4-84FC-5867DCF68352}" type="datetimeFigureOut">
              <a:rPr lang="en-US" smtClean="0"/>
              <a:t>11/12/2023</a:t>
            </a:fld>
            <a:endParaRPr lang="en-US"/>
          </a:p>
        </p:txBody>
      </p:sp>
      <p:sp>
        <p:nvSpPr>
          <p:cNvPr id="5" name="Segnaposto piè di pagina 4">
            <a:extLst>
              <a:ext uri="{FF2B5EF4-FFF2-40B4-BE49-F238E27FC236}">
                <a16:creationId xmlns:a16="http://schemas.microsoft.com/office/drawing/2014/main" id="{B7636D7E-5969-4C4D-9348-47687837F6E5}"/>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CF389958-BE5D-46D2-B342-2795996BE84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31524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7C4C80-623B-499B-948E-173C63256EF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C15DBC8F-C088-4A11-B2CB-76EFBA90A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1079C35-2A92-4C8B-A01C-F7120062AA2D}"/>
              </a:ext>
            </a:extLst>
          </p:cNvPr>
          <p:cNvSpPr>
            <a:spLocks noGrp="1"/>
          </p:cNvSpPr>
          <p:nvPr>
            <p:ph type="dt" sz="half" idx="10"/>
          </p:nvPr>
        </p:nvSpPr>
        <p:spPr/>
        <p:txBody>
          <a:bodyPr/>
          <a:lstStyle/>
          <a:p>
            <a:fld id="{868F76ED-94E9-48A4-84FC-5867DCF68352}" type="datetimeFigureOut">
              <a:rPr lang="en-US" smtClean="0"/>
              <a:t>11/12/2023</a:t>
            </a:fld>
            <a:endParaRPr lang="en-US"/>
          </a:p>
        </p:txBody>
      </p:sp>
      <p:sp>
        <p:nvSpPr>
          <p:cNvPr id="5" name="Segnaposto piè di pagina 4">
            <a:extLst>
              <a:ext uri="{FF2B5EF4-FFF2-40B4-BE49-F238E27FC236}">
                <a16:creationId xmlns:a16="http://schemas.microsoft.com/office/drawing/2014/main" id="{AB06B1F0-3A0C-4C05-A0CB-DB7E9D9A0F95}"/>
              </a:ext>
            </a:extLst>
          </p:cNvPr>
          <p:cNvSpPr>
            <a:spLocks noGrp="1"/>
          </p:cNvSpPr>
          <p:nvPr>
            <p:ph type="ftr" sz="quarter" idx="11"/>
          </p:nvPr>
        </p:nvSpPr>
        <p:spPr/>
        <p:txBody>
          <a:bodyPr/>
          <a:lstStyle/>
          <a:p>
            <a:endParaRPr lang="en-US"/>
          </a:p>
        </p:txBody>
      </p:sp>
      <p:sp>
        <p:nvSpPr>
          <p:cNvPr id="6" name="Segnaposto numero diapositiva 5">
            <a:extLst>
              <a:ext uri="{FF2B5EF4-FFF2-40B4-BE49-F238E27FC236}">
                <a16:creationId xmlns:a16="http://schemas.microsoft.com/office/drawing/2014/main" id="{27483FEC-CFFD-4B95-A829-9C37AC0356BF}"/>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120098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028216-5D90-44B4-B0B3-72B3C6FD6087}"/>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96BFB26B-80D3-472C-B309-A4205FE7280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a:extLst>
              <a:ext uri="{FF2B5EF4-FFF2-40B4-BE49-F238E27FC236}">
                <a16:creationId xmlns:a16="http://schemas.microsoft.com/office/drawing/2014/main" id="{E82EE6A6-19AC-41A5-BC8B-48544D00BEA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a:extLst>
              <a:ext uri="{FF2B5EF4-FFF2-40B4-BE49-F238E27FC236}">
                <a16:creationId xmlns:a16="http://schemas.microsoft.com/office/drawing/2014/main" id="{778AF3C5-E6F1-4494-9633-D178E1EC4299}"/>
              </a:ext>
            </a:extLst>
          </p:cNvPr>
          <p:cNvSpPr>
            <a:spLocks noGrp="1"/>
          </p:cNvSpPr>
          <p:nvPr>
            <p:ph type="dt" sz="half" idx="10"/>
          </p:nvPr>
        </p:nvSpPr>
        <p:spPr/>
        <p:txBody>
          <a:bodyPr/>
          <a:lstStyle/>
          <a:p>
            <a:fld id="{868F76ED-94E9-48A4-84FC-5867DCF68352}" type="datetimeFigureOut">
              <a:rPr lang="en-US" smtClean="0"/>
              <a:t>11/12/2023</a:t>
            </a:fld>
            <a:endParaRPr lang="en-US"/>
          </a:p>
        </p:txBody>
      </p:sp>
      <p:sp>
        <p:nvSpPr>
          <p:cNvPr id="6" name="Segnaposto piè di pagina 5">
            <a:extLst>
              <a:ext uri="{FF2B5EF4-FFF2-40B4-BE49-F238E27FC236}">
                <a16:creationId xmlns:a16="http://schemas.microsoft.com/office/drawing/2014/main" id="{098B990A-6DB6-4D47-AF32-B9A1D09F27BA}"/>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C406C0D7-835A-4B45-A911-0DEE5454532A}"/>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171534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097BED-2E87-4439-8DC6-28E2ED6A0AE4}"/>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3445DAAE-8483-4F60-8DC9-0A0DC4076D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63AFF50-087B-4D52-AD2F-0DD9F5BCBB5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a:extLst>
              <a:ext uri="{FF2B5EF4-FFF2-40B4-BE49-F238E27FC236}">
                <a16:creationId xmlns:a16="http://schemas.microsoft.com/office/drawing/2014/main" id="{FD7AC620-97F3-4317-BC98-48E1B45F85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663B910-DEB9-4D5C-B3B1-A4B8773DC9F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a:extLst>
              <a:ext uri="{FF2B5EF4-FFF2-40B4-BE49-F238E27FC236}">
                <a16:creationId xmlns:a16="http://schemas.microsoft.com/office/drawing/2014/main" id="{1C340CC7-40B1-4ACC-9569-44C0043AF49E}"/>
              </a:ext>
            </a:extLst>
          </p:cNvPr>
          <p:cNvSpPr>
            <a:spLocks noGrp="1"/>
          </p:cNvSpPr>
          <p:nvPr>
            <p:ph type="dt" sz="half" idx="10"/>
          </p:nvPr>
        </p:nvSpPr>
        <p:spPr/>
        <p:txBody>
          <a:bodyPr/>
          <a:lstStyle/>
          <a:p>
            <a:fld id="{868F76ED-94E9-48A4-84FC-5867DCF68352}" type="datetimeFigureOut">
              <a:rPr lang="en-US" smtClean="0"/>
              <a:t>11/12/2023</a:t>
            </a:fld>
            <a:endParaRPr lang="en-US"/>
          </a:p>
        </p:txBody>
      </p:sp>
      <p:sp>
        <p:nvSpPr>
          <p:cNvPr id="8" name="Segnaposto piè di pagina 7">
            <a:extLst>
              <a:ext uri="{FF2B5EF4-FFF2-40B4-BE49-F238E27FC236}">
                <a16:creationId xmlns:a16="http://schemas.microsoft.com/office/drawing/2014/main" id="{119C0102-116E-4F43-A0AE-B5F1CA625587}"/>
              </a:ext>
            </a:extLst>
          </p:cNvPr>
          <p:cNvSpPr>
            <a:spLocks noGrp="1"/>
          </p:cNvSpPr>
          <p:nvPr>
            <p:ph type="ftr" sz="quarter" idx="11"/>
          </p:nvPr>
        </p:nvSpPr>
        <p:spPr/>
        <p:txBody>
          <a:bodyPr/>
          <a:lstStyle/>
          <a:p>
            <a:endParaRPr lang="en-US"/>
          </a:p>
        </p:txBody>
      </p:sp>
      <p:sp>
        <p:nvSpPr>
          <p:cNvPr id="9" name="Segnaposto numero diapositiva 8">
            <a:extLst>
              <a:ext uri="{FF2B5EF4-FFF2-40B4-BE49-F238E27FC236}">
                <a16:creationId xmlns:a16="http://schemas.microsoft.com/office/drawing/2014/main" id="{90205082-9994-43F8-9E91-553D43A1EA59}"/>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41640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107536-B0ED-45B8-ADDC-6498420FBE98}"/>
              </a:ext>
            </a:extLst>
          </p:cNvPr>
          <p:cNvSpPr>
            <a:spLocks noGrp="1"/>
          </p:cNvSpPr>
          <p:nvPr>
            <p:ph type="title"/>
          </p:nvPr>
        </p:nvSpPr>
        <p:spPr/>
        <p:txBody>
          <a:bodyPr/>
          <a:lstStyle/>
          <a:p>
            <a:r>
              <a:rPr lang="it-IT"/>
              <a:t>Fare clic per modificare lo stile del titolo dello schema</a:t>
            </a:r>
            <a:endParaRPr lang="en-US"/>
          </a:p>
        </p:txBody>
      </p:sp>
      <p:sp>
        <p:nvSpPr>
          <p:cNvPr id="3" name="Segnaposto data 2">
            <a:extLst>
              <a:ext uri="{FF2B5EF4-FFF2-40B4-BE49-F238E27FC236}">
                <a16:creationId xmlns:a16="http://schemas.microsoft.com/office/drawing/2014/main" id="{22E193E2-8F74-4B2B-880C-DCEA9A0852B6}"/>
              </a:ext>
            </a:extLst>
          </p:cNvPr>
          <p:cNvSpPr>
            <a:spLocks noGrp="1"/>
          </p:cNvSpPr>
          <p:nvPr>
            <p:ph type="dt" sz="half" idx="10"/>
          </p:nvPr>
        </p:nvSpPr>
        <p:spPr/>
        <p:txBody>
          <a:bodyPr/>
          <a:lstStyle/>
          <a:p>
            <a:fld id="{868F76ED-94E9-48A4-84FC-5867DCF68352}" type="datetimeFigureOut">
              <a:rPr lang="en-US" smtClean="0"/>
              <a:t>11/12/2023</a:t>
            </a:fld>
            <a:endParaRPr lang="en-US"/>
          </a:p>
        </p:txBody>
      </p:sp>
      <p:sp>
        <p:nvSpPr>
          <p:cNvPr id="4" name="Segnaposto piè di pagina 3">
            <a:extLst>
              <a:ext uri="{FF2B5EF4-FFF2-40B4-BE49-F238E27FC236}">
                <a16:creationId xmlns:a16="http://schemas.microsoft.com/office/drawing/2014/main" id="{6AE590A8-20FA-4126-9E08-B83B5F6ED76E}"/>
              </a:ext>
            </a:extLst>
          </p:cNvPr>
          <p:cNvSpPr>
            <a:spLocks noGrp="1"/>
          </p:cNvSpPr>
          <p:nvPr>
            <p:ph type="ftr" sz="quarter" idx="11"/>
          </p:nvPr>
        </p:nvSpPr>
        <p:spPr/>
        <p:txBody>
          <a:bodyPr/>
          <a:lstStyle/>
          <a:p>
            <a:endParaRPr lang="en-US"/>
          </a:p>
        </p:txBody>
      </p:sp>
      <p:sp>
        <p:nvSpPr>
          <p:cNvPr id="5" name="Segnaposto numero diapositiva 4">
            <a:extLst>
              <a:ext uri="{FF2B5EF4-FFF2-40B4-BE49-F238E27FC236}">
                <a16:creationId xmlns:a16="http://schemas.microsoft.com/office/drawing/2014/main" id="{D39E0517-E0BB-41F1-93BF-A80DB63D1BD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2577950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BC41582-4655-42FC-81CF-9DDE08A173FD}"/>
              </a:ext>
            </a:extLst>
          </p:cNvPr>
          <p:cNvSpPr>
            <a:spLocks noGrp="1"/>
          </p:cNvSpPr>
          <p:nvPr>
            <p:ph type="dt" sz="half" idx="10"/>
          </p:nvPr>
        </p:nvSpPr>
        <p:spPr/>
        <p:txBody>
          <a:bodyPr/>
          <a:lstStyle/>
          <a:p>
            <a:fld id="{868F76ED-94E9-48A4-84FC-5867DCF68352}" type="datetimeFigureOut">
              <a:rPr lang="en-US" smtClean="0"/>
              <a:t>11/12/2023</a:t>
            </a:fld>
            <a:endParaRPr lang="en-US"/>
          </a:p>
        </p:txBody>
      </p:sp>
      <p:sp>
        <p:nvSpPr>
          <p:cNvPr id="3" name="Segnaposto piè di pagina 2">
            <a:extLst>
              <a:ext uri="{FF2B5EF4-FFF2-40B4-BE49-F238E27FC236}">
                <a16:creationId xmlns:a16="http://schemas.microsoft.com/office/drawing/2014/main" id="{EE9E977B-A443-41FB-B4F8-B21A9FCBECFC}"/>
              </a:ext>
            </a:extLst>
          </p:cNvPr>
          <p:cNvSpPr>
            <a:spLocks noGrp="1"/>
          </p:cNvSpPr>
          <p:nvPr>
            <p:ph type="ftr" sz="quarter" idx="11"/>
          </p:nvPr>
        </p:nvSpPr>
        <p:spPr/>
        <p:txBody>
          <a:bodyPr/>
          <a:lstStyle/>
          <a:p>
            <a:endParaRPr lang="en-US"/>
          </a:p>
        </p:txBody>
      </p:sp>
      <p:sp>
        <p:nvSpPr>
          <p:cNvPr id="4" name="Segnaposto numero diapositiva 3">
            <a:extLst>
              <a:ext uri="{FF2B5EF4-FFF2-40B4-BE49-F238E27FC236}">
                <a16:creationId xmlns:a16="http://schemas.microsoft.com/office/drawing/2014/main" id="{E449C8C8-C5C0-4F08-8C37-6A8F4838272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4000734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4A7A5D-8B3E-41C7-9233-854ACB2447B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contenuto 2">
            <a:extLst>
              <a:ext uri="{FF2B5EF4-FFF2-40B4-BE49-F238E27FC236}">
                <a16:creationId xmlns:a16="http://schemas.microsoft.com/office/drawing/2014/main" id="{8E0ECD2B-9CDB-49BF-85B2-0520860951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a:extLst>
              <a:ext uri="{FF2B5EF4-FFF2-40B4-BE49-F238E27FC236}">
                <a16:creationId xmlns:a16="http://schemas.microsoft.com/office/drawing/2014/main" id="{5C88C66C-29CD-4A78-B943-823364746A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A8D067A-6BD2-4EEC-882A-FD6F99734D19}"/>
              </a:ext>
            </a:extLst>
          </p:cNvPr>
          <p:cNvSpPr>
            <a:spLocks noGrp="1"/>
          </p:cNvSpPr>
          <p:nvPr>
            <p:ph type="dt" sz="half" idx="10"/>
          </p:nvPr>
        </p:nvSpPr>
        <p:spPr/>
        <p:txBody>
          <a:bodyPr/>
          <a:lstStyle/>
          <a:p>
            <a:fld id="{868F76ED-94E9-48A4-84FC-5867DCF68352}" type="datetimeFigureOut">
              <a:rPr lang="en-US" smtClean="0"/>
              <a:t>11/12/2023</a:t>
            </a:fld>
            <a:endParaRPr lang="en-US"/>
          </a:p>
        </p:txBody>
      </p:sp>
      <p:sp>
        <p:nvSpPr>
          <p:cNvPr id="6" name="Segnaposto piè di pagina 5">
            <a:extLst>
              <a:ext uri="{FF2B5EF4-FFF2-40B4-BE49-F238E27FC236}">
                <a16:creationId xmlns:a16="http://schemas.microsoft.com/office/drawing/2014/main" id="{12283FE6-FA77-4446-9B44-F3B3050783AE}"/>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862BEFE1-B6BE-4A02-B8C1-DB177BCEFF52}"/>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3946793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C0B2EB-620E-4D82-A0B9-0493509C86C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a:p>
        </p:txBody>
      </p:sp>
      <p:sp>
        <p:nvSpPr>
          <p:cNvPr id="3" name="Segnaposto immagine 2">
            <a:extLst>
              <a:ext uri="{FF2B5EF4-FFF2-40B4-BE49-F238E27FC236}">
                <a16:creationId xmlns:a16="http://schemas.microsoft.com/office/drawing/2014/main" id="{2BCDC848-EC73-40CB-A3C9-12BA700E7F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a:extLst>
              <a:ext uri="{FF2B5EF4-FFF2-40B4-BE49-F238E27FC236}">
                <a16:creationId xmlns:a16="http://schemas.microsoft.com/office/drawing/2014/main" id="{063EC0E3-986B-411D-9C8F-8A9D6D70A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B563855-30CF-4AEA-A09F-299785BE52DC}"/>
              </a:ext>
            </a:extLst>
          </p:cNvPr>
          <p:cNvSpPr>
            <a:spLocks noGrp="1"/>
          </p:cNvSpPr>
          <p:nvPr>
            <p:ph type="dt" sz="half" idx="10"/>
          </p:nvPr>
        </p:nvSpPr>
        <p:spPr/>
        <p:txBody>
          <a:bodyPr/>
          <a:lstStyle/>
          <a:p>
            <a:fld id="{868F76ED-94E9-48A4-84FC-5867DCF68352}" type="datetimeFigureOut">
              <a:rPr lang="en-US" smtClean="0"/>
              <a:t>11/12/2023</a:t>
            </a:fld>
            <a:endParaRPr lang="en-US"/>
          </a:p>
        </p:txBody>
      </p:sp>
      <p:sp>
        <p:nvSpPr>
          <p:cNvPr id="6" name="Segnaposto piè di pagina 5">
            <a:extLst>
              <a:ext uri="{FF2B5EF4-FFF2-40B4-BE49-F238E27FC236}">
                <a16:creationId xmlns:a16="http://schemas.microsoft.com/office/drawing/2014/main" id="{EEEB7036-0510-448F-AE94-6C1F8F78EFB9}"/>
              </a:ext>
            </a:extLst>
          </p:cNvPr>
          <p:cNvSpPr>
            <a:spLocks noGrp="1"/>
          </p:cNvSpPr>
          <p:nvPr>
            <p:ph type="ftr" sz="quarter" idx="11"/>
          </p:nvPr>
        </p:nvSpPr>
        <p:spPr/>
        <p:txBody>
          <a:bodyPr/>
          <a:lstStyle/>
          <a:p>
            <a:endParaRPr lang="en-US"/>
          </a:p>
        </p:txBody>
      </p:sp>
      <p:sp>
        <p:nvSpPr>
          <p:cNvPr id="7" name="Segnaposto numero diapositiva 6">
            <a:extLst>
              <a:ext uri="{FF2B5EF4-FFF2-40B4-BE49-F238E27FC236}">
                <a16:creationId xmlns:a16="http://schemas.microsoft.com/office/drawing/2014/main" id="{66686DAE-C876-451A-B9CF-B2F11C2A06C7}"/>
              </a:ext>
            </a:extLst>
          </p:cNvPr>
          <p:cNvSpPr>
            <a:spLocks noGrp="1"/>
          </p:cNvSpPr>
          <p:nvPr>
            <p:ph type="sldNum" sz="quarter" idx="12"/>
          </p:nvPr>
        </p:nvSpPr>
        <p:spPr/>
        <p:txBody>
          <a:bodyPr/>
          <a:lstStyle/>
          <a:p>
            <a:fld id="{1E7AFE47-EC1A-4316-AB86-4CAF3BE9135A}" type="slidenum">
              <a:rPr lang="en-US" smtClean="0"/>
              <a:t>‹N›</a:t>
            </a:fld>
            <a:endParaRPr lang="en-US"/>
          </a:p>
        </p:txBody>
      </p:sp>
    </p:spTree>
    <p:extLst>
      <p:ext uri="{BB962C8B-B14F-4D97-AF65-F5344CB8AC3E}">
        <p14:creationId xmlns:p14="http://schemas.microsoft.com/office/powerpoint/2010/main" val="1076583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FCF118D-C582-4F6D-A228-F7D2C53346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a:p>
        </p:txBody>
      </p:sp>
      <p:sp>
        <p:nvSpPr>
          <p:cNvPr id="3" name="Segnaposto testo 2">
            <a:extLst>
              <a:ext uri="{FF2B5EF4-FFF2-40B4-BE49-F238E27FC236}">
                <a16:creationId xmlns:a16="http://schemas.microsoft.com/office/drawing/2014/main" id="{8198DDE9-46AE-40CA-9390-AD17F7BDD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83C2FC81-D263-49FF-A5E5-8F79F380B6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8F76ED-94E9-48A4-84FC-5867DCF68352}" type="datetimeFigureOut">
              <a:rPr lang="en-US" smtClean="0"/>
              <a:t>11/12/2023</a:t>
            </a:fld>
            <a:endParaRPr lang="en-US"/>
          </a:p>
        </p:txBody>
      </p:sp>
      <p:sp>
        <p:nvSpPr>
          <p:cNvPr id="5" name="Segnaposto piè di pagina 4">
            <a:extLst>
              <a:ext uri="{FF2B5EF4-FFF2-40B4-BE49-F238E27FC236}">
                <a16:creationId xmlns:a16="http://schemas.microsoft.com/office/drawing/2014/main" id="{1B23CFB0-41AE-4EA6-8D2B-1A450C04D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a:extLst>
              <a:ext uri="{FF2B5EF4-FFF2-40B4-BE49-F238E27FC236}">
                <a16:creationId xmlns:a16="http://schemas.microsoft.com/office/drawing/2014/main" id="{ECE92A29-6292-4ACB-A92E-4A8DB2AD18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7AFE47-EC1A-4316-AB86-4CAF3BE9135A}" type="slidenum">
              <a:rPr lang="en-US" smtClean="0"/>
              <a:t>‹N›</a:t>
            </a:fld>
            <a:endParaRPr lang="en-US"/>
          </a:p>
        </p:txBody>
      </p:sp>
    </p:spTree>
    <p:extLst>
      <p:ext uri="{BB962C8B-B14F-4D97-AF65-F5344CB8AC3E}">
        <p14:creationId xmlns:p14="http://schemas.microsoft.com/office/powerpoint/2010/main" val="1803162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www.ncbi.nlm.nih.gov/pmc/articles/PMC1142333/" TargetMode="External"/><Relationship Id="rId2" Type="http://schemas.openxmlformats.org/officeDocument/2006/relationships/hyperlink" Target="https://www.tandfonline.com/doi/pdf/10.1080/02688867.1987.9726622"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45147776-02D2-6A6E-FE0E-FA42B9A64D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0239E68-03E7-4CF5-B472-D566E6C5D34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Public Relations</a:t>
            </a:r>
          </a:p>
        </p:txBody>
      </p:sp>
      <p:sp>
        <p:nvSpPr>
          <p:cNvPr id="3" name="Sottotitolo 2">
            <a:extLst>
              <a:ext uri="{FF2B5EF4-FFF2-40B4-BE49-F238E27FC236}">
                <a16:creationId xmlns:a16="http://schemas.microsoft.com/office/drawing/2014/main" id="{1290DADE-F8CF-498F-9D36-ABA18B8A7212}"/>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dirty="0">
                <a:solidFill>
                  <a:srgbClr val="FFFFFF"/>
                </a:solidFill>
              </a:rPr>
              <a:t>Semester 1 Lesson 8</a:t>
            </a:r>
          </a:p>
          <a:p>
            <a:r>
              <a:rPr lang="en-US" sz="2200" dirty="0" err="1">
                <a:solidFill>
                  <a:srgbClr val="FFFFFF"/>
                </a:solidFill>
              </a:rPr>
              <a:t>a.a.</a:t>
            </a:r>
            <a:r>
              <a:rPr lang="en-US" sz="2200" dirty="0">
                <a:solidFill>
                  <a:srgbClr val="FFFFFF"/>
                </a:solidFill>
              </a:rPr>
              <a:t> 2023-2024</a:t>
            </a:r>
          </a:p>
          <a:p>
            <a:r>
              <a:rPr lang="en-US" sz="2200" dirty="0" err="1">
                <a:solidFill>
                  <a:srgbClr val="FFFFFF"/>
                </a:solidFill>
              </a:rPr>
              <a:t>Lettorato</a:t>
            </a:r>
            <a:r>
              <a:rPr lang="en-US" sz="2200" dirty="0">
                <a:solidFill>
                  <a:srgbClr val="FFFFFF"/>
                </a:solidFill>
              </a:rPr>
              <a:t> III°</a:t>
            </a:r>
          </a:p>
        </p:txBody>
      </p:sp>
    </p:spTree>
    <p:extLst>
      <p:ext uri="{BB962C8B-B14F-4D97-AF65-F5344CB8AC3E}">
        <p14:creationId xmlns:p14="http://schemas.microsoft.com/office/powerpoint/2010/main" val="20295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5C842A23-6E78-46CF-8653-87E02AAC93BC}"/>
              </a:ext>
            </a:extLst>
          </p:cNvPr>
          <p:cNvSpPr>
            <a:spLocks noGrp="1"/>
          </p:cNvSpPr>
          <p:nvPr>
            <p:ph type="title"/>
          </p:nvPr>
        </p:nvSpPr>
        <p:spPr>
          <a:xfrm>
            <a:off x="1537097" y="1428750"/>
            <a:ext cx="9117807" cy="2105026"/>
          </a:xfrm>
        </p:spPr>
        <p:txBody>
          <a:bodyPr vert="horz" lIns="91440" tIns="45720" rIns="91440" bIns="45720" rtlCol="0" anchor="b">
            <a:normAutofit/>
          </a:bodyPr>
          <a:lstStyle/>
          <a:p>
            <a:pPr algn="ctr"/>
            <a:r>
              <a:rPr lang="en-US" sz="4700" kern="1200">
                <a:solidFill>
                  <a:schemeClr val="tx1"/>
                </a:solidFill>
                <a:latin typeface="+mj-lt"/>
                <a:ea typeface="+mj-ea"/>
                <a:cs typeface="+mj-cs"/>
              </a:rPr>
              <a:t>Murphy’s Law</a:t>
            </a:r>
            <a:br>
              <a:rPr lang="en-US" sz="4700" kern="1200">
                <a:solidFill>
                  <a:schemeClr val="tx1"/>
                </a:solidFill>
                <a:latin typeface="+mj-lt"/>
                <a:ea typeface="+mj-ea"/>
                <a:cs typeface="+mj-cs"/>
              </a:rPr>
            </a:br>
            <a:r>
              <a:rPr lang="en-US" sz="4700" kern="1200">
                <a:solidFill>
                  <a:schemeClr val="tx1"/>
                </a:solidFill>
                <a:latin typeface="+mj-lt"/>
                <a:ea typeface="+mj-ea"/>
                <a:cs typeface="+mj-cs"/>
              </a:rPr>
              <a:t>"</a:t>
            </a:r>
            <a:r>
              <a:rPr lang="en-US" sz="4700" b="0" i="0" kern="1200">
                <a:solidFill>
                  <a:schemeClr val="tx1"/>
                </a:solidFill>
                <a:effectLst/>
                <a:latin typeface="+mj-lt"/>
                <a:ea typeface="+mj-ea"/>
                <a:cs typeface="+mj-cs"/>
              </a:rPr>
              <a:t>Anything that can go wrong will go wrong." </a:t>
            </a:r>
            <a:endParaRPr lang="en-US" sz="4700" kern="1200">
              <a:solidFill>
                <a:schemeClr val="tx1"/>
              </a:solidFill>
              <a:latin typeface="+mj-lt"/>
              <a:ea typeface="+mj-ea"/>
              <a:cs typeface="+mj-cs"/>
            </a:endParaRPr>
          </a:p>
        </p:txBody>
      </p:sp>
      <p:cxnSp>
        <p:nvCxnSpPr>
          <p:cNvPr id="11" name="Straight Connector 10">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5524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9D0314-072B-3F74-AFDB-B15897609A3C}"/>
              </a:ext>
            </a:extLst>
          </p:cNvPr>
          <p:cNvSpPr>
            <a:spLocks noGrp="1"/>
          </p:cNvSpPr>
          <p:nvPr>
            <p:ph type="title"/>
          </p:nvPr>
        </p:nvSpPr>
        <p:spPr/>
        <p:txBody>
          <a:bodyPr/>
          <a:lstStyle/>
          <a:p>
            <a:r>
              <a:rPr lang="it-IT" dirty="0" err="1"/>
              <a:t>Bad</a:t>
            </a:r>
            <a:r>
              <a:rPr lang="it-IT" dirty="0"/>
              <a:t> </a:t>
            </a:r>
            <a:r>
              <a:rPr lang="it-IT" dirty="0" err="1"/>
              <a:t>example</a:t>
            </a:r>
            <a:endParaRPr lang="it-IT" dirty="0"/>
          </a:p>
        </p:txBody>
      </p:sp>
      <p:sp>
        <p:nvSpPr>
          <p:cNvPr id="3" name="CasellaDiTesto 2">
            <a:extLst>
              <a:ext uri="{FF2B5EF4-FFF2-40B4-BE49-F238E27FC236}">
                <a16:creationId xmlns:a16="http://schemas.microsoft.com/office/drawing/2014/main" id="{946CF76E-639B-9F57-AA35-8A90F5D9FBE7}"/>
              </a:ext>
            </a:extLst>
          </p:cNvPr>
          <p:cNvSpPr txBox="1"/>
          <p:nvPr/>
        </p:nvSpPr>
        <p:spPr>
          <a:xfrm>
            <a:off x="838200" y="1503767"/>
            <a:ext cx="9433249" cy="5078313"/>
          </a:xfrm>
          <a:prstGeom prst="rect">
            <a:avLst/>
          </a:prstGeom>
          <a:noFill/>
        </p:spPr>
        <p:txBody>
          <a:bodyPr wrap="square" rtlCol="0">
            <a:spAutoFit/>
          </a:bodyPr>
          <a:lstStyle/>
          <a:p>
            <a:pPr algn="l"/>
            <a:r>
              <a:rPr lang="en-US" b="0" i="0" dirty="0">
                <a:effectLst/>
                <a:latin typeface="TT Norms"/>
              </a:rPr>
              <a:t>Industrial Disaster Crisis Management Example: Bhopal Gas Leak</a:t>
            </a:r>
          </a:p>
          <a:p>
            <a:pPr algn="l" fontAlgn="base"/>
            <a:r>
              <a:rPr lang="en-US" b="0" i="0" dirty="0">
                <a:effectLst/>
                <a:latin typeface="TT Norms"/>
              </a:rPr>
              <a:t>In 1984, a toxic gas leak from a Union Carbide India pesticide plant in Bhopal, India killed up to 30,000 people from immediate and long-term effects (according to estimates) and injured about 575,000. The accident is one of the </a:t>
            </a:r>
            <a:r>
              <a:rPr lang="en-US" b="0" i="0" u="sng" dirty="0">
                <a:effectLst/>
                <a:latin typeface="TT Norms"/>
              </a:rPr>
              <a:t>world’s worst industrial disasters. </a:t>
            </a:r>
          </a:p>
          <a:p>
            <a:pPr algn="l" fontAlgn="base"/>
            <a:r>
              <a:rPr lang="en-US" b="0" i="0" dirty="0">
                <a:effectLst/>
                <a:latin typeface="TT Norms"/>
              </a:rPr>
              <a:t>The leak was caused by the introduction of water into a chemical tank, which resulted in a heat-generating, runaway reaction. Several inquiries found evidence of company negligence, but an internal analysis blamed employee sabotage. </a:t>
            </a:r>
          </a:p>
          <a:p>
            <a:pPr algn="l" fontAlgn="base"/>
            <a:r>
              <a:rPr lang="en-US" b="0" i="0" dirty="0">
                <a:effectLst/>
                <a:latin typeface="TT Norms"/>
              </a:rPr>
              <a:t>Researchers have written extensively about the accident, and some of the lessons cited are universally helpful in crisis management, including the following:</a:t>
            </a:r>
          </a:p>
          <a:p>
            <a:pPr algn="l" rtl="0" fontAlgn="base">
              <a:buFont typeface="Arial" panose="020B0604020202020204" pitchFamily="34" charset="0"/>
              <a:buChar char="•"/>
            </a:pPr>
            <a:r>
              <a:rPr lang="en-US" b="1" i="0" dirty="0">
                <a:effectLst/>
                <a:latin typeface="TT Norms"/>
              </a:rPr>
              <a:t>Rehearse Emergency Procedures:</a:t>
            </a:r>
            <a:r>
              <a:rPr lang="en-US" b="0" i="0" dirty="0">
                <a:effectLst/>
                <a:latin typeface="TT Norms"/>
              </a:rPr>
              <a:t> The plant did not have an emergency plan, and plant operators did not know how to handle an emergency. No effective public warning system or public education about the risks were in place. </a:t>
            </a:r>
          </a:p>
          <a:p>
            <a:pPr algn="l" rtl="0" fontAlgn="base">
              <a:buFont typeface="Arial" panose="020B0604020202020204" pitchFamily="34" charset="0"/>
              <a:buChar char="•"/>
            </a:pPr>
            <a:r>
              <a:rPr lang="en-US" b="1" i="0" dirty="0">
                <a:effectLst/>
                <a:latin typeface="TT Norms"/>
              </a:rPr>
              <a:t>Prioritize Crisis Readiness:</a:t>
            </a:r>
            <a:r>
              <a:rPr lang="en-US" b="0" i="0" dirty="0">
                <a:effectLst/>
                <a:latin typeface="TT Norms"/>
              </a:rPr>
              <a:t> The company reduced training and staffing at the plant to save costs. Supplies of gas masks were inadequate, and several plant safety mechanisms were either deactivated or faulty. Additionally, several experts found that there weren’t enough operators for the unit to function safely. On the night of the accident, the supervisor delayed investigating an initial small leak until after a crew break, rather than being proactive. </a:t>
            </a:r>
          </a:p>
          <a:p>
            <a:endParaRPr lang="it-IT" dirty="0"/>
          </a:p>
        </p:txBody>
      </p:sp>
    </p:spTree>
    <p:extLst>
      <p:ext uri="{BB962C8B-B14F-4D97-AF65-F5344CB8AC3E}">
        <p14:creationId xmlns:p14="http://schemas.microsoft.com/office/powerpoint/2010/main" val="3243231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5BDC3B9-3D91-3DA7-F4D2-4D5FCA201961}"/>
              </a:ext>
            </a:extLst>
          </p:cNvPr>
          <p:cNvSpPr txBox="1"/>
          <p:nvPr/>
        </p:nvSpPr>
        <p:spPr>
          <a:xfrm>
            <a:off x="615820" y="1455575"/>
            <a:ext cx="8530512" cy="3970318"/>
          </a:xfrm>
          <a:prstGeom prst="rect">
            <a:avLst/>
          </a:prstGeom>
          <a:noFill/>
        </p:spPr>
        <p:txBody>
          <a:bodyPr wrap="square">
            <a:spAutoFit/>
          </a:bodyPr>
          <a:lstStyle/>
          <a:p>
            <a:pPr algn="l" rtl="0" fontAlgn="base">
              <a:buFont typeface="Arial" panose="020B0604020202020204" pitchFamily="34" charset="0"/>
              <a:buChar char="•"/>
            </a:pPr>
            <a:r>
              <a:rPr lang="en-US" b="1" i="0" dirty="0">
                <a:effectLst/>
                <a:latin typeface="TT Norms"/>
              </a:rPr>
              <a:t>Share Information: </a:t>
            </a:r>
            <a:r>
              <a:rPr lang="en-US" b="0" i="0" dirty="0">
                <a:effectLst/>
                <a:latin typeface="TT Norms"/>
              </a:rPr>
              <a:t>A U.S. Union Carbide plant found earlier in the year that a runaway reaction in the chemical tank could happen, but they didn’t communicate it to the India plant. When the leak occurred, plant staff did not inform senior managers or local authorities. Most of the information on the chemical involved, including how to treat exposure, was proprietary and was not disclosed. So, public health authorities and hospitals in Bhopal did not know immediately what victims had been exposed to (and therefore couldn’t provide the best antidotes).   </a:t>
            </a:r>
          </a:p>
          <a:p>
            <a:pPr algn="l" fontAlgn="base"/>
            <a:endParaRPr lang="en-US" dirty="0">
              <a:latin typeface="TT Norms"/>
            </a:endParaRPr>
          </a:p>
          <a:p>
            <a:pPr algn="l" fontAlgn="base"/>
            <a:endParaRPr lang="en-US" b="0" i="0" dirty="0">
              <a:effectLst/>
              <a:latin typeface="TT Norms"/>
            </a:endParaRPr>
          </a:p>
          <a:p>
            <a:pPr algn="l" fontAlgn="base"/>
            <a:r>
              <a:rPr lang="en-US" b="0" i="0" dirty="0">
                <a:effectLst/>
                <a:latin typeface="TT Norms"/>
              </a:rPr>
              <a:t>For in-depth case studies on the Bhopal accident, see Union Carbide Corp.’s site dedicated to the tragedy, as well as “</a:t>
            </a:r>
            <a:r>
              <a:rPr lang="en-US" b="0" i="0" u="none" strike="noStrike" dirty="0">
                <a:effectLst/>
                <a:latin typeface="TT Norms"/>
                <a:hlinkClick r:id="rId2"/>
              </a:rPr>
              <a:t>An Analysis of the Bhopal Accident”</a:t>
            </a:r>
            <a:r>
              <a:rPr lang="en-US" b="0" i="0" dirty="0">
                <a:effectLst/>
                <a:latin typeface="TT Norms"/>
              </a:rPr>
              <a:t> and “</a:t>
            </a:r>
            <a:r>
              <a:rPr lang="en-US" b="0" i="0" u="none" strike="noStrike" dirty="0">
                <a:effectLst/>
                <a:latin typeface="TT Norms"/>
                <a:hlinkClick r:id="rId3"/>
              </a:rPr>
              <a:t>The Bhopal Disaster and Its Aftermath</a:t>
            </a:r>
            <a:r>
              <a:rPr lang="en-US" b="0" i="0" dirty="0">
                <a:effectLst/>
                <a:latin typeface="TT Norms"/>
              </a:rPr>
              <a:t>.”</a:t>
            </a:r>
          </a:p>
          <a:p>
            <a:pPr algn="l" fontAlgn="base"/>
            <a:endParaRPr lang="en-US" dirty="0">
              <a:latin typeface="TT Norms"/>
            </a:endParaRPr>
          </a:p>
          <a:p>
            <a:pPr algn="l" fontAlgn="base"/>
            <a:r>
              <a:rPr lang="en-US" b="0" i="0" dirty="0">
                <a:effectLst/>
                <a:latin typeface="TT Norms"/>
              </a:rPr>
              <a:t>https://www.smartsheet.com/content/crisis-management-examples</a:t>
            </a:r>
          </a:p>
        </p:txBody>
      </p:sp>
      <p:sp>
        <p:nvSpPr>
          <p:cNvPr id="5" name="CasellaDiTesto 4">
            <a:extLst>
              <a:ext uri="{FF2B5EF4-FFF2-40B4-BE49-F238E27FC236}">
                <a16:creationId xmlns:a16="http://schemas.microsoft.com/office/drawing/2014/main" id="{BE5F1D87-A546-46D4-6581-064D9F3547D2}"/>
              </a:ext>
            </a:extLst>
          </p:cNvPr>
          <p:cNvSpPr txBox="1"/>
          <p:nvPr/>
        </p:nvSpPr>
        <p:spPr>
          <a:xfrm>
            <a:off x="615820" y="547788"/>
            <a:ext cx="6097554" cy="523220"/>
          </a:xfrm>
          <a:prstGeom prst="rect">
            <a:avLst/>
          </a:prstGeom>
          <a:noFill/>
        </p:spPr>
        <p:txBody>
          <a:bodyPr wrap="square">
            <a:spAutoFit/>
          </a:bodyPr>
          <a:lstStyle/>
          <a:p>
            <a:r>
              <a:rPr lang="en-US" sz="2800" b="0" i="0" dirty="0">
                <a:effectLst/>
                <a:latin typeface="TT Norms"/>
              </a:rPr>
              <a:t>Bhopal Gas Leak continued</a:t>
            </a:r>
            <a:endParaRPr lang="it-IT" sz="2800" dirty="0"/>
          </a:p>
        </p:txBody>
      </p:sp>
    </p:spTree>
    <p:extLst>
      <p:ext uri="{BB962C8B-B14F-4D97-AF65-F5344CB8AC3E}">
        <p14:creationId xmlns:p14="http://schemas.microsoft.com/office/powerpoint/2010/main" val="231191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A289F46-6A98-415B-9F4B-2C9B722D56FF}"/>
              </a:ext>
            </a:extLst>
          </p:cNvPr>
          <p:cNvSpPr>
            <a:spLocks noGrp="1"/>
          </p:cNvSpPr>
          <p:nvPr>
            <p:ph type="title"/>
          </p:nvPr>
        </p:nvSpPr>
        <p:spPr>
          <a:xfrm>
            <a:off x="838200" y="6318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Plan B – Crisis control plan</a:t>
            </a:r>
          </a:p>
        </p:txBody>
      </p:sp>
      <p:sp>
        <p:nvSpPr>
          <p:cNvPr id="3" name="CasellaDiTesto 2">
            <a:extLst>
              <a:ext uri="{FF2B5EF4-FFF2-40B4-BE49-F238E27FC236}">
                <a16:creationId xmlns:a16="http://schemas.microsoft.com/office/drawing/2014/main" id="{FBB98B67-5C11-48E7-9FC5-3F4B038C3CEF}"/>
              </a:ext>
            </a:extLst>
          </p:cNvPr>
          <p:cNvSpPr txBox="1"/>
          <p:nvPr/>
        </p:nvSpPr>
        <p:spPr>
          <a:xfrm>
            <a:off x="838200" y="2057400"/>
            <a:ext cx="10515600" cy="3871762"/>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200"/>
              <a:t>Have a plan – be prepared. </a:t>
            </a:r>
          </a:p>
          <a:p>
            <a:pPr marL="342900" indent="-228600">
              <a:lnSpc>
                <a:spcPct val="90000"/>
              </a:lnSpc>
              <a:spcAft>
                <a:spcPts val="600"/>
              </a:spcAft>
              <a:buFont typeface="Arial" panose="020B0604020202020204" pitchFamily="34" charset="0"/>
              <a:buChar char="•"/>
            </a:pPr>
            <a:r>
              <a:rPr lang="en-US" sz="2200"/>
              <a:t>Be honest.</a:t>
            </a:r>
          </a:p>
          <a:p>
            <a:pPr marL="342900" indent="-228600">
              <a:lnSpc>
                <a:spcPct val="90000"/>
              </a:lnSpc>
              <a:spcAft>
                <a:spcPts val="600"/>
              </a:spcAft>
              <a:buFont typeface="Arial" panose="020B0604020202020204" pitchFamily="34" charset="0"/>
              <a:buChar char="•"/>
            </a:pPr>
            <a:r>
              <a:rPr lang="en-US" sz="2200"/>
              <a:t>Empathy.</a:t>
            </a:r>
          </a:p>
          <a:p>
            <a:pPr marL="342900" indent="-228600">
              <a:lnSpc>
                <a:spcPct val="90000"/>
              </a:lnSpc>
              <a:spcAft>
                <a:spcPts val="600"/>
              </a:spcAft>
              <a:buFont typeface="Arial" panose="020B0604020202020204" pitchFamily="34" charset="0"/>
              <a:buChar char="•"/>
            </a:pPr>
            <a:r>
              <a:rPr lang="en-US" sz="2200"/>
              <a:t>Walk in someone else’s shoes.</a:t>
            </a:r>
          </a:p>
          <a:p>
            <a:pPr marL="342900" indent="-228600">
              <a:lnSpc>
                <a:spcPct val="90000"/>
              </a:lnSpc>
              <a:spcAft>
                <a:spcPts val="600"/>
              </a:spcAft>
              <a:buFont typeface="Arial" panose="020B0604020202020204" pitchFamily="34" charset="0"/>
              <a:buChar char="•"/>
            </a:pPr>
            <a:r>
              <a:rPr lang="en-US" sz="2200"/>
              <a:t>Act quickly, but make sure the spokesperson is ready.</a:t>
            </a:r>
          </a:p>
          <a:p>
            <a:pPr marL="342900" indent="-228600">
              <a:lnSpc>
                <a:spcPct val="90000"/>
              </a:lnSpc>
              <a:spcAft>
                <a:spcPts val="600"/>
              </a:spcAft>
              <a:buFont typeface="Arial" panose="020B0604020202020204" pitchFamily="34" charset="0"/>
              <a:buChar char="•"/>
            </a:pPr>
            <a:r>
              <a:rPr lang="en-US" sz="2200"/>
              <a:t>Monitor the media.</a:t>
            </a:r>
          </a:p>
          <a:p>
            <a:pPr marL="342900" indent="-228600">
              <a:lnSpc>
                <a:spcPct val="90000"/>
              </a:lnSpc>
              <a:spcAft>
                <a:spcPts val="600"/>
              </a:spcAft>
              <a:buFont typeface="Arial" panose="020B0604020202020204" pitchFamily="34" charset="0"/>
              <a:buChar char="•"/>
            </a:pPr>
            <a:r>
              <a:rPr lang="en-US" sz="2200"/>
              <a:t>Listen to advice.</a:t>
            </a:r>
          </a:p>
          <a:p>
            <a:pPr marL="342900" indent="-228600">
              <a:lnSpc>
                <a:spcPct val="90000"/>
              </a:lnSpc>
              <a:spcAft>
                <a:spcPts val="600"/>
              </a:spcAft>
              <a:buFont typeface="Arial" panose="020B0604020202020204" pitchFamily="34" charset="0"/>
              <a:buChar char="•"/>
            </a:pPr>
            <a:r>
              <a:rPr lang="en-US" sz="2200"/>
              <a:t>Do not blame, hide or answer “no comment”.</a:t>
            </a:r>
          </a:p>
          <a:p>
            <a:pPr marL="342900" indent="-228600">
              <a:lnSpc>
                <a:spcPct val="90000"/>
              </a:lnSpc>
              <a:spcAft>
                <a:spcPts val="600"/>
              </a:spcAft>
              <a:buFont typeface="Arial" panose="020B0604020202020204" pitchFamily="34" charset="0"/>
              <a:buChar char="•"/>
            </a:pPr>
            <a:r>
              <a:rPr lang="en-US" sz="2200"/>
              <a:t>Apologize and admit mistakes were made.</a:t>
            </a:r>
          </a:p>
          <a:p>
            <a:pPr marL="342900" indent="-228600">
              <a:lnSpc>
                <a:spcPct val="90000"/>
              </a:lnSpc>
              <a:spcAft>
                <a:spcPts val="600"/>
              </a:spcAft>
              <a:buFont typeface="Arial" panose="020B0604020202020204" pitchFamily="34" charset="0"/>
              <a:buChar char="•"/>
            </a:pPr>
            <a:r>
              <a:rPr lang="en-US" sz="2200"/>
              <a:t>Vow to do better. </a:t>
            </a:r>
          </a:p>
        </p:txBody>
      </p:sp>
    </p:spTree>
    <p:extLst>
      <p:ext uri="{BB962C8B-B14F-4D97-AF65-F5344CB8AC3E}">
        <p14:creationId xmlns:p14="http://schemas.microsoft.com/office/powerpoint/2010/main" val="931243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76C2E346-87B6-4BB4-8FA6-41D353B79F18}"/>
              </a:ext>
            </a:extLst>
          </p:cNvPr>
          <p:cNvSpPr>
            <a:spLocks noGrp="1"/>
          </p:cNvSpPr>
          <p:nvPr>
            <p:ph type="title"/>
          </p:nvPr>
        </p:nvSpPr>
        <p:spPr>
          <a:xfrm>
            <a:off x="838200" y="6318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Social media and your online reputation</a:t>
            </a:r>
          </a:p>
        </p:txBody>
      </p:sp>
      <p:sp>
        <p:nvSpPr>
          <p:cNvPr id="3" name="CasellaDiTesto 2">
            <a:extLst>
              <a:ext uri="{FF2B5EF4-FFF2-40B4-BE49-F238E27FC236}">
                <a16:creationId xmlns:a16="http://schemas.microsoft.com/office/drawing/2014/main" id="{6FDA96A1-D7EE-4338-8DBC-C8546A527074}"/>
              </a:ext>
            </a:extLst>
          </p:cNvPr>
          <p:cNvSpPr txBox="1"/>
          <p:nvPr/>
        </p:nvSpPr>
        <p:spPr>
          <a:xfrm>
            <a:off x="838200" y="2057400"/>
            <a:ext cx="10515600" cy="3871762"/>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400"/>
              <a:t>Evaluate the issue at hand.</a:t>
            </a:r>
          </a:p>
          <a:p>
            <a:pPr marL="342900" indent="-228600">
              <a:lnSpc>
                <a:spcPct val="90000"/>
              </a:lnSpc>
              <a:spcAft>
                <a:spcPts val="600"/>
              </a:spcAft>
              <a:buFont typeface="Arial" panose="020B0604020202020204" pitchFamily="34" charset="0"/>
              <a:buChar char="•"/>
            </a:pPr>
            <a:r>
              <a:rPr lang="en-US" sz="2400"/>
              <a:t>Decide if it merits a response.</a:t>
            </a:r>
          </a:p>
          <a:p>
            <a:pPr marL="342900" indent="-228600">
              <a:lnSpc>
                <a:spcPct val="90000"/>
              </a:lnSpc>
              <a:spcAft>
                <a:spcPts val="600"/>
              </a:spcAft>
              <a:buFont typeface="Arial" panose="020B0604020202020204" pitchFamily="34" charset="0"/>
              <a:buChar char="•"/>
            </a:pPr>
            <a:r>
              <a:rPr lang="en-US" sz="2400"/>
              <a:t>Answer in a timely fashion (sooner than later).</a:t>
            </a:r>
          </a:p>
          <a:p>
            <a:pPr marL="342900" indent="-228600">
              <a:lnSpc>
                <a:spcPct val="90000"/>
              </a:lnSpc>
              <a:spcAft>
                <a:spcPts val="600"/>
              </a:spcAft>
              <a:buFont typeface="Arial" panose="020B0604020202020204" pitchFamily="34" charset="0"/>
              <a:buChar char="•"/>
            </a:pPr>
            <a:r>
              <a:rPr lang="en-US" sz="2400"/>
              <a:t>Take care of your target audiences first.</a:t>
            </a:r>
          </a:p>
          <a:p>
            <a:pPr marL="342900" indent="-228600">
              <a:lnSpc>
                <a:spcPct val="90000"/>
              </a:lnSpc>
              <a:spcAft>
                <a:spcPts val="600"/>
              </a:spcAft>
              <a:buFont typeface="Arial" panose="020B0604020202020204" pitchFamily="34" charset="0"/>
              <a:buChar char="•"/>
            </a:pPr>
            <a:r>
              <a:rPr lang="en-US" sz="2400"/>
              <a:t>Show that you are empathetic and that you are taking action.</a:t>
            </a:r>
          </a:p>
          <a:p>
            <a:pPr marL="342900" indent="-228600">
              <a:lnSpc>
                <a:spcPct val="90000"/>
              </a:lnSpc>
              <a:spcAft>
                <a:spcPts val="600"/>
              </a:spcAft>
              <a:buFont typeface="Arial" panose="020B0604020202020204" pitchFamily="34" charset="0"/>
              <a:buChar char="•"/>
            </a:pPr>
            <a:r>
              <a:rPr lang="en-US" sz="2400"/>
              <a:t>Re-work your content to include positivity and avoid being searched for something that did not work well. </a:t>
            </a:r>
          </a:p>
          <a:p>
            <a:pPr marL="342900" indent="-228600">
              <a:lnSpc>
                <a:spcPct val="90000"/>
              </a:lnSpc>
              <a:spcAft>
                <a:spcPts val="600"/>
              </a:spcAft>
              <a:buFont typeface="Arial" panose="020B0604020202020204" pitchFamily="34" charset="0"/>
              <a:buChar char="•"/>
            </a:pPr>
            <a:endParaRPr lang="en-US" sz="2400"/>
          </a:p>
        </p:txBody>
      </p:sp>
    </p:spTree>
    <p:extLst>
      <p:ext uri="{BB962C8B-B14F-4D97-AF65-F5344CB8AC3E}">
        <p14:creationId xmlns:p14="http://schemas.microsoft.com/office/powerpoint/2010/main" val="2145338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4E2F53A-D57C-48A5-813F-F7C20AF4712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Homework: Public Affairs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F456F72A-A60E-45D7-9DA3-5F80026037FE}"/>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500"/>
              <a:t>1. </a:t>
            </a:r>
            <a:r>
              <a:rPr lang="en-US" sz="1500" b="0" i="0">
                <a:effectLst/>
              </a:rPr>
              <a:t>Choose an issue related to one of the following:</a:t>
            </a:r>
          </a:p>
          <a:p>
            <a:pPr indent="-228600">
              <a:lnSpc>
                <a:spcPct val="90000"/>
              </a:lnSpc>
              <a:spcAft>
                <a:spcPts val="600"/>
              </a:spcAft>
              <a:buFont typeface="Arial" panose="020B0604020202020204" pitchFamily="34" charset="0"/>
              <a:buChar char="•"/>
            </a:pPr>
            <a:r>
              <a:rPr lang="en-US" sz="1500" b="0" i="0">
                <a:effectLst/>
              </a:rPr>
              <a:t>Healthcare, education, energy, environment and the economy</a:t>
            </a:r>
          </a:p>
          <a:p>
            <a:pPr indent="-228600">
              <a:lnSpc>
                <a:spcPct val="90000"/>
              </a:lnSpc>
              <a:spcAft>
                <a:spcPts val="600"/>
              </a:spcAft>
              <a:buFont typeface="Arial" panose="020B0604020202020204" pitchFamily="34" charset="0"/>
              <a:buChar char="•"/>
            </a:pPr>
            <a:r>
              <a:rPr lang="en-US" sz="1500"/>
              <a:t>2. In your group, research and outline a plan to promote or change attitudes related to the issue. </a:t>
            </a:r>
          </a:p>
          <a:p>
            <a:pPr indent="-228600">
              <a:lnSpc>
                <a:spcPct val="90000"/>
              </a:lnSpc>
              <a:spcAft>
                <a:spcPts val="600"/>
              </a:spcAft>
              <a:buFont typeface="Arial" panose="020B0604020202020204" pitchFamily="34" charset="0"/>
              <a:buChar char="•"/>
            </a:pPr>
            <a:r>
              <a:rPr lang="en-US" sz="1500"/>
              <a:t>3. What channels of communication and tools will be implemented to push your agenda?</a:t>
            </a:r>
          </a:p>
          <a:p>
            <a:pPr indent="-228600">
              <a:lnSpc>
                <a:spcPct val="90000"/>
              </a:lnSpc>
              <a:spcAft>
                <a:spcPts val="600"/>
              </a:spcAft>
              <a:buFont typeface="Arial" panose="020B0604020202020204" pitchFamily="34" charset="0"/>
              <a:buChar char="•"/>
            </a:pPr>
            <a:r>
              <a:rPr lang="en-US" sz="1500"/>
              <a:t>4. How can this plan be used with different target audiences?</a:t>
            </a:r>
          </a:p>
          <a:p>
            <a:pPr indent="-228600">
              <a:lnSpc>
                <a:spcPct val="90000"/>
              </a:lnSpc>
              <a:spcAft>
                <a:spcPts val="600"/>
              </a:spcAft>
              <a:buFont typeface="Arial" panose="020B0604020202020204" pitchFamily="34" charset="0"/>
              <a:buChar char="•"/>
            </a:pPr>
            <a:r>
              <a:rPr lang="en-US" sz="1500"/>
              <a:t>5. What evaluation could you do to test its efficacy?</a:t>
            </a:r>
          </a:p>
        </p:txBody>
      </p:sp>
      <p:pic>
        <p:nvPicPr>
          <p:cNvPr id="6" name="Picture 5" descr="Colourful art materials">
            <a:extLst>
              <a:ext uri="{FF2B5EF4-FFF2-40B4-BE49-F238E27FC236}">
                <a16:creationId xmlns:a16="http://schemas.microsoft.com/office/drawing/2014/main" id="{F8347280-3CD7-10D6-88DD-810A02A38EAB}"/>
              </a:ext>
            </a:extLst>
          </p:cNvPr>
          <p:cNvPicPr>
            <a:picLocks noChangeAspect="1"/>
          </p:cNvPicPr>
          <p:nvPr/>
        </p:nvPicPr>
        <p:blipFill rotWithShape="1">
          <a:blip r:embed="rId2"/>
          <a:srcRect l="15838" r="1720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72870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Hand holding a pen shading number on a sheet">
            <a:extLst>
              <a:ext uri="{FF2B5EF4-FFF2-40B4-BE49-F238E27FC236}">
                <a16:creationId xmlns:a16="http://schemas.microsoft.com/office/drawing/2014/main" id="{111CBF88-F2D4-BD7A-2702-E3B0BDDFE2C1}"/>
              </a:ext>
            </a:extLst>
          </p:cNvPr>
          <p:cNvPicPr>
            <a:picLocks noChangeAspect="1"/>
          </p:cNvPicPr>
          <p:nvPr/>
        </p:nvPicPr>
        <p:blipFill rotWithShape="1">
          <a:blip r:embed="rId2"/>
          <a:srcRect l="5884" r="-1" b="-1"/>
          <a:stretch/>
        </p:blipFill>
        <p:spPr>
          <a:xfrm>
            <a:off x="2522356" y="10"/>
            <a:ext cx="9669642" cy="6857990"/>
          </a:xfrm>
          <a:prstGeom prst="rect">
            <a:avLst/>
          </a:prstGeom>
        </p:spPr>
      </p:pic>
      <p:sp>
        <p:nvSpPr>
          <p:cNvPr id="35" name="Rectangle 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79ABCAC-432F-42FE-BC74-D323C255CE99}"/>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Homework discussion</a:t>
            </a:r>
          </a:p>
        </p:txBody>
      </p:sp>
      <p:sp>
        <p:nvSpPr>
          <p:cNvPr id="3" name="CasellaDiTesto 2">
            <a:extLst>
              <a:ext uri="{FF2B5EF4-FFF2-40B4-BE49-F238E27FC236}">
                <a16:creationId xmlns:a16="http://schemas.microsoft.com/office/drawing/2014/main" id="{DF5847BA-BC39-4A55-A700-7535A2FC54B4}"/>
              </a:ext>
            </a:extLst>
          </p:cNvPr>
          <p:cNvSpPr txBox="1"/>
          <p:nvPr/>
        </p:nvSpPr>
        <p:spPr>
          <a:xfrm>
            <a:off x="247650" y="2434201"/>
            <a:ext cx="4412739" cy="3742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Crisis communication plan examples</a:t>
            </a:r>
          </a:p>
        </p:txBody>
      </p:sp>
    </p:spTree>
    <p:extLst>
      <p:ext uri="{BB962C8B-B14F-4D97-AF65-F5344CB8AC3E}">
        <p14:creationId xmlns:p14="http://schemas.microsoft.com/office/powerpoint/2010/main" val="165261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DA3C47C2-33A2-44B2-BEAB-FEB67907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324"/>
            <a:ext cx="12192000" cy="686132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Freeform 3">
            <a:extLst>
              <a:ext uri="{FF2B5EF4-FFF2-40B4-BE49-F238E27FC236}">
                <a16:creationId xmlns:a16="http://schemas.microsoft.com/office/drawing/2014/main" id="{AD182BA8-54AD-4D9F-8264-B0FA8BB47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6">
            <a:extLst>
              <a:ext uri="{FF2B5EF4-FFF2-40B4-BE49-F238E27FC236}">
                <a16:creationId xmlns:a16="http://schemas.microsoft.com/office/drawing/2014/main" id="{4ED83379-0499-45E1-AB78-6AA230F96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3BE08F23-109A-4777-AF3D-171B00E85F60}"/>
              </a:ext>
            </a:extLst>
          </p:cNvPr>
          <p:cNvSpPr>
            <a:spLocks noGrp="1"/>
          </p:cNvSpPr>
          <p:nvPr>
            <p:ph type="title"/>
          </p:nvPr>
        </p:nvSpPr>
        <p:spPr>
          <a:xfrm>
            <a:off x="804672" y="962246"/>
            <a:ext cx="6437700" cy="2611967"/>
          </a:xfrm>
        </p:spPr>
        <p:txBody>
          <a:bodyPr vert="horz" lIns="91440" tIns="45720" rIns="91440" bIns="45720" rtlCol="0" anchor="b">
            <a:normAutofit/>
          </a:bodyPr>
          <a:lstStyle/>
          <a:p>
            <a:r>
              <a:rPr lang="en-US" sz="5400" kern="1200">
                <a:solidFill>
                  <a:schemeClr val="tx1"/>
                </a:solidFill>
                <a:latin typeface="+mj-lt"/>
                <a:ea typeface="+mj-ea"/>
                <a:cs typeface="+mj-cs"/>
              </a:rPr>
              <a:t>Course objectives</a:t>
            </a:r>
          </a:p>
        </p:txBody>
      </p:sp>
      <p:sp>
        <p:nvSpPr>
          <p:cNvPr id="3" name="Segnaposto testo 2">
            <a:extLst>
              <a:ext uri="{FF2B5EF4-FFF2-40B4-BE49-F238E27FC236}">
                <a16:creationId xmlns:a16="http://schemas.microsoft.com/office/drawing/2014/main" id="{5FD6DDC8-8628-499D-BD43-630E5AC739B2}"/>
              </a:ext>
            </a:extLst>
          </p:cNvPr>
          <p:cNvSpPr>
            <a:spLocks noGrp="1"/>
          </p:cNvSpPr>
          <p:nvPr>
            <p:ph type="body" idx="1"/>
          </p:nvPr>
        </p:nvSpPr>
        <p:spPr>
          <a:xfrm>
            <a:off x="804671" y="3719618"/>
            <a:ext cx="5700903" cy="1155525"/>
          </a:xfrm>
        </p:spPr>
        <p:txBody>
          <a:bodyPr vert="horz" lIns="91440" tIns="45720" rIns="91440" bIns="45720" rtlCol="0" anchor="t">
            <a:normAutofit/>
          </a:bodyPr>
          <a:lstStyle/>
          <a:p>
            <a:r>
              <a:rPr lang="en-US" sz="1900" kern="1200" dirty="0">
                <a:solidFill>
                  <a:schemeClr val="tx1"/>
                </a:solidFill>
                <a:latin typeface="+mn-lt"/>
                <a:ea typeface="+mn-ea"/>
                <a:cs typeface="+mn-cs"/>
              </a:rPr>
              <a:t>Examine and study the profession of Public Relations and the modern- day channels of communication in order to execute a PR plan.</a:t>
            </a:r>
          </a:p>
        </p:txBody>
      </p:sp>
    </p:spTree>
    <p:extLst>
      <p:ext uri="{BB962C8B-B14F-4D97-AF65-F5344CB8AC3E}">
        <p14:creationId xmlns:p14="http://schemas.microsoft.com/office/powerpoint/2010/main" val="348487696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F3BD28B4-83F1-4D70-8B4F-96D1CA429848}"/>
              </a:ext>
            </a:extLst>
          </p:cNvPr>
          <p:cNvSpPr>
            <a:spLocks noGrp="1"/>
          </p:cNvSpPr>
          <p:nvPr>
            <p:ph type="title"/>
          </p:nvPr>
        </p:nvSpPr>
        <p:spPr>
          <a:xfrm>
            <a:off x="804672" y="640080"/>
            <a:ext cx="3282696" cy="5257800"/>
          </a:xfrm>
        </p:spPr>
        <p:txBody>
          <a:bodyPr vert="horz" lIns="91440" tIns="45720" rIns="91440" bIns="45720" rtlCol="0" anchor="ctr">
            <a:normAutofit/>
          </a:bodyPr>
          <a:lstStyle/>
          <a:p>
            <a:r>
              <a:rPr lang="en-US" kern="1200">
                <a:solidFill>
                  <a:schemeClr val="bg1"/>
                </a:solidFill>
                <a:latin typeface="+mj-lt"/>
                <a:ea typeface="+mj-ea"/>
                <a:cs typeface="+mj-cs"/>
              </a:rPr>
              <a:t>Examples</a:t>
            </a:r>
          </a:p>
        </p:txBody>
      </p:sp>
      <p:sp>
        <p:nvSpPr>
          <p:cNvPr id="3" name="CasellaDiTesto 2">
            <a:extLst>
              <a:ext uri="{FF2B5EF4-FFF2-40B4-BE49-F238E27FC236}">
                <a16:creationId xmlns:a16="http://schemas.microsoft.com/office/drawing/2014/main" id="{C39831EA-E683-4385-8DE9-90991FBE87A0}"/>
              </a:ext>
            </a:extLst>
          </p:cNvPr>
          <p:cNvSpPr txBox="1"/>
          <p:nvPr/>
        </p:nvSpPr>
        <p:spPr>
          <a:xfrm>
            <a:off x="5358384" y="640081"/>
            <a:ext cx="6024654" cy="5257800"/>
          </a:xfrm>
          <a:prstGeom prst="rect">
            <a:avLst/>
          </a:prstGeom>
        </p:spPr>
        <p:txBody>
          <a:bodyPr vert="horz" lIns="91440" tIns="45720" rIns="91440" bIns="45720" rtlCol="0" anchor="ctr">
            <a:normAutofit lnSpcReduction="10000"/>
          </a:bodyPr>
          <a:lstStyle/>
          <a:p>
            <a:pPr indent="-228600">
              <a:lnSpc>
                <a:spcPct val="90000"/>
              </a:lnSpc>
              <a:spcAft>
                <a:spcPts val="600"/>
              </a:spcAft>
              <a:buFont typeface="Arial" panose="020B0604020202020204" pitchFamily="34" charset="0"/>
              <a:buChar char="•"/>
            </a:pPr>
            <a:r>
              <a:rPr lang="en-US" sz="1500" dirty="0"/>
              <a:t>Most famous: Tylenol </a:t>
            </a:r>
          </a:p>
          <a:p>
            <a:pPr marL="342900" indent="-228600">
              <a:lnSpc>
                <a:spcPct val="90000"/>
              </a:lnSpc>
              <a:spcAft>
                <a:spcPts val="600"/>
              </a:spcAft>
              <a:buFont typeface="Arial" panose="020B0604020202020204" pitchFamily="34" charset="0"/>
              <a:buChar char="•"/>
            </a:pPr>
            <a:r>
              <a:rPr lang="en-US" sz="1500" b="0" i="0" dirty="0">
                <a:effectLst/>
              </a:rPr>
              <a:t>Before the crisis, Tylenol was the most successful over-the-counter product in the United States with over one hundred million users. Tylenol was responsible for 19 percent of Johnson &amp; Johnson's corporate profits during the first 3 quarters of 1982. Tylenol accounted for 13 percent of Johnson &amp; Johnson's year-to-year sales growth and 33 percent of the company's year-to-year profit growth. Tylenol was the absolute leader in the painkiller field accounting for a 37 percent market share, outselling the next four leading painkillers combined, including Anacin, Bayer, </a:t>
            </a:r>
            <a:r>
              <a:rPr lang="en-US" sz="1500" b="0" i="0" dirty="0" err="1">
                <a:effectLst/>
              </a:rPr>
              <a:t>Bufferin</a:t>
            </a:r>
            <a:r>
              <a:rPr lang="en-US" sz="1500" b="0" i="0" dirty="0">
                <a:effectLst/>
              </a:rPr>
              <a:t>, and Excedrin. Had Tylenol been a corporate entity unto itself, profits would have placed it in the top half of the Fortune 500 (Berge, 1998)</a:t>
            </a:r>
          </a:p>
          <a:p>
            <a:pPr marL="342900" indent="-228600">
              <a:lnSpc>
                <a:spcPct val="90000"/>
              </a:lnSpc>
              <a:spcAft>
                <a:spcPts val="600"/>
              </a:spcAft>
              <a:buFont typeface="Arial" panose="020B0604020202020204" pitchFamily="34" charset="0"/>
              <a:buChar char="•"/>
            </a:pPr>
            <a:r>
              <a:rPr lang="en-US" sz="1500" b="0" i="0" dirty="0">
                <a:effectLst/>
              </a:rPr>
              <a:t>During the fall of 1982, for reasons not known, a malevolent person or persons, presumably unknown, replaced Tylenol Extra-Strength capsules with cyanide-laced capsules, resealed the packages, and deposited them on the shelves of at least a half-dozen or so pharmacies, and food stores in the Chicago area. The poison capsules were purchased, and seven unsuspecting people died a horrible death. Johnson &amp; Johnson, parent company of McNeil Consumer Products Company which makes Tylenol, suddenly, and with no warning, had to explain to the world why its trusted product was suddenly killing people (Berge, 1998).</a:t>
            </a:r>
          </a:p>
          <a:p>
            <a:pPr marL="342900" indent="-228600">
              <a:lnSpc>
                <a:spcPct val="90000"/>
              </a:lnSpc>
              <a:spcAft>
                <a:spcPts val="600"/>
              </a:spcAft>
              <a:buFont typeface="Arial" panose="020B0604020202020204" pitchFamily="34" charset="0"/>
              <a:buChar char="•"/>
            </a:pPr>
            <a:endParaRPr lang="en-US" sz="1500" dirty="0"/>
          </a:p>
          <a:p>
            <a:pPr marL="342900" indent="-228600">
              <a:lnSpc>
                <a:spcPct val="90000"/>
              </a:lnSpc>
              <a:spcAft>
                <a:spcPts val="600"/>
              </a:spcAft>
              <a:buFont typeface="Arial" panose="020B0604020202020204" pitchFamily="34" charset="0"/>
              <a:buChar char="•"/>
            </a:pPr>
            <a:r>
              <a:rPr lang="en-US" sz="1500" dirty="0"/>
              <a:t>https://www.ou.edu/deptcomm/dodjcc/groups/02C2/Johnson%20&amp;%20Johnson.htm</a:t>
            </a:r>
            <a:br>
              <a:rPr lang="en-US" sz="1500" dirty="0"/>
            </a:br>
            <a:endParaRPr lang="en-US" sz="1500" dirty="0"/>
          </a:p>
        </p:txBody>
      </p:sp>
    </p:spTree>
    <p:extLst>
      <p:ext uri="{BB962C8B-B14F-4D97-AF65-F5344CB8AC3E}">
        <p14:creationId xmlns:p14="http://schemas.microsoft.com/office/powerpoint/2010/main" val="306116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146064-A7EF-E922-B608-92EA0518B176}"/>
              </a:ext>
            </a:extLst>
          </p:cNvPr>
          <p:cNvSpPr>
            <a:spLocks noGrp="1"/>
          </p:cNvSpPr>
          <p:nvPr>
            <p:ph type="title"/>
          </p:nvPr>
        </p:nvSpPr>
        <p:spPr/>
        <p:txBody>
          <a:bodyPr/>
          <a:lstStyle/>
          <a:p>
            <a:r>
              <a:rPr lang="it-IT" dirty="0" err="1"/>
              <a:t>Rewrite</a:t>
            </a:r>
            <a:endParaRPr lang="it-IT" dirty="0"/>
          </a:p>
        </p:txBody>
      </p:sp>
      <p:sp>
        <p:nvSpPr>
          <p:cNvPr id="3" name="CasellaDiTesto 2">
            <a:extLst>
              <a:ext uri="{FF2B5EF4-FFF2-40B4-BE49-F238E27FC236}">
                <a16:creationId xmlns:a16="http://schemas.microsoft.com/office/drawing/2014/main" id="{4B77C0A8-DC91-355A-75A8-A5028FCC8284}"/>
              </a:ext>
            </a:extLst>
          </p:cNvPr>
          <p:cNvSpPr txBox="1"/>
          <p:nvPr/>
        </p:nvSpPr>
        <p:spPr>
          <a:xfrm>
            <a:off x="904875" y="1690688"/>
            <a:ext cx="9505950" cy="3693319"/>
          </a:xfrm>
          <a:prstGeom prst="rect">
            <a:avLst/>
          </a:prstGeom>
          <a:noFill/>
        </p:spPr>
        <p:txBody>
          <a:bodyPr wrap="square" rtlCol="0">
            <a:spAutoFit/>
          </a:bodyPr>
          <a:lstStyle/>
          <a:p>
            <a:r>
              <a:rPr lang="it-IT" dirty="0" err="1"/>
              <a:t>Most</a:t>
            </a:r>
            <a:r>
              <a:rPr lang="it-IT" dirty="0"/>
              <a:t> </a:t>
            </a:r>
            <a:r>
              <a:rPr lang="it-IT" dirty="0" err="1"/>
              <a:t>famous</a:t>
            </a:r>
            <a:r>
              <a:rPr lang="it-IT" dirty="0"/>
              <a:t> </a:t>
            </a:r>
            <a:r>
              <a:rPr lang="it-IT" dirty="0" err="1"/>
              <a:t>successful</a:t>
            </a:r>
            <a:r>
              <a:rPr lang="it-IT" dirty="0"/>
              <a:t> </a:t>
            </a:r>
            <a:r>
              <a:rPr lang="it-IT" dirty="0" err="1"/>
              <a:t>crisis</a:t>
            </a:r>
            <a:r>
              <a:rPr lang="it-IT" dirty="0"/>
              <a:t> </a:t>
            </a:r>
            <a:r>
              <a:rPr lang="it-IT" dirty="0" err="1"/>
              <a:t>communication</a:t>
            </a:r>
            <a:r>
              <a:rPr lang="it-IT" dirty="0"/>
              <a:t> </a:t>
            </a:r>
            <a:r>
              <a:rPr lang="it-IT" dirty="0" err="1"/>
              <a:t>example</a:t>
            </a:r>
            <a:r>
              <a:rPr lang="it-IT" dirty="0"/>
              <a:t>: </a:t>
            </a:r>
            <a:r>
              <a:rPr lang="it-IT" dirty="0" err="1"/>
              <a:t>Tylenol</a:t>
            </a:r>
            <a:endParaRPr lang="it-IT" dirty="0"/>
          </a:p>
          <a:p>
            <a:endParaRPr lang="it-IT" dirty="0"/>
          </a:p>
          <a:p>
            <a:pPr marL="285750" indent="-285750">
              <a:buFont typeface="Arial" panose="020B0604020202020204" pitchFamily="34" charset="0"/>
              <a:buChar char="•"/>
            </a:pPr>
            <a:r>
              <a:rPr lang="en-US" sz="1800" b="0" i="0" dirty="0">
                <a:effectLst/>
              </a:rPr>
              <a:t>the absolute leader in the painkiller field accounting for a 37 percent market share, outselling the next four leading painkillers combined, including Anacin, Bayer, </a:t>
            </a:r>
            <a:r>
              <a:rPr lang="en-US" sz="1800" b="0" i="0" dirty="0" err="1">
                <a:effectLst/>
              </a:rPr>
              <a:t>Bufferin</a:t>
            </a:r>
            <a:r>
              <a:rPr lang="en-US" sz="1800" b="0" i="0" dirty="0">
                <a:effectLst/>
              </a:rPr>
              <a:t>, and Excedrin</a:t>
            </a:r>
          </a:p>
          <a:p>
            <a:pPr marL="285750" indent="-285750">
              <a:buFont typeface="Arial" panose="020B0604020202020204" pitchFamily="34" charset="0"/>
              <a:buChar char="•"/>
            </a:pPr>
            <a:r>
              <a:rPr lang="en-US" dirty="0"/>
              <a:t>Fall of 1982 - person </a:t>
            </a:r>
            <a:r>
              <a:rPr lang="en-US" sz="1800" b="0" i="0" dirty="0">
                <a:effectLst/>
              </a:rPr>
              <a:t>replaced Tylenol Extra-Strength capsules with cyanide-laced capsules, resealed the packages, and deposited them on the shelves</a:t>
            </a:r>
          </a:p>
          <a:p>
            <a:pPr marL="285750" indent="-285750">
              <a:buFont typeface="Arial" panose="020B0604020202020204" pitchFamily="34" charset="0"/>
              <a:buChar char="•"/>
            </a:pPr>
            <a:r>
              <a:rPr lang="en-US" dirty="0"/>
              <a:t>7 deaths</a:t>
            </a:r>
          </a:p>
          <a:p>
            <a:pPr marL="285750" indent="-285750">
              <a:buFont typeface="Arial" panose="020B0604020202020204" pitchFamily="34" charset="0"/>
              <a:buChar char="•"/>
            </a:pPr>
            <a:r>
              <a:rPr lang="en-US" sz="1800" b="0" i="0" dirty="0">
                <a:effectLst/>
              </a:rPr>
              <a:t>Johnson &amp; Johnson</a:t>
            </a:r>
            <a:r>
              <a:rPr lang="en-US" dirty="0"/>
              <a:t>, the parent company, had to explain what was happening to its trusted product</a:t>
            </a:r>
          </a:p>
          <a:p>
            <a:pPr marL="285750" indent="-285750">
              <a:buFont typeface="Arial" panose="020B0604020202020204" pitchFamily="34" charset="0"/>
              <a:buChar char="•"/>
            </a:pPr>
            <a:endParaRPr lang="en-US" sz="1800" b="0" i="0" dirty="0">
              <a:effectLst/>
            </a:endParaRPr>
          </a:p>
          <a:p>
            <a:pPr marL="285750" indent="-285750">
              <a:buFont typeface="Arial" panose="020B0604020202020204" pitchFamily="34" charset="0"/>
              <a:buChar char="•"/>
            </a:pPr>
            <a:endParaRPr lang="en-US" sz="1800" b="0" i="0" dirty="0">
              <a:effectLst/>
            </a:endParaRP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it-IT" dirty="0"/>
          </a:p>
        </p:txBody>
      </p:sp>
    </p:spTree>
    <p:extLst>
      <p:ext uri="{BB962C8B-B14F-4D97-AF65-F5344CB8AC3E}">
        <p14:creationId xmlns:p14="http://schemas.microsoft.com/office/powerpoint/2010/main" val="329666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olo 1">
            <a:extLst>
              <a:ext uri="{FF2B5EF4-FFF2-40B4-BE49-F238E27FC236}">
                <a16:creationId xmlns:a16="http://schemas.microsoft.com/office/drawing/2014/main" id="{2ED5A6C1-1476-4AB7-918A-9CD12D097DC8}"/>
              </a:ext>
            </a:extLst>
          </p:cNvPr>
          <p:cNvSpPr>
            <a:spLocks noGrp="1"/>
          </p:cNvSpPr>
          <p:nvPr>
            <p:ph type="title"/>
          </p:nvPr>
        </p:nvSpPr>
        <p:spPr>
          <a:xfrm>
            <a:off x="767290" y="1166932"/>
            <a:ext cx="3582073" cy="4279709"/>
          </a:xfrm>
        </p:spPr>
        <p:txBody>
          <a:bodyPr vert="horz" lIns="91440" tIns="45720" rIns="91440" bIns="45720" rtlCol="0" anchor="ctr">
            <a:normAutofit/>
          </a:bodyPr>
          <a:lstStyle/>
          <a:p>
            <a:r>
              <a:rPr lang="en-US" sz="4800" kern="1200">
                <a:solidFill>
                  <a:schemeClr val="bg1"/>
                </a:solidFill>
                <a:latin typeface="+mj-lt"/>
                <a:ea typeface="+mj-ea"/>
                <a:cs typeface="+mj-cs"/>
              </a:rPr>
              <a:t>Response</a:t>
            </a:r>
          </a:p>
        </p:txBody>
      </p:sp>
      <p:sp>
        <p:nvSpPr>
          <p:cNvPr id="3" name="CasellaDiTesto 2">
            <a:extLst>
              <a:ext uri="{FF2B5EF4-FFF2-40B4-BE49-F238E27FC236}">
                <a16:creationId xmlns:a16="http://schemas.microsoft.com/office/drawing/2014/main" id="{43D59B3F-58FE-4B9A-932B-BCFD3E6D7C21}"/>
              </a:ext>
            </a:extLst>
          </p:cNvPr>
          <p:cNvSpPr txBox="1"/>
          <p:nvPr/>
        </p:nvSpPr>
        <p:spPr>
          <a:xfrm>
            <a:off x="5573864" y="1166933"/>
            <a:ext cx="5716988" cy="427970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300" b="0" i="0" dirty="0">
                <a:effectLst/>
              </a:rPr>
              <a:t>Johnson &amp; Johnson chairman, James Burke, reacted to the negative media coverage by forming a seven-member strategy team. The team's strategy guidance from Burke was first, "How do we protect the people?" and second "How do we save this product?" The company's first actions were to immediately alerted consumers across the nation, via the media, not to consume any type of Tylenol product. They told consumers not to resume using the product until the extent of the tampering could be determined. Johnson &amp; Johnson, along with stopping the production and advertising of Tylenol, withdraw all Tylenol capsules from the store shelves in Chicago and the surrounding area. After finding 2 more contaminated bottles Tylenol realized the vulnerability of the product and ordered a national withdraw of every capsule (Broom, 1994).</a:t>
            </a:r>
            <a:br>
              <a:rPr lang="en-US" sz="1300" dirty="0"/>
            </a:br>
            <a:br>
              <a:rPr lang="en-US" sz="1300" dirty="0"/>
            </a:br>
            <a:r>
              <a:rPr lang="en-US" sz="1300" b="0" i="0" dirty="0">
                <a:effectLst/>
              </a:rPr>
              <a:t>By withdrawing all Tylenol, even though there was little chance of discovering more cyanide laced tablets; Johnson &amp; Johnson showed that they were not willing to take a risk with the public's safety, even if it cost the company millions of dollars. The end result was the public viewing Tylenol as the unfortunate victim of a malicious crime (Broom, 1994).</a:t>
            </a:r>
            <a:br>
              <a:rPr lang="en-US" sz="1300" dirty="0"/>
            </a:br>
            <a:endParaRPr lang="en-US" sz="1300" dirty="0"/>
          </a:p>
          <a:p>
            <a:pPr indent="-228600">
              <a:lnSpc>
                <a:spcPct val="90000"/>
              </a:lnSpc>
              <a:spcAft>
                <a:spcPts val="600"/>
              </a:spcAft>
              <a:buFont typeface="Arial" panose="020B0604020202020204" pitchFamily="34" charset="0"/>
              <a:buChar char="•"/>
            </a:pPr>
            <a:r>
              <a:rPr lang="en-US" sz="1300" dirty="0"/>
              <a:t>https://www.ou.edu/deptcomm/dodjcc/groups/02C2/Johnson%20&amp;%20Johnson.htm</a:t>
            </a:r>
          </a:p>
        </p:txBody>
      </p:sp>
    </p:spTree>
    <p:extLst>
      <p:ext uri="{BB962C8B-B14F-4D97-AF65-F5344CB8AC3E}">
        <p14:creationId xmlns:p14="http://schemas.microsoft.com/office/powerpoint/2010/main" val="1438902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010D08-3D56-0BEF-433A-018D46097F9E}"/>
              </a:ext>
            </a:extLst>
          </p:cNvPr>
          <p:cNvSpPr>
            <a:spLocks noGrp="1"/>
          </p:cNvSpPr>
          <p:nvPr>
            <p:ph type="title"/>
          </p:nvPr>
        </p:nvSpPr>
        <p:spPr/>
        <p:txBody>
          <a:bodyPr/>
          <a:lstStyle/>
          <a:p>
            <a:r>
              <a:rPr lang="it-IT" dirty="0" err="1"/>
              <a:t>Rewrite</a:t>
            </a:r>
            <a:r>
              <a:rPr lang="it-IT" dirty="0"/>
              <a:t> </a:t>
            </a:r>
            <a:r>
              <a:rPr lang="it-IT" dirty="0" err="1"/>
              <a:t>response</a:t>
            </a:r>
            <a:endParaRPr lang="it-IT" dirty="0"/>
          </a:p>
        </p:txBody>
      </p:sp>
      <p:sp>
        <p:nvSpPr>
          <p:cNvPr id="4" name="CasellaDiTesto 3">
            <a:extLst>
              <a:ext uri="{FF2B5EF4-FFF2-40B4-BE49-F238E27FC236}">
                <a16:creationId xmlns:a16="http://schemas.microsoft.com/office/drawing/2014/main" id="{E00E226F-1FF6-EB38-7EC1-DB46BC871798}"/>
              </a:ext>
            </a:extLst>
          </p:cNvPr>
          <p:cNvSpPr txBox="1"/>
          <p:nvPr/>
        </p:nvSpPr>
        <p:spPr>
          <a:xfrm>
            <a:off x="678803" y="1779428"/>
            <a:ext cx="8231932" cy="2308324"/>
          </a:xfrm>
          <a:prstGeom prst="rect">
            <a:avLst/>
          </a:prstGeom>
          <a:noFill/>
        </p:spPr>
        <p:txBody>
          <a:bodyPr wrap="square">
            <a:spAutoFit/>
          </a:bodyPr>
          <a:lstStyle/>
          <a:p>
            <a:pPr marL="285750" indent="-285750">
              <a:buFont typeface="Arial" panose="020B0604020202020204" pitchFamily="34" charset="0"/>
              <a:buChar char="•"/>
            </a:pPr>
            <a:r>
              <a:rPr lang="en-US" sz="1800" b="0" i="0" dirty="0">
                <a:effectLst/>
              </a:rPr>
              <a:t>Johnson chairman responded by forming 7 member strategy team</a:t>
            </a:r>
          </a:p>
          <a:p>
            <a:pPr marL="285750" indent="-285750">
              <a:buFont typeface="Arial" panose="020B0604020202020204" pitchFamily="34" charset="0"/>
              <a:buChar char="•"/>
            </a:pPr>
            <a:r>
              <a:rPr lang="en-US" dirty="0"/>
              <a:t>How do we protect the people? / How do we save the product?</a:t>
            </a:r>
          </a:p>
          <a:p>
            <a:pPr marL="285750" indent="-285750">
              <a:buFont typeface="Arial" panose="020B0604020202020204" pitchFamily="34" charset="0"/>
              <a:buChar char="•"/>
            </a:pPr>
            <a:r>
              <a:rPr lang="en-US" dirty="0"/>
              <a:t>Alert consumers nationwide via the media not to consume any Tylenol product</a:t>
            </a:r>
          </a:p>
          <a:p>
            <a:pPr marL="285750" indent="-285750">
              <a:buFont typeface="Arial" panose="020B0604020202020204" pitchFamily="34" charset="0"/>
              <a:buChar char="•"/>
            </a:pPr>
            <a:r>
              <a:rPr lang="en-US" u="sng" dirty="0"/>
              <a:t>Took all Tylenol products off the shelf in the whole US *</a:t>
            </a:r>
          </a:p>
          <a:p>
            <a:pPr marL="285750" indent="-285750">
              <a:buFont typeface="Arial" panose="020B0604020202020204" pitchFamily="34" charset="0"/>
              <a:buChar char="•"/>
            </a:pPr>
            <a:endParaRPr lang="en-US" u="sng" dirty="0"/>
          </a:p>
          <a:p>
            <a:endParaRPr lang="en-US" u="sng" dirty="0"/>
          </a:p>
          <a:p>
            <a:r>
              <a:rPr lang="en-US" u="sng" dirty="0"/>
              <a:t>*This showed the public that they were not willing to risk people’s at any cost and therefore resulting in the pubic viewing them as an unfortunate victim</a:t>
            </a:r>
            <a:endParaRPr lang="it-IT" dirty="0"/>
          </a:p>
        </p:txBody>
      </p:sp>
    </p:spTree>
    <p:extLst>
      <p:ext uri="{BB962C8B-B14F-4D97-AF65-F5344CB8AC3E}">
        <p14:creationId xmlns:p14="http://schemas.microsoft.com/office/powerpoint/2010/main" val="762060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26E5E1-0F93-41A4-9B99-B2D7504C08D4}"/>
              </a:ext>
            </a:extLst>
          </p:cNvPr>
          <p:cNvSpPr>
            <a:spLocks noGrp="1"/>
          </p:cNvSpPr>
          <p:nvPr>
            <p:ph type="title"/>
          </p:nvPr>
        </p:nvSpPr>
        <p:spPr>
          <a:xfrm>
            <a:off x="804673" y="1445494"/>
            <a:ext cx="3616856" cy="4376572"/>
          </a:xfrm>
        </p:spPr>
        <p:txBody>
          <a:bodyPr vert="horz" lIns="91440" tIns="45720" rIns="91440" bIns="45720" rtlCol="0" anchor="ctr">
            <a:normAutofit/>
          </a:bodyPr>
          <a:lstStyle/>
          <a:p>
            <a:r>
              <a:rPr lang="en-US" sz="4800" kern="1200">
                <a:solidFill>
                  <a:schemeClr val="tx1"/>
                </a:solidFill>
                <a:latin typeface="+mj-lt"/>
                <a:ea typeface="+mj-ea"/>
                <a:cs typeface="+mj-cs"/>
              </a:rPr>
              <a:t>The strategy</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3BE5B2C2-7955-4053-83F0-3796DDA2C294}"/>
              </a:ext>
            </a:extLst>
          </p:cNvPr>
          <p:cNvSpPr txBox="1"/>
          <p:nvPr/>
        </p:nvSpPr>
        <p:spPr>
          <a:xfrm>
            <a:off x="6096000" y="1399032"/>
            <a:ext cx="5501834" cy="4471416"/>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1900">
                <a:solidFill>
                  <a:schemeClr val="bg1"/>
                </a:solidFill>
              </a:rPr>
              <a:t>Using the media (1-800 number)</a:t>
            </a:r>
          </a:p>
          <a:p>
            <a:pPr marL="342900" indent="-228600">
              <a:lnSpc>
                <a:spcPct val="90000"/>
              </a:lnSpc>
              <a:spcAft>
                <a:spcPts val="600"/>
              </a:spcAft>
              <a:buFont typeface="Arial" panose="020B0604020202020204" pitchFamily="34" charset="0"/>
              <a:buChar char="•"/>
            </a:pPr>
            <a:r>
              <a:rPr lang="en-US" sz="1900">
                <a:solidFill>
                  <a:schemeClr val="bg1"/>
                </a:solidFill>
              </a:rPr>
              <a:t>Developing a new tamper proof cap</a:t>
            </a:r>
          </a:p>
          <a:p>
            <a:pPr marL="342900" indent="-228600">
              <a:lnSpc>
                <a:spcPct val="90000"/>
              </a:lnSpc>
              <a:spcAft>
                <a:spcPts val="600"/>
              </a:spcAft>
              <a:buFont typeface="Arial" panose="020B0604020202020204" pitchFamily="34" charset="0"/>
              <a:buChar char="•"/>
            </a:pPr>
            <a:r>
              <a:rPr lang="en-US" sz="1900">
                <a:solidFill>
                  <a:schemeClr val="bg1"/>
                </a:solidFill>
              </a:rPr>
              <a:t>Helping the families financially and emotionally</a:t>
            </a:r>
          </a:p>
          <a:p>
            <a:pPr marL="342900" indent="-228600">
              <a:lnSpc>
                <a:spcPct val="90000"/>
              </a:lnSpc>
              <a:spcAft>
                <a:spcPts val="600"/>
              </a:spcAft>
              <a:buFont typeface="Arial" panose="020B0604020202020204" pitchFamily="34" charset="0"/>
              <a:buChar char="•"/>
            </a:pPr>
            <a:r>
              <a:rPr lang="en-US" sz="1900">
                <a:solidFill>
                  <a:schemeClr val="bg1"/>
                </a:solidFill>
              </a:rPr>
              <a:t>Forgiveness, Sympathy, Remediation and rectification</a:t>
            </a:r>
          </a:p>
          <a:p>
            <a:pPr marL="342900" indent="-228600">
              <a:lnSpc>
                <a:spcPct val="90000"/>
              </a:lnSpc>
              <a:spcAft>
                <a:spcPts val="600"/>
              </a:spcAft>
              <a:buFont typeface="Arial" panose="020B0604020202020204" pitchFamily="34" charset="0"/>
              <a:buChar char="•"/>
            </a:pPr>
            <a:endParaRPr lang="en-US" sz="1900">
              <a:solidFill>
                <a:schemeClr val="bg1"/>
              </a:solidFill>
            </a:endParaRPr>
          </a:p>
          <a:p>
            <a:pPr indent="-228600">
              <a:lnSpc>
                <a:spcPct val="90000"/>
              </a:lnSpc>
              <a:spcAft>
                <a:spcPts val="600"/>
              </a:spcAft>
              <a:buFont typeface="Arial" panose="020B0604020202020204" pitchFamily="34" charset="0"/>
              <a:buChar char="•"/>
            </a:pPr>
            <a:r>
              <a:rPr lang="en-US" sz="1900" b="0" i="0">
                <a:solidFill>
                  <a:schemeClr val="bg1"/>
                </a:solidFill>
                <a:effectLst/>
              </a:rPr>
              <a:t>Today Johnson &amp; Johnson has completely recovered its market share lost during the crisis. The organization was able to reestablish the Tylenol brand name as one to the must trusted over-the-counter consumer products in American. Johnson &amp; Johnson's handing of the Tylenol crisis is clearly the example other companies should follow if the find themselves on the brink of losing everything.</a:t>
            </a:r>
            <a:endParaRPr lang="en-US" sz="1900">
              <a:solidFill>
                <a:schemeClr val="bg1"/>
              </a:solidFill>
            </a:endParaRPr>
          </a:p>
        </p:txBody>
      </p:sp>
    </p:spTree>
    <p:extLst>
      <p:ext uri="{BB962C8B-B14F-4D97-AF65-F5344CB8AC3E}">
        <p14:creationId xmlns:p14="http://schemas.microsoft.com/office/powerpoint/2010/main" val="409918852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A74A2269-306A-49BE-8B40-73BF23BB1E2B}"/>
              </a:ext>
            </a:extLst>
          </p:cNvPr>
          <p:cNvSpPr>
            <a:spLocks noGrp="1"/>
          </p:cNvSpPr>
          <p:nvPr>
            <p:ph type="title"/>
          </p:nvPr>
        </p:nvSpPr>
        <p:spPr>
          <a:xfrm>
            <a:off x="838200" y="6318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Types of issues</a:t>
            </a:r>
          </a:p>
        </p:txBody>
      </p:sp>
      <p:sp>
        <p:nvSpPr>
          <p:cNvPr id="4" name="CasellaDiTesto 3">
            <a:extLst>
              <a:ext uri="{FF2B5EF4-FFF2-40B4-BE49-F238E27FC236}">
                <a16:creationId xmlns:a16="http://schemas.microsoft.com/office/drawing/2014/main" id="{AF4FEB44-9B6F-4940-8CAD-66DB45992E27}"/>
              </a:ext>
            </a:extLst>
          </p:cNvPr>
          <p:cNvSpPr txBox="1"/>
          <p:nvPr/>
        </p:nvSpPr>
        <p:spPr>
          <a:xfrm>
            <a:off x="838200" y="2057400"/>
            <a:ext cx="10515600" cy="38717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b="1" i="0" dirty="0">
                <a:effectLst/>
              </a:rPr>
              <a:t>Communication theories</a:t>
            </a:r>
            <a:br>
              <a:rPr lang="en-US" sz="2400" b="1" i="0" dirty="0">
                <a:effectLst/>
              </a:rPr>
            </a:br>
            <a:r>
              <a:rPr lang="en-US" sz="2400" b="0" i="0" dirty="0">
                <a:effectLst/>
              </a:rPr>
              <a:t>All case studies were grouped under one of </a:t>
            </a:r>
            <a:r>
              <a:rPr lang="en-US" sz="2400" b="0" i="0" dirty="0" err="1">
                <a:effectLst/>
              </a:rPr>
              <a:t>Coombs'</a:t>
            </a:r>
            <a:r>
              <a:rPr lang="en-US" sz="2400" b="0" i="0" dirty="0">
                <a:effectLst/>
              </a:rPr>
              <a:t> four crisis types: faux pas, terrorism, accidents, or transgressions (Coombs, 1995). A faux pas is an unintentional action that an external agent tries to transform into a crisis. Accidents are unintentional and happen during the course of normal organizational operations. Transgressions are intentional actions taken by an organization that knowingly place publics at risk or harm. Terrorism refers to intentional actions taken by external actors designed to harm the organization directly or indirectly (Coombs, 1995, p. 456-457).</a:t>
            </a:r>
            <a:endParaRPr lang="en-US" sz="2400" dirty="0"/>
          </a:p>
        </p:txBody>
      </p:sp>
    </p:spTree>
    <p:extLst>
      <p:ext uri="{BB962C8B-B14F-4D97-AF65-F5344CB8AC3E}">
        <p14:creationId xmlns:p14="http://schemas.microsoft.com/office/powerpoint/2010/main" val="194143231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TotalTime>
  <Words>1550</Words>
  <Application>Microsoft Office PowerPoint</Application>
  <PresentationFormat>Widescreen</PresentationFormat>
  <Paragraphs>83</Paragraphs>
  <Slides>15</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15</vt:i4>
      </vt:variant>
    </vt:vector>
  </HeadingPairs>
  <TitlesOfParts>
    <vt:vector size="20" baseType="lpstr">
      <vt:lpstr>Arial</vt:lpstr>
      <vt:lpstr>Calibri</vt:lpstr>
      <vt:lpstr>Calibri Light</vt:lpstr>
      <vt:lpstr>TT Norms</vt:lpstr>
      <vt:lpstr>Tema di Office</vt:lpstr>
      <vt:lpstr>Public Relations</vt:lpstr>
      <vt:lpstr>Homework discussion</vt:lpstr>
      <vt:lpstr>Course objectives</vt:lpstr>
      <vt:lpstr>Examples</vt:lpstr>
      <vt:lpstr>Rewrite</vt:lpstr>
      <vt:lpstr>Response</vt:lpstr>
      <vt:lpstr>Rewrite response</vt:lpstr>
      <vt:lpstr>The strategy</vt:lpstr>
      <vt:lpstr>Types of issues</vt:lpstr>
      <vt:lpstr>Murphy’s Law "Anything that can go wrong will go wrong." </vt:lpstr>
      <vt:lpstr>Bad example</vt:lpstr>
      <vt:lpstr>Presentazione standard di PowerPoint</vt:lpstr>
      <vt:lpstr>Plan B – Crisis control plan</vt:lpstr>
      <vt:lpstr>Social media and your online reputation</vt:lpstr>
      <vt:lpstr>Homework: Public Affairs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Relations</dc:title>
  <dc:creator>Elizabeth Sherman</dc:creator>
  <cp:lastModifiedBy>Elizabeth Sherman</cp:lastModifiedBy>
  <cp:revision>27</cp:revision>
  <dcterms:created xsi:type="dcterms:W3CDTF">2022-09-26T08:25:04Z</dcterms:created>
  <dcterms:modified xsi:type="dcterms:W3CDTF">2023-11-12T14:28:29Z</dcterms:modified>
</cp:coreProperties>
</file>