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90" r:id="rId5"/>
    <p:sldId id="295" r:id="rId6"/>
    <p:sldId id="294" r:id="rId7"/>
    <p:sldId id="293" r:id="rId8"/>
    <p:sldId id="288" r:id="rId9"/>
    <p:sldId id="292" r:id="rId10"/>
    <p:sldId id="28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66F516-07FD-4AF8-A6D8-B3D9F785AFCB}"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E458120-EBA9-4E56-B1CB-9AB6218EAD0B}">
      <dgm:prSet/>
      <dgm:spPr/>
      <dgm:t>
        <a:bodyPr/>
        <a:lstStyle/>
        <a:p>
          <a:r>
            <a:rPr lang="en-US"/>
            <a:t>Research:</a:t>
          </a:r>
        </a:p>
      </dgm:t>
    </dgm:pt>
    <dgm:pt modelId="{8A0C740F-F142-4D5F-B430-41BB58CAC2B7}" type="parTrans" cxnId="{2DD90AE4-96DF-4173-93DB-FEF15F1AA4C0}">
      <dgm:prSet/>
      <dgm:spPr/>
      <dgm:t>
        <a:bodyPr/>
        <a:lstStyle/>
        <a:p>
          <a:endParaRPr lang="en-US"/>
        </a:p>
      </dgm:t>
    </dgm:pt>
    <dgm:pt modelId="{CBB08419-2DE8-4123-8A93-A7AC79C4BC0D}" type="sibTrans" cxnId="{2DD90AE4-96DF-4173-93DB-FEF15F1AA4C0}">
      <dgm:prSet/>
      <dgm:spPr/>
      <dgm:t>
        <a:bodyPr/>
        <a:lstStyle/>
        <a:p>
          <a:endParaRPr lang="en-US"/>
        </a:p>
      </dgm:t>
    </dgm:pt>
    <dgm:pt modelId="{8C625B37-7BBA-4854-AFAE-6F0CBC19D4E5}">
      <dgm:prSet/>
      <dgm:spPr/>
      <dgm:t>
        <a:bodyPr/>
        <a:lstStyle/>
        <a:p>
          <a:r>
            <a:rPr lang="en-US"/>
            <a:t>Find out about your competitors. Are there others with similar products/services/ideas? </a:t>
          </a:r>
        </a:p>
      </dgm:t>
    </dgm:pt>
    <dgm:pt modelId="{5EA3C4B2-F4F3-4651-8E15-0C6BD7F28578}" type="parTrans" cxnId="{763EBA03-44DB-42FA-AB57-83111DD3A1DA}">
      <dgm:prSet/>
      <dgm:spPr/>
      <dgm:t>
        <a:bodyPr/>
        <a:lstStyle/>
        <a:p>
          <a:endParaRPr lang="en-US"/>
        </a:p>
      </dgm:t>
    </dgm:pt>
    <dgm:pt modelId="{7CAF3FD0-1971-4F3E-9080-89685FE11872}" type="sibTrans" cxnId="{763EBA03-44DB-42FA-AB57-83111DD3A1DA}">
      <dgm:prSet/>
      <dgm:spPr/>
      <dgm:t>
        <a:bodyPr/>
        <a:lstStyle/>
        <a:p>
          <a:endParaRPr lang="en-US"/>
        </a:p>
      </dgm:t>
    </dgm:pt>
    <dgm:pt modelId="{55BC9DAC-51ED-453B-8712-482CC1C53981}">
      <dgm:prSet/>
      <dgm:spPr/>
      <dgm:t>
        <a:bodyPr/>
        <a:lstStyle/>
        <a:p>
          <a:r>
            <a:rPr lang="en-US"/>
            <a:t>What research should you do before testing your product/service/idea?</a:t>
          </a:r>
        </a:p>
      </dgm:t>
    </dgm:pt>
    <dgm:pt modelId="{E4F2C383-11E9-4F53-AA20-58E1BF33F716}" type="parTrans" cxnId="{2627D5C3-18D7-4C51-9B52-344CCA429ABB}">
      <dgm:prSet/>
      <dgm:spPr/>
      <dgm:t>
        <a:bodyPr/>
        <a:lstStyle/>
        <a:p>
          <a:endParaRPr lang="en-US"/>
        </a:p>
      </dgm:t>
    </dgm:pt>
    <dgm:pt modelId="{7D5CAD27-D64B-41C4-9141-289578844B97}" type="sibTrans" cxnId="{2627D5C3-18D7-4C51-9B52-344CCA429ABB}">
      <dgm:prSet/>
      <dgm:spPr/>
      <dgm:t>
        <a:bodyPr/>
        <a:lstStyle/>
        <a:p>
          <a:endParaRPr lang="en-US"/>
        </a:p>
      </dgm:t>
    </dgm:pt>
    <dgm:pt modelId="{4CB9CB58-8DF1-4823-9F13-4B8104E0759C}">
      <dgm:prSet/>
      <dgm:spPr/>
      <dgm:t>
        <a:bodyPr/>
        <a:lstStyle/>
        <a:p>
          <a:r>
            <a:rPr lang="en-US"/>
            <a:t>What research will you do when your product/service/idea is launched?</a:t>
          </a:r>
        </a:p>
      </dgm:t>
    </dgm:pt>
    <dgm:pt modelId="{678F4FC9-4CE8-4E18-84EE-DF33849E8E02}" type="parTrans" cxnId="{D7596F56-FDF3-4140-9DDB-42D0FCAC40DF}">
      <dgm:prSet/>
      <dgm:spPr/>
      <dgm:t>
        <a:bodyPr/>
        <a:lstStyle/>
        <a:p>
          <a:endParaRPr lang="en-US"/>
        </a:p>
      </dgm:t>
    </dgm:pt>
    <dgm:pt modelId="{C61EA64E-A237-44A4-A8B5-45EC56BDB1AD}" type="sibTrans" cxnId="{D7596F56-FDF3-4140-9DDB-42D0FCAC40DF}">
      <dgm:prSet/>
      <dgm:spPr/>
      <dgm:t>
        <a:bodyPr/>
        <a:lstStyle/>
        <a:p>
          <a:endParaRPr lang="en-US"/>
        </a:p>
      </dgm:t>
    </dgm:pt>
    <dgm:pt modelId="{42A6B2D9-5832-478E-98F9-F61019CDB4EC}">
      <dgm:prSet/>
      <dgm:spPr/>
      <dgm:t>
        <a:bodyPr/>
        <a:lstStyle/>
        <a:p>
          <a:r>
            <a:rPr lang="en-US"/>
            <a:t>Research on research in marketing and public relations to find out what types of data can be gathered. </a:t>
          </a:r>
        </a:p>
      </dgm:t>
    </dgm:pt>
    <dgm:pt modelId="{4BB187AC-4D7D-4A80-B765-38DCFDE73044}" type="parTrans" cxnId="{1FEBA63E-1C31-44F1-9E4E-2DD21F4B62BC}">
      <dgm:prSet/>
      <dgm:spPr/>
      <dgm:t>
        <a:bodyPr/>
        <a:lstStyle/>
        <a:p>
          <a:endParaRPr lang="en-US"/>
        </a:p>
      </dgm:t>
    </dgm:pt>
    <dgm:pt modelId="{31CECB20-E226-4AD6-B7E8-8B62F09209F1}" type="sibTrans" cxnId="{1FEBA63E-1C31-44F1-9E4E-2DD21F4B62BC}">
      <dgm:prSet/>
      <dgm:spPr/>
      <dgm:t>
        <a:bodyPr/>
        <a:lstStyle/>
        <a:p>
          <a:endParaRPr lang="en-US"/>
        </a:p>
      </dgm:t>
    </dgm:pt>
    <dgm:pt modelId="{0C5FCD8C-D4D9-4FCF-B1FB-F2F808B19735}" type="pres">
      <dgm:prSet presAssocID="{C366F516-07FD-4AF8-A6D8-B3D9F785AFCB}" presName="root" presStyleCnt="0">
        <dgm:presLayoutVars>
          <dgm:dir/>
          <dgm:resizeHandles val="exact"/>
        </dgm:presLayoutVars>
      </dgm:prSet>
      <dgm:spPr/>
    </dgm:pt>
    <dgm:pt modelId="{F96B6690-21E6-43B5-83AE-C4C032019136}" type="pres">
      <dgm:prSet presAssocID="{C366F516-07FD-4AF8-A6D8-B3D9F785AFCB}" presName="container" presStyleCnt="0">
        <dgm:presLayoutVars>
          <dgm:dir/>
          <dgm:resizeHandles val="exact"/>
        </dgm:presLayoutVars>
      </dgm:prSet>
      <dgm:spPr/>
    </dgm:pt>
    <dgm:pt modelId="{4024ACA3-AA1D-461E-AB15-602EB3E7759B}" type="pres">
      <dgm:prSet presAssocID="{8E458120-EBA9-4E56-B1CB-9AB6218EAD0B}" presName="compNode" presStyleCnt="0"/>
      <dgm:spPr/>
    </dgm:pt>
    <dgm:pt modelId="{E4CA9F13-0628-4479-BAF7-33C5B55CF3B0}" type="pres">
      <dgm:prSet presAssocID="{8E458120-EBA9-4E56-B1CB-9AB6218EAD0B}" presName="iconBgRect" presStyleLbl="bgShp" presStyleIdx="0" presStyleCnt="5"/>
      <dgm:spPr/>
    </dgm:pt>
    <dgm:pt modelId="{25CCE9C1-5D16-45DA-B001-4AC494D33971}" type="pres">
      <dgm:prSet presAssocID="{8E458120-EBA9-4E56-B1CB-9AB6218EAD0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cerca"/>
        </a:ext>
      </dgm:extLst>
    </dgm:pt>
    <dgm:pt modelId="{928A1714-1BE5-445B-8F9D-3FF71FBB6359}" type="pres">
      <dgm:prSet presAssocID="{8E458120-EBA9-4E56-B1CB-9AB6218EAD0B}" presName="spaceRect" presStyleCnt="0"/>
      <dgm:spPr/>
    </dgm:pt>
    <dgm:pt modelId="{1A24D67E-302C-42E5-A311-6755026F40DA}" type="pres">
      <dgm:prSet presAssocID="{8E458120-EBA9-4E56-B1CB-9AB6218EAD0B}" presName="textRect" presStyleLbl="revTx" presStyleIdx="0" presStyleCnt="5">
        <dgm:presLayoutVars>
          <dgm:chMax val="1"/>
          <dgm:chPref val="1"/>
        </dgm:presLayoutVars>
      </dgm:prSet>
      <dgm:spPr/>
    </dgm:pt>
    <dgm:pt modelId="{B0E7B2EB-FEB6-4DE8-A9D4-9164A0361A74}" type="pres">
      <dgm:prSet presAssocID="{CBB08419-2DE8-4123-8A93-A7AC79C4BC0D}" presName="sibTrans" presStyleLbl="sibTrans2D1" presStyleIdx="0" presStyleCnt="0"/>
      <dgm:spPr/>
    </dgm:pt>
    <dgm:pt modelId="{BEF290DB-2906-47AE-A73A-276A86F67E66}" type="pres">
      <dgm:prSet presAssocID="{8C625B37-7BBA-4854-AFAE-6F0CBC19D4E5}" presName="compNode" presStyleCnt="0"/>
      <dgm:spPr/>
    </dgm:pt>
    <dgm:pt modelId="{2F337410-BD47-41B0-9EF5-4C2ED96EC9B1}" type="pres">
      <dgm:prSet presAssocID="{8C625B37-7BBA-4854-AFAE-6F0CBC19D4E5}" presName="iconBgRect" presStyleLbl="bgShp" presStyleIdx="1" presStyleCnt="5"/>
      <dgm:spPr/>
    </dgm:pt>
    <dgm:pt modelId="{A2E51985-EE7B-4BAD-83BB-9144915B5CAA}" type="pres">
      <dgm:prSet presAssocID="{8C625B37-7BBA-4854-AFAE-6F0CBC19D4E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ED64439C-696C-43B5-B552-A9DD8174BF25}" type="pres">
      <dgm:prSet presAssocID="{8C625B37-7BBA-4854-AFAE-6F0CBC19D4E5}" presName="spaceRect" presStyleCnt="0"/>
      <dgm:spPr/>
    </dgm:pt>
    <dgm:pt modelId="{A85F2E96-A2B2-4319-A7C6-477B3F2032AB}" type="pres">
      <dgm:prSet presAssocID="{8C625B37-7BBA-4854-AFAE-6F0CBC19D4E5}" presName="textRect" presStyleLbl="revTx" presStyleIdx="1" presStyleCnt="5">
        <dgm:presLayoutVars>
          <dgm:chMax val="1"/>
          <dgm:chPref val="1"/>
        </dgm:presLayoutVars>
      </dgm:prSet>
      <dgm:spPr/>
    </dgm:pt>
    <dgm:pt modelId="{2C140DA0-9232-4CE0-849A-A2ECDFDACC6F}" type="pres">
      <dgm:prSet presAssocID="{7CAF3FD0-1971-4F3E-9080-89685FE11872}" presName="sibTrans" presStyleLbl="sibTrans2D1" presStyleIdx="0" presStyleCnt="0"/>
      <dgm:spPr/>
    </dgm:pt>
    <dgm:pt modelId="{6CD72AE2-E854-43A2-B24C-7683E7BFDAE3}" type="pres">
      <dgm:prSet presAssocID="{55BC9DAC-51ED-453B-8712-482CC1C53981}" presName="compNode" presStyleCnt="0"/>
      <dgm:spPr/>
    </dgm:pt>
    <dgm:pt modelId="{A69021C2-F3B8-41E5-B440-55F52783F36F}" type="pres">
      <dgm:prSet presAssocID="{55BC9DAC-51ED-453B-8712-482CC1C53981}" presName="iconBgRect" presStyleLbl="bgShp" presStyleIdx="2" presStyleCnt="5"/>
      <dgm:spPr/>
    </dgm:pt>
    <dgm:pt modelId="{678161D5-096C-4470-B9D3-EF88E42B3A6B}" type="pres">
      <dgm:prSet presAssocID="{55BC9DAC-51ED-453B-8712-482CC1C5398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io"/>
        </a:ext>
      </dgm:extLst>
    </dgm:pt>
    <dgm:pt modelId="{74B32DAC-396D-4941-8626-E5EE5C25C18D}" type="pres">
      <dgm:prSet presAssocID="{55BC9DAC-51ED-453B-8712-482CC1C53981}" presName="spaceRect" presStyleCnt="0"/>
      <dgm:spPr/>
    </dgm:pt>
    <dgm:pt modelId="{2B7F73A3-F7F8-4CB4-A5BE-B00CADD68153}" type="pres">
      <dgm:prSet presAssocID="{55BC9DAC-51ED-453B-8712-482CC1C53981}" presName="textRect" presStyleLbl="revTx" presStyleIdx="2" presStyleCnt="5">
        <dgm:presLayoutVars>
          <dgm:chMax val="1"/>
          <dgm:chPref val="1"/>
        </dgm:presLayoutVars>
      </dgm:prSet>
      <dgm:spPr/>
    </dgm:pt>
    <dgm:pt modelId="{28411DD1-8FF6-4BE9-B9DE-12C33C2B4D8B}" type="pres">
      <dgm:prSet presAssocID="{7D5CAD27-D64B-41C4-9141-289578844B97}" presName="sibTrans" presStyleLbl="sibTrans2D1" presStyleIdx="0" presStyleCnt="0"/>
      <dgm:spPr/>
    </dgm:pt>
    <dgm:pt modelId="{4495939A-D9B5-4749-9981-9EFE3951337F}" type="pres">
      <dgm:prSet presAssocID="{4CB9CB58-8DF1-4823-9F13-4B8104E0759C}" presName="compNode" presStyleCnt="0"/>
      <dgm:spPr/>
    </dgm:pt>
    <dgm:pt modelId="{D43266CD-F509-45D0-A4A2-97D454C569A5}" type="pres">
      <dgm:prSet presAssocID="{4CB9CB58-8DF1-4823-9F13-4B8104E0759C}" presName="iconBgRect" presStyleLbl="bgShp" presStyleIdx="3" presStyleCnt="5"/>
      <dgm:spPr/>
    </dgm:pt>
    <dgm:pt modelId="{9DEF1786-BA8A-41DD-AF24-91A4D9FA94D3}" type="pres">
      <dgm:prSet presAssocID="{4CB9CB58-8DF1-4823-9F13-4B8104E0759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E71366B4-B5EB-4582-8CBF-C9F22397CDA5}" type="pres">
      <dgm:prSet presAssocID="{4CB9CB58-8DF1-4823-9F13-4B8104E0759C}" presName="spaceRect" presStyleCnt="0"/>
      <dgm:spPr/>
    </dgm:pt>
    <dgm:pt modelId="{088E6DD0-0181-4903-AAA8-03115C8EBE78}" type="pres">
      <dgm:prSet presAssocID="{4CB9CB58-8DF1-4823-9F13-4B8104E0759C}" presName="textRect" presStyleLbl="revTx" presStyleIdx="3" presStyleCnt="5">
        <dgm:presLayoutVars>
          <dgm:chMax val="1"/>
          <dgm:chPref val="1"/>
        </dgm:presLayoutVars>
      </dgm:prSet>
      <dgm:spPr/>
    </dgm:pt>
    <dgm:pt modelId="{5EE6CA7D-D6B0-4FFC-A5B0-47ACAA430C92}" type="pres">
      <dgm:prSet presAssocID="{C61EA64E-A237-44A4-A8B5-45EC56BDB1AD}" presName="sibTrans" presStyleLbl="sibTrans2D1" presStyleIdx="0" presStyleCnt="0"/>
      <dgm:spPr/>
    </dgm:pt>
    <dgm:pt modelId="{3F1C6900-0BBE-47FA-99F3-F43AE6E9BE40}" type="pres">
      <dgm:prSet presAssocID="{42A6B2D9-5832-478E-98F9-F61019CDB4EC}" presName="compNode" presStyleCnt="0"/>
      <dgm:spPr/>
    </dgm:pt>
    <dgm:pt modelId="{A8F663C9-163B-4F2E-93A6-2E2AE3C4EDE8}" type="pres">
      <dgm:prSet presAssocID="{42A6B2D9-5832-478E-98F9-F61019CDB4EC}" presName="iconBgRect" presStyleLbl="bgShp" presStyleIdx="4" presStyleCnt="5"/>
      <dgm:spPr/>
    </dgm:pt>
    <dgm:pt modelId="{B654D7EE-1CE8-421B-BB17-23E196B807A8}" type="pres">
      <dgm:prSet presAssocID="{42A6B2D9-5832-478E-98F9-F61019CDB4E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atistiche"/>
        </a:ext>
      </dgm:extLst>
    </dgm:pt>
    <dgm:pt modelId="{F767FFF2-DAF1-4214-9368-D1B8D9B26AF5}" type="pres">
      <dgm:prSet presAssocID="{42A6B2D9-5832-478E-98F9-F61019CDB4EC}" presName="spaceRect" presStyleCnt="0"/>
      <dgm:spPr/>
    </dgm:pt>
    <dgm:pt modelId="{A9DE2329-8A8F-4496-A324-F4B38B396D07}" type="pres">
      <dgm:prSet presAssocID="{42A6B2D9-5832-478E-98F9-F61019CDB4EC}" presName="textRect" presStyleLbl="revTx" presStyleIdx="4" presStyleCnt="5">
        <dgm:presLayoutVars>
          <dgm:chMax val="1"/>
          <dgm:chPref val="1"/>
        </dgm:presLayoutVars>
      </dgm:prSet>
      <dgm:spPr/>
    </dgm:pt>
  </dgm:ptLst>
  <dgm:cxnLst>
    <dgm:cxn modelId="{763EBA03-44DB-42FA-AB57-83111DD3A1DA}" srcId="{C366F516-07FD-4AF8-A6D8-B3D9F785AFCB}" destId="{8C625B37-7BBA-4854-AFAE-6F0CBC19D4E5}" srcOrd="1" destOrd="0" parTransId="{5EA3C4B2-F4F3-4651-8E15-0C6BD7F28578}" sibTransId="{7CAF3FD0-1971-4F3E-9080-89685FE11872}"/>
    <dgm:cxn modelId="{D44C9D2F-B797-4869-9664-5047313F9C28}" type="presOf" srcId="{4CB9CB58-8DF1-4823-9F13-4B8104E0759C}" destId="{088E6DD0-0181-4903-AAA8-03115C8EBE78}" srcOrd="0" destOrd="0" presId="urn:microsoft.com/office/officeart/2018/2/layout/IconCircleList"/>
    <dgm:cxn modelId="{1FEBA63E-1C31-44F1-9E4E-2DD21F4B62BC}" srcId="{C366F516-07FD-4AF8-A6D8-B3D9F785AFCB}" destId="{42A6B2D9-5832-478E-98F9-F61019CDB4EC}" srcOrd="4" destOrd="0" parTransId="{4BB187AC-4D7D-4A80-B765-38DCFDE73044}" sibTransId="{31CECB20-E226-4AD6-B7E8-8B62F09209F1}"/>
    <dgm:cxn modelId="{47D54F61-A6AD-42CA-BDF3-B4FA9C4CBFCE}" type="presOf" srcId="{8C625B37-7BBA-4854-AFAE-6F0CBC19D4E5}" destId="{A85F2E96-A2B2-4319-A7C6-477B3F2032AB}" srcOrd="0" destOrd="0" presId="urn:microsoft.com/office/officeart/2018/2/layout/IconCircleList"/>
    <dgm:cxn modelId="{C7E2146B-9BAF-40F2-AF5E-95F68DDDEDFA}" type="presOf" srcId="{42A6B2D9-5832-478E-98F9-F61019CDB4EC}" destId="{A9DE2329-8A8F-4496-A324-F4B38B396D07}" srcOrd="0" destOrd="0" presId="urn:microsoft.com/office/officeart/2018/2/layout/IconCircleList"/>
    <dgm:cxn modelId="{2AEBDF53-0B65-4816-AE8D-AC09536271C7}" type="presOf" srcId="{C61EA64E-A237-44A4-A8B5-45EC56BDB1AD}" destId="{5EE6CA7D-D6B0-4FFC-A5B0-47ACAA430C92}" srcOrd="0" destOrd="0" presId="urn:microsoft.com/office/officeart/2018/2/layout/IconCircleList"/>
    <dgm:cxn modelId="{D7596F56-FDF3-4140-9DDB-42D0FCAC40DF}" srcId="{C366F516-07FD-4AF8-A6D8-B3D9F785AFCB}" destId="{4CB9CB58-8DF1-4823-9F13-4B8104E0759C}" srcOrd="3" destOrd="0" parTransId="{678F4FC9-4CE8-4E18-84EE-DF33849E8E02}" sibTransId="{C61EA64E-A237-44A4-A8B5-45EC56BDB1AD}"/>
    <dgm:cxn modelId="{59E7A658-E934-4286-B9FB-F79314970A37}" type="presOf" srcId="{7CAF3FD0-1971-4F3E-9080-89685FE11872}" destId="{2C140DA0-9232-4CE0-849A-A2ECDFDACC6F}" srcOrd="0" destOrd="0" presId="urn:microsoft.com/office/officeart/2018/2/layout/IconCircleList"/>
    <dgm:cxn modelId="{5E082B7B-B025-43CC-99BC-5A57FEC21C6E}" type="presOf" srcId="{CBB08419-2DE8-4123-8A93-A7AC79C4BC0D}" destId="{B0E7B2EB-FEB6-4DE8-A9D4-9164A0361A74}" srcOrd="0" destOrd="0" presId="urn:microsoft.com/office/officeart/2018/2/layout/IconCircleList"/>
    <dgm:cxn modelId="{4F177995-4D95-4466-97DD-1239D8233FE3}" type="presOf" srcId="{8E458120-EBA9-4E56-B1CB-9AB6218EAD0B}" destId="{1A24D67E-302C-42E5-A311-6755026F40DA}" srcOrd="0" destOrd="0" presId="urn:microsoft.com/office/officeart/2018/2/layout/IconCircleList"/>
    <dgm:cxn modelId="{6BFA9F9B-43DB-4273-8910-5F98483CA427}" type="presOf" srcId="{C366F516-07FD-4AF8-A6D8-B3D9F785AFCB}" destId="{0C5FCD8C-D4D9-4FCF-B1FB-F2F808B19735}" srcOrd="0" destOrd="0" presId="urn:microsoft.com/office/officeart/2018/2/layout/IconCircleList"/>
    <dgm:cxn modelId="{85E0CEAD-960B-4DC3-806B-7D01561E418B}" type="presOf" srcId="{7D5CAD27-D64B-41C4-9141-289578844B97}" destId="{28411DD1-8FF6-4BE9-B9DE-12C33C2B4D8B}" srcOrd="0" destOrd="0" presId="urn:microsoft.com/office/officeart/2018/2/layout/IconCircleList"/>
    <dgm:cxn modelId="{2627D5C3-18D7-4C51-9B52-344CCA429ABB}" srcId="{C366F516-07FD-4AF8-A6D8-B3D9F785AFCB}" destId="{55BC9DAC-51ED-453B-8712-482CC1C53981}" srcOrd="2" destOrd="0" parTransId="{E4F2C383-11E9-4F53-AA20-58E1BF33F716}" sibTransId="{7D5CAD27-D64B-41C4-9141-289578844B97}"/>
    <dgm:cxn modelId="{2DD90AE4-96DF-4173-93DB-FEF15F1AA4C0}" srcId="{C366F516-07FD-4AF8-A6D8-B3D9F785AFCB}" destId="{8E458120-EBA9-4E56-B1CB-9AB6218EAD0B}" srcOrd="0" destOrd="0" parTransId="{8A0C740F-F142-4D5F-B430-41BB58CAC2B7}" sibTransId="{CBB08419-2DE8-4123-8A93-A7AC79C4BC0D}"/>
    <dgm:cxn modelId="{92D86FEB-E4D3-48C9-B0A4-853B05F3CEC7}" type="presOf" srcId="{55BC9DAC-51ED-453B-8712-482CC1C53981}" destId="{2B7F73A3-F7F8-4CB4-A5BE-B00CADD68153}" srcOrd="0" destOrd="0" presId="urn:microsoft.com/office/officeart/2018/2/layout/IconCircleList"/>
    <dgm:cxn modelId="{72A52F3B-4FA0-47DF-B1A4-F5F2EAAB44A6}" type="presParOf" srcId="{0C5FCD8C-D4D9-4FCF-B1FB-F2F808B19735}" destId="{F96B6690-21E6-43B5-83AE-C4C032019136}" srcOrd="0" destOrd="0" presId="urn:microsoft.com/office/officeart/2018/2/layout/IconCircleList"/>
    <dgm:cxn modelId="{757C7727-31F5-4CE2-BA2E-892AE860F981}" type="presParOf" srcId="{F96B6690-21E6-43B5-83AE-C4C032019136}" destId="{4024ACA3-AA1D-461E-AB15-602EB3E7759B}" srcOrd="0" destOrd="0" presId="urn:microsoft.com/office/officeart/2018/2/layout/IconCircleList"/>
    <dgm:cxn modelId="{CBD36D36-4981-4954-82F7-F912CE763590}" type="presParOf" srcId="{4024ACA3-AA1D-461E-AB15-602EB3E7759B}" destId="{E4CA9F13-0628-4479-BAF7-33C5B55CF3B0}" srcOrd="0" destOrd="0" presId="urn:microsoft.com/office/officeart/2018/2/layout/IconCircleList"/>
    <dgm:cxn modelId="{9E5F8FCD-1EF5-45FD-B909-C34977E0A943}" type="presParOf" srcId="{4024ACA3-AA1D-461E-AB15-602EB3E7759B}" destId="{25CCE9C1-5D16-45DA-B001-4AC494D33971}" srcOrd="1" destOrd="0" presId="urn:microsoft.com/office/officeart/2018/2/layout/IconCircleList"/>
    <dgm:cxn modelId="{5AEC4DE3-79A7-446F-889E-FFA67F86891C}" type="presParOf" srcId="{4024ACA3-AA1D-461E-AB15-602EB3E7759B}" destId="{928A1714-1BE5-445B-8F9D-3FF71FBB6359}" srcOrd="2" destOrd="0" presId="urn:microsoft.com/office/officeart/2018/2/layout/IconCircleList"/>
    <dgm:cxn modelId="{D4D9F51F-D78A-4A9E-8F47-B6A4AF77D71E}" type="presParOf" srcId="{4024ACA3-AA1D-461E-AB15-602EB3E7759B}" destId="{1A24D67E-302C-42E5-A311-6755026F40DA}" srcOrd="3" destOrd="0" presId="urn:microsoft.com/office/officeart/2018/2/layout/IconCircleList"/>
    <dgm:cxn modelId="{5D9A8506-5F02-4649-9726-17ED33417A76}" type="presParOf" srcId="{F96B6690-21E6-43B5-83AE-C4C032019136}" destId="{B0E7B2EB-FEB6-4DE8-A9D4-9164A0361A74}" srcOrd="1" destOrd="0" presId="urn:microsoft.com/office/officeart/2018/2/layout/IconCircleList"/>
    <dgm:cxn modelId="{816A3AD2-B4D5-4431-B769-3EE0676A36BC}" type="presParOf" srcId="{F96B6690-21E6-43B5-83AE-C4C032019136}" destId="{BEF290DB-2906-47AE-A73A-276A86F67E66}" srcOrd="2" destOrd="0" presId="urn:microsoft.com/office/officeart/2018/2/layout/IconCircleList"/>
    <dgm:cxn modelId="{EB69ABC3-C2FD-45D5-828A-9DD6EDA53035}" type="presParOf" srcId="{BEF290DB-2906-47AE-A73A-276A86F67E66}" destId="{2F337410-BD47-41B0-9EF5-4C2ED96EC9B1}" srcOrd="0" destOrd="0" presId="urn:microsoft.com/office/officeart/2018/2/layout/IconCircleList"/>
    <dgm:cxn modelId="{71EDF5F1-36CC-4188-A226-A5E0129B828B}" type="presParOf" srcId="{BEF290DB-2906-47AE-A73A-276A86F67E66}" destId="{A2E51985-EE7B-4BAD-83BB-9144915B5CAA}" srcOrd="1" destOrd="0" presId="urn:microsoft.com/office/officeart/2018/2/layout/IconCircleList"/>
    <dgm:cxn modelId="{043692DF-953E-47D7-8359-1F734AD6C2F1}" type="presParOf" srcId="{BEF290DB-2906-47AE-A73A-276A86F67E66}" destId="{ED64439C-696C-43B5-B552-A9DD8174BF25}" srcOrd="2" destOrd="0" presId="urn:microsoft.com/office/officeart/2018/2/layout/IconCircleList"/>
    <dgm:cxn modelId="{59756762-3CEC-4733-91D7-04727DDC5095}" type="presParOf" srcId="{BEF290DB-2906-47AE-A73A-276A86F67E66}" destId="{A85F2E96-A2B2-4319-A7C6-477B3F2032AB}" srcOrd="3" destOrd="0" presId="urn:microsoft.com/office/officeart/2018/2/layout/IconCircleList"/>
    <dgm:cxn modelId="{7D3F331C-4585-44CA-9BC6-08C0F0F76127}" type="presParOf" srcId="{F96B6690-21E6-43B5-83AE-C4C032019136}" destId="{2C140DA0-9232-4CE0-849A-A2ECDFDACC6F}" srcOrd="3" destOrd="0" presId="urn:microsoft.com/office/officeart/2018/2/layout/IconCircleList"/>
    <dgm:cxn modelId="{6FC35508-12B7-491F-95D2-9B37672AF10F}" type="presParOf" srcId="{F96B6690-21E6-43B5-83AE-C4C032019136}" destId="{6CD72AE2-E854-43A2-B24C-7683E7BFDAE3}" srcOrd="4" destOrd="0" presId="urn:microsoft.com/office/officeart/2018/2/layout/IconCircleList"/>
    <dgm:cxn modelId="{23C193C2-8052-443A-8D53-F701A4895216}" type="presParOf" srcId="{6CD72AE2-E854-43A2-B24C-7683E7BFDAE3}" destId="{A69021C2-F3B8-41E5-B440-55F52783F36F}" srcOrd="0" destOrd="0" presId="urn:microsoft.com/office/officeart/2018/2/layout/IconCircleList"/>
    <dgm:cxn modelId="{91E93096-3714-4F8E-B806-E912FD74D9E6}" type="presParOf" srcId="{6CD72AE2-E854-43A2-B24C-7683E7BFDAE3}" destId="{678161D5-096C-4470-B9D3-EF88E42B3A6B}" srcOrd="1" destOrd="0" presId="urn:microsoft.com/office/officeart/2018/2/layout/IconCircleList"/>
    <dgm:cxn modelId="{ED7179FB-50FE-45F7-B3AE-22FD6174CFBC}" type="presParOf" srcId="{6CD72AE2-E854-43A2-B24C-7683E7BFDAE3}" destId="{74B32DAC-396D-4941-8626-E5EE5C25C18D}" srcOrd="2" destOrd="0" presId="urn:microsoft.com/office/officeart/2018/2/layout/IconCircleList"/>
    <dgm:cxn modelId="{9A8564EF-0598-4947-9ABE-15362B98D1B2}" type="presParOf" srcId="{6CD72AE2-E854-43A2-B24C-7683E7BFDAE3}" destId="{2B7F73A3-F7F8-4CB4-A5BE-B00CADD68153}" srcOrd="3" destOrd="0" presId="urn:microsoft.com/office/officeart/2018/2/layout/IconCircleList"/>
    <dgm:cxn modelId="{324AA3DE-2ABF-4AAC-B5DD-FEA955D9405E}" type="presParOf" srcId="{F96B6690-21E6-43B5-83AE-C4C032019136}" destId="{28411DD1-8FF6-4BE9-B9DE-12C33C2B4D8B}" srcOrd="5" destOrd="0" presId="urn:microsoft.com/office/officeart/2018/2/layout/IconCircleList"/>
    <dgm:cxn modelId="{F2F9CB5D-8A1C-4E2D-A966-2B6DA0B9BCE2}" type="presParOf" srcId="{F96B6690-21E6-43B5-83AE-C4C032019136}" destId="{4495939A-D9B5-4749-9981-9EFE3951337F}" srcOrd="6" destOrd="0" presId="urn:microsoft.com/office/officeart/2018/2/layout/IconCircleList"/>
    <dgm:cxn modelId="{32432F2B-AFE7-4B60-98A6-6B30D4E2A19A}" type="presParOf" srcId="{4495939A-D9B5-4749-9981-9EFE3951337F}" destId="{D43266CD-F509-45D0-A4A2-97D454C569A5}" srcOrd="0" destOrd="0" presId="urn:microsoft.com/office/officeart/2018/2/layout/IconCircleList"/>
    <dgm:cxn modelId="{6305D419-204E-4DC8-B741-C7C7650AD90E}" type="presParOf" srcId="{4495939A-D9B5-4749-9981-9EFE3951337F}" destId="{9DEF1786-BA8A-41DD-AF24-91A4D9FA94D3}" srcOrd="1" destOrd="0" presId="urn:microsoft.com/office/officeart/2018/2/layout/IconCircleList"/>
    <dgm:cxn modelId="{F1A7D17F-1E53-4B5D-9334-729C1908A0E7}" type="presParOf" srcId="{4495939A-D9B5-4749-9981-9EFE3951337F}" destId="{E71366B4-B5EB-4582-8CBF-C9F22397CDA5}" srcOrd="2" destOrd="0" presId="urn:microsoft.com/office/officeart/2018/2/layout/IconCircleList"/>
    <dgm:cxn modelId="{65417BDB-BAFB-431C-9539-42A58200E8C2}" type="presParOf" srcId="{4495939A-D9B5-4749-9981-9EFE3951337F}" destId="{088E6DD0-0181-4903-AAA8-03115C8EBE78}" srcOrd="3" destOrd="0" presId="urn:microsoft.com/office/officeart/2018/2/layout/IconCircleList"/>
    <dgm:cxn modelId="{E0CD96FB-6450-457E-8FAC-D351344C3473}" type="presParOf" srcId="{F96B6690-21E6-43B5-83AE-C4C032019136}" destId="{5EE6CA7D-D6B0-4FFC-A5B0-47ACAA430C92}" srcOrd="7" destOrd="0" presId="urn:microsoft.com/office/officeart/2018/2/layout/IconCircleList"/>
    <dgm:cxn modelId="{530117DD-27DF-49B9-9388-F5698E951708}" type="presParOf" srcId="{F96B6690-21E6-43B5-83AE-C4C032019136}" destId="{3F1C6900-0BBE-47FA-99F3-F43AE6E9BE40}" srcOrd="8" destOrd="0" presId="urn:microsoft.com/office/officeart/2018/2/layout/IconCircleList"/>
    <dgm:cxn modelId="{27330F04-9001-4C68-891A-1C5744397A58}" type="presParOf" srcId="{3F1C6900-0BBE-47FA-99F3-F43AE6E9BE40}" destId="{A8F663C9-163B-4F2E-93A6-2E2AE3C4EDE8}" srcOrd="0" destOrd="0" presId="urn:microsoft.com/office/officeart/2018/2/layout/IconCircleList"/>
    <dgm:cxn modelId="{D9BDEA58-6686-4DD6-90C6-5BEBD9344AD5}" type="presParOf" srcId="{3F1C6900-0BBE-47FA-99F3-F43AE6E9BE40}" destId="{B654D7EE-1CE8-421B-BB17-23E196B807A8}" srcOrd="1" destOrd="0" presId="urn:microsoft.com/office/officeart/2018/2/layout/IconCircleList"/>
    <dgm:cxn modelId="{C9E3A68F-C61A-4C3E-A0EE-8DE59A3FE31E}" type="presParOf" srcId="{3F1C6900-0BBE-47FA-99F3-F43AE6E9BE40}" destId="{F767FFF2-DAF1-4214-9368-D1B8D9B26AF5}" srcOrd="2" destOrd="0" presId="urn:microsoft.com/office/officeart/2018/2/layout/IconCircleList"/>
    <dgm:cxn modelId="{80CE2B58-5D9A-4BBC-8F59-9487C6C0AC8F}" type="presParOf" srcId="{3F1C6900-0BBE-47FA-99F3-F43AE6E9BE40}" destId="{A9DE2329-8A8F-4496-A324-F4B38B396D0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A9F13-0628-4479-BAF7-33C5B55CF3B0}">
      <dsp:nvSpPr>
        <dsp:cNvPr id="0" name=""/>
        <dsp:cNvSpPr/>
      </dsp:nvSpPr>
      <dsp:spPr>
        <a:xfrm>
          <a:off x="348623" y="11117"/>
          <a:ext cx="807736" cy="80773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CCE9C1-5D16-45DA-B001-4AC494D33971}">
      <dsp:nvSpPr>
        <dsp:cNvPr id="0" name=""/>
        <dsp:cNvSpPr/>
      </dsp:nvSpPr>
      <dsp:spPr>
        <a:xfrm>
          <a:off x="518247" y="180742"/>
          <a:ext cx="468486" cy="4684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24D67E-302C-42E5-A311-6755026F40DA}">
      <dsp:nvSpPr>
        <dsp:cNvPr id="0" name=""/>
        <dsp:cNvSpPr/>
      </dsp:nvSpPr>
      <dsp:spPr>
        <a:xfrm>
          <a:off x="1329445" y="11117"/>
          <a:ext cx="190394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Research:</a:t>
          </a:r>
        </a:p>
      </dsp:txBody>
      <dsp:txXfrm>
        <a:off x="1329445" y="11117"/>
        <a:ext cx="1903949" cy="807736"/>
      </dsp:txXfrm>
    </dsp:sp>
    <dsp:sp modelId="{2F337410-BD47-41B0-9EF5-4C2ED96EC9B1}">
      <dsp:nvSpPr>
        <dsp:cNvPr id="0" name=""/>
        <dsp:cNvSpPr/>
      </dsp:nvSpPr>
      <dsp:spPr>
        <a:xfrm>
          <a:off x="3565143" y="11117"/>
          <a:ext cx="807736" cy="80773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E51985-EE7B-4BAD-83BB-9144915B5CAA}">
      <dsp:nvSpPr>
        <dsp:cNvPr id="0" name=""/>
        <dsp:cNvSpPr/>
      </dsp:nvSpPr>
      <dsp:spPr>
        <a:xfrm>
          <a:off x="3734768" y="180742"/>
          <a:ext cx="468486" cy="4684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5F2E96-A2B2-4319-A7C6-477B3F2032AB}">
      <dsp:nvSpPr>
        <dsp:cNvPr id="0" name=""/>
        <dsp:cNvSpPr/>
      </dsp:nvSpPr>
      <dsp:spPr>
        <a:xfrm>
          <a:off x="4545966" y="11117"/>
          <a:ext cx="190394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Find out about your competitors. Are there others with similar products/services/ideas? </a:t>
          </a:r>
        </a:p>
      </dsp:txBody>
      <dsp:txXfrm>
        <a:off x="4545966" y="11117"/>
        <a:ext cx="1903949" cy="807736"/>
      </dsp:txXfrm>
    </dsp:sp>
    <dsp:sp modelId="{A69021C2-F3B8-41E5-B440-55F52783F36F}">
      <dsp:nvSpPr>
        <dsp:cNvPr id="0" name=""/>
        <dsp:cNvSpPr/>
      </dsp:nvSpPr>
      <dsp:spPr>
        <a:xfrm>
          <a:off x="348623" y="1448740"/>
          <a:ext cx="807736" cy="80773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8161D5-096C-4470-B9D3-EF88E42B3A6B}">
      <dsp:nvSpPr>
        <dsp:cNvPr id="0" name=""/>
        <dsp:cNvSpPr/>
      </dsp:nvSpPr>
      <dsp:spPr>
        <a:xfrm>
          <a:off x="518247" y="1618365"/>
          <a:ext cx="468486" cy="4684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F73A3-F7F8-4CB4-A5BE-B00CADD68153}">
      <dsp:nvSpPr>
        <dsp:cNvPr id="0" name=""/>
        <dsp:cNvSpPr/>
      </dsp:nvSpPr>
      <dsp:spPr>
        <a:xfrm>
          <a:off x="1329445" y="1448740"/>
          <a:ext cx="190394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What research should you do before testing your product/service/idea?</a:t>
          </a:r>
        </a:p>
      </dsp:txBody>
      <dsp:txXfrm>
        <a:off x="1329445" y="1448740"/>
        <a:ext cx="1903949" cy="807736"/>
      </dsp:txXfrm>
    </dsp:sp>
    <dsp:sp modelId="{D43266CD-F509-45D0-A4A2-97D454C569A5}">
      <dsp:nvSpPr>
        <dsp:cNvPr id="0" name=""/>
        <dsp:cNvSpPr/>
      </dsp:nvSpPr>
      <dsp:spPr>
        <a:xfrm>
          <a:off x="3565143" y="1448740"/>
          <a:ext cx="807736" cy="80773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F1786-BA8A-41DD-AF24-91A4D9FA94D3}">
      <dsp:nvSpPr>
        <dsp:cNvPr id="0" name=""/>
        <dsp:cNvSpPr/>
      </dsp:nvSpPr>
      <dsp:spPr>
        <a:xfrm>
          <a:off x="3734768" y="1618365"/>
          <a:ext cx="468486" cy="4684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8E6DD0-0181-4903-AAA8-03115C8EBE78}">
      <dsp:nvSpPr>
        <dsp:cNvPr id="0" name=""/>
        <dsp:cNvSpPr/>
      </dsp:nvSpPr>
      <dsp:spPr>
        <a:xfrm>
          <a:off x="4545966" y="1448740"/>
          <a:ext cx="190394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What research will you do when your product/service/idea is launched?</a:t>
          </a:r>
        </a:p>
      </dsp:txBody>
      <dsp:txXfrm>
        <a:off x="4545966" y="1448740"/>
        <a:ext cx="1903949" cy="807736"/>
      </dsp:txXfrm>
    </dsp:sp>
    <dsp:sp modelId="{A8F663C9-163B-4F2E-93A6-2E2AE3C4EDE8}">
      <dsp:nvSpPr>
        <dsp:cNvPr id="0" name=""/>
        <dsp:cNvSpPr/>
      </dsp:nvSpPr>
      <dsp:spPr>
        <a:xfrm>
          <a:off x="348623" y="2886363"/>
          <a:ext cx="807736" cy="80773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4D7EE-1CE8-421B-BB17-23E196B807A8}">
      <dsp:nvSpPr>
        <dsp:cNvPr id="0" name=""/>
        <dsp:cNvSpPr/>
      </dsp:nvSpPr>
      <dsp:spPr>
        <a:xfrm>
          <a:off x="518247" y="3055988"/>
          <a:ext cx="468486" cy="4684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E2329-8A8F-4496-A324-F4B38B396D07}">
      <dsp:nvSpPr>
        <dsp:cNvPr id="0" name=""/>
        <dsp:cNvSpPr/>
      </dsp:nvSpPr>
      <dsp:spPr>
        <a:xfrm>
          <a:off x="1329445" y="2886363"/>
          <a:ext cx="1903949" cy="80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Research on research in marketing and public relations to find out what types of data can be gathered. </a:t>
          </a:r>
        </a:p>
      </dsp:txBody>
      <dsp:txXfrm>
        <a:off x="1329445" y="2886363"/>
        <a:ext cx="1903949" cy="80773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FB9D8F-9F95-4A75-A66C-F6695F789F0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04F6E2B4-B8BC-4CFF-B897-7E55B35F7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284B6402-3230-4FAF-8C70-B23C97FA7E30}"/>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5" name="Segnaposto piè di pagina 4">
            <a:extLst>
              <a:ext uri="{FF2B5EF4-FFF2-40B4-BE49-F238E27FC236}">
                <a16:creationId xmlns:a16="http://schemas.microsoft.com/office/drawing/2014/main" id="{46A09826-3A36-4BEB-98F4-7DA99970C62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ED1FA681-5BA3-4B4C-8DA6-BB7C31D68DE5}"/>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6954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14572-34BE-48E6-B1D8-D12E95047E2A}"/>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27ED436E-7D1F-4783-B133-8819451B293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D7A0191-386D-4D6F-897B-8D6A3A65444B}"/>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5" name="Segnaposto piè di pagina 4">
            <a:extLst>
              <a:ext uri="{FF2B5EF4-FFF2-40B4-BE49-F238E27FC236}">
                <a16:creationId xmlns:a16="http://schemas.microsoft.com/office/drawing/2014/main" id="{DE9794AA-7FAC-4F91-946E-4CE205880526}"/>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611D895-F954-48B3-8B3B-1800F27F2C0B}"/>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95810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0162F44-4C51-4016-89FA-E089FB317A9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1A5FBDBB-6BCE-4915-9F82-3CDD62DBFAE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636C34A-950B-4C6B-AB23-74DAF969588E}"/>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5" name="Segnaposto piè di pagina 4">
            <a:extLst>
              <a:ext uri="{FF2B5EF4-FFF2-40B4-BE49-F238E27FC236}">
                <a16:creationId xmlns:a16="http://schemas.microsoft.com/office/drawing/2014/main" id="{91BF9C4F-BD48-4729-8DBA-4CB2EDF9C6A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C240651-E3C2-413A-8954-A60EA2FE0940}"/>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7880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63E74D-0BC3-42A9-9210-934B398DDA6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7BA25250-95F8-4BCC-8A81-2A87081597C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56B0CBC-578B-424D-A735-212477B88610}"/>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5" name="Segnaposto piè di pagina 4">
            <a:extLst>
              <a:ext uri="{FF2B5EF4-FFF2-40B4-BE49-F238E27FC236}">
                <a16:creationId xmlns:a16="http://schemas.microsoft.com/office/drawing/2014/main" id="{B7636D7E-5969-4C4D-9348-47687837F6E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F389958-BE5D-46D2-B342-2795996BE84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31524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C4C80-623B-499B-948E-173C63256EF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C15DBC8F-C088-4A11-B2CB-76EFBA90A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1079C35-2A92-4C8B-A01C-F7120062AA2D}"/>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5" name="Segnaposto piè di pagina 4">
            <a:extLst>
              <a:ext uri="{FF2B5EF4-FFF2-40B4-BE49-F238E27FC236}">
                <a16:creationId xmlns:a16="http://schemas.microsoft.com/office/drawing/2014/main" id="{AB06B1F0-3A0C-4C05-A0CB-DB7E9D9A0F9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7483FEC-CFFD-4B95-A829-9C37AC0356BF}"/>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12009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28216-5D90-44B4-B0B3-72B3C6FD608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96BFB26B-80D3-472C-B309-A4205FE7280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E82EE6A6-19AC-41A5-BC8B-48544D00BE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778AF3C5-E6F1-4494-9633-D178E1EC4299}"/>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6" name="Segnaposto piè di pagina 5">
            <a:extLst>
              <a:ext uri="{FF2B5EF4-FFF2-40B4-BE49-F238E27FC236}">
                <a16:creationId xmlns:a16="http://schemas.microsoft.com/office/drawing/2014/main" id="{098B990A-6DB6-4D47-AF32-B9A1D09F27B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C406C0D7-835A-4B45-A911-0DEE5454532A}"/>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71534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097BED-2E87-4439-8DC6-28E2ED6A0AE4}"/>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3445DAAE-8483-4F60-8DC9-0A0DC4076D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63AFF50-087B-4D52-AD2F-0DD9F5BCBB5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FD7AC620-97F3-4317-BC98-48E1B45F85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663B910-DEB9-4D5C-B3B1-A4B8773DC9F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1C340CC7-40B1-4ACC-9569-44C0043AF49E}"/>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8" name="Segnaposto piè di pagina 7">
            <a:extLst>
              <a:ext uri="{FF2B5EF4-FFF2-40B4-BE49-F238E27FC236}">
                <a16:creationId xmlns:a16="http://schemas.microsoft.com/office/drawing/2014/main" id="{119C0102-116E-4F43-A0AE-B5F1CA625587}"/>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90205082-9994-43F8-9E91-553D43A1EA59}"/>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41640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107536-B0ED-45B8-ADDC-6498420FBE9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22E193E2-8F74-4B2B-880C-DCEA9A0852B6}"/>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4" name="Segnaposto piè di pagina 3">
            <a:extLst>
              <a:ext uri="{FF2B5EF4-FFF2-40B4-BE49-F238E27FC236}">
                <a16:creationId xmlns:a16="http://schemas.microsoft.com/office/drawing/2014/main" id="{6AE590A8-20FA-4126-9E08-B83B5F6ED76E}"/>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D39E0517-E0BB-41F1-93BF-A80DB63D1BD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57795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BC41582-4655-42FC-81CF-9DDE08A173FD}"/>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3" name="Segnaposto piè di pagina 2">
            <a:extLst>
              <a:ext uri="{FF2B5EF4-FFF2-40B4-BE49-F238E27FC236}">
                <a16:creationId xmlns:a16="http://schemas.microsoft.com/office/drawing/2014/main" id="{EE9E977B-A443-41FB-B4F8-B21A9FCBECFC}"/>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E449C8C8-C5C0-4F08-8C37-6A8F4838272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400073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4A7A5D-8B3E-41C7-9233-854ACB2447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8E0ECD2B-9CDB-49BF-85B2-052086095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5C88C66C-29CD-4A78-B943-823364746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8D067A-6BD2-4EEC-882A-FD6F99734D19}"/>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6" name="Segnaposto piè di pagina 5">
            <a:extLst>
              <a:ext uri="{FF2B5EF4-FFF2-40B4-BE49-F238E27FC236}">
                <a16:creationId xmlns:a16="http://schemas.microsoft.com/office/drawing/2014/main" id="{12283FE6-FA77-4446-9B44-F3B3050783AE}"/>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862BEFE1-B6BE-4A02-B8C1-DB177BCEFF5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3946793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C0B2EB-620E-4D82-A0B9-0493509C86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2BCDC848-EC73-40CB-A3C9-12BA700E7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063EC0E3-986B-411D-9C8F-8A9D6D70A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B563855-30CF-4AEA-A09F-299785BE52DC}"/>
              </a:ext>
            </a:extLst>
          </p:cNvPr>
          <p:cNvSpPr>
            <a:spLocks noGrp="1"/>
          </p:cNvSpPr>
          <p:nvPr>
            <p:ph type="dt" sz="half" idx="10"/>
          </p:nvPr>
        </p:nvSpPr>
        <p:spPr/>
        <p:txBody>
          <a:bodyPr/>
          <a:lstStyle/>
          <a:p>
            <a:fld id="{868F76ED-94E9-48A4-84FC-5867DCF68352}" type="datetimeFigureOut">
              <a:rPr lang="en-US" smtClean="0"/>
              <a:t>10/21/2023</a:t>
            </a:fld>
            <a:endParaRPr lang="en-US"/>
          </a:p>
        </p:txBody>
      </p:sp>
      <p:sp>
        <p:nvSpPr>
          <p:cNvPr id="6" name="Segnaposto piè di pagina 5">
            <a:extLst>
              <a:ext uri="{FF2B5EF4-FFF2-40B4-BE49-F238E27FC236}">
                <a16:creationId xmlns:a16="http://schemas.microsoft.com/office/drawing/2014/main" id="{EEEB7036-0510-448F-AE94-6C1F8F78EFB9}"/>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6686DAE-C876-451A-B9CF-B2F11C2A06C7}"/>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076583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CF118D-C582-4F6D-A228-F7D2C5334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198DDE9-46AE-40CA-9390-AD17F7BDD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3C2FC81-D263-49FF-A5E5-8F79F380B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F76ED-94E9-48A4-84FC-5867DCF68352}" type="datetimeFigureOut">
              <a:rPr lang="en-US" smtClean="0"/>
              <a:t>10/21/2023</a:t>
            </a:fld>
            <a:endParaRPr lang="en-US"/>
          </a:p>
        </p:txBody>
      </p:sp>
      <p:sp>
        <p:nvSpPr>
          <p:cNvPr id="5" name="Segnaposto piè di pagina 4">
            <a:extLst>
              <a:ext uri="{FF2B5EF4-FFF2-40B4-BE49-F238E27FC236}">
                <a16:creationId xmlns:a16="http://schemas.microsoft.com/office/drawing/2014/main" id="{1B23CFB0-41AE-4EA6-8D2B-1A450C04D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ECE92A29-6292-4ACB-A92E-4A8DB2AD1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AFE47-EC1A-4316-AB86-4CAF3BE9135A}" type="slidenum">
              <a:rPr lang="en-US" smtClean="0"/>
              <a:t>‹N›</a:t>
            </a:fld>
            <a:endParaRPr lang="en-US"/>
          </a:p>
        </p:txBody>
      </p:sp>
    </p:spTree>
    <p:extLst>
      <p:ext uri="{BB962C8B-B14F-4D97-AF65-F5344CB8AC3E}">
        <p14:creationId xmlns:p14="http://schemas.microsoft.com/office/powerpoint/2010/main" val="1803162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5147776-02D2-6A6E-FE0E-FA42B9A64D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0239E68-03E7-4CF5-B472-D566E6C5D34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Public Relations</a:t>
            </a:r>
          </a:p>
        </p:txBody>
      </p:sp>
      <p:sp>
        <p:nvSpPr>
          <p:cNvPr id="3" name="Sottotitolo 2">
            <a:extLst>
              <a:ext uri="{FF2B5EF4-FFF2-40B4-BE49-F238E27FC236}">
                <a16:creationId xmlns:a16="http://schemas.microsoft.com/office/drawing/2014/main" id="{1290DADE-F8CF-498F-9D36-ABA18B8A721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Semester 1 Lesson 5</a:t>
            </a:r>
          </a:p>
          <a:p>
            <a:r>
              <a:rPr lang="en-US" sz="2200" dirty="0" err="1">
                <a:solidFill>
                  <a:srgbClr val="FFFFFF"/>
                </a:solidFill>
              </a:rPr>
              <a:t>a.a.</a:t>
            </a:r>
            <a:r>
              <a:rPr lang="en-US" sz="2200" dirty="0">
                <a:solidFill>
                  <a:srgbClr val="FFFFFF"/>
                </a:solidFill>
              </a:rPr>
              <a:t> 2023/2024</a:t>
            </a:r>
          </a:p>
          <a:p>
            <a:r>
              <a:rPr lang="en-US" sz="2200" dirty="0">
                <a:solidFill>
                  <a:srgbClr val="FFFFFF"/>
                </a:solidFill>
              </a:rPr>
              <a:t>III° </a:t>
            </a:r>
            <a:r>
              <a:rPr lang="en-US" sz="2200" dirty="0" err="1">
                <a:solidFill>
                  <a:srgbClr val="FFFFFF"/>
                </a:solidFill>
              </a:rPr>
              <a:t>lettorato</a:t>
            </a:r>
            <a:endParaRPr lang="en-US" sz="2200" dirty="0">
              <a:solidFill>
                <a:srgbClr val="FFFFFF"/>
              </a:solidFill>
            </a:endParaRPr>
          </a:p>
        </p:txBody>
      </p:sp>
    </p:spTree>
    <p:extLst>
      <p:ext uri="{BB962C8B-B14F-4D97-AF65-F5344CB8AC3E}">
        <p14:creationId xmlns:p14="http://schemas.microsoft.com/office/powerpoint/2010/main" val="20295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5FF6E6A-9580-400E-9627-C8C056BE32B6}"/>
              </a:ext>
            </a:extLst>
          </p:cNvPr>
          <p:cNvSpPr>
            <a:spLocks noGrp="1"/>
          </p:cNvSpPr>
          <p:nvPr>
            <p:ph type="title"/>
          </p:nvPr>
        </p:nvSpPr>
        <p:spPr>
          <a:xfrm>
            <a:off x="4553733" y="548464"/>
            <a:ext cx="6798541" cy="1675623"/>
          </a:xfrm>
        </p:spPr>
        <p:txBody>
          <a:bodyPr vert="horz" lIns="91440" tIns="45720" rIns="91440" bIns="45720" rtlCol="0" anchor="b">
            <a:normAutofit/>
          </a:bodyPr>
          <a:lstStyle/>
          <a:p>
            <a:r>
              <a:rPr lang="en-US" sz="4000"/>
              <a:t>Homework</a:t>
            </a:r>
          </a:p>
        </p:txBody>
      </p:sp>
      <p:pic>
        <p:nvPicPr>
          <p:cNvPr id="23" name="Picture 22">
            <a:extLst>
              <a:ext uri="{FF2B5EF4-FFF2-40B4-BE49-F238E27FC236}">
                <a16:creationId xmlns:a16="http://schemas.microsoft.com/office/drawing/2014/main" id="{46B24D82-151F-725A-5011-8A6221B45F9C}"/>
              </a:ext>
            </a:extLst>
          </p:cNvPr>
          <p:cNvPicPr>
            <a:picLocks noChangeAspect="1"/>
          </p:cNvPicPr>
          <p:nvPr/>
        </p:nvPicPr>
        <p:blipFill rotWithShape="1">
          <a:blip r:embed="rId2"/>
          <a:srcRect l="54169" r="4985" b="-1"/>
          <a:stretch/>
        </p:blipFill>
        <p:spPr>
          <a:xfrm>
            <a:off x="1" y="10"/>
            <a:ext cx="4196496" cy="6857990"/>
          </a:xfrm>
          <a:prstGeom prst="rect">
            <a:avLst/>
          </a:prstGeom>
          <a:effectLst/>
        </p:spPr>
      </p:pic>
      <p:graphicFrame>
        <p:nvGraphicFramePr>
          <p:cNvPr id="22" name="CasellaDiTesto 2">
            <a:extLst>
              <a:ext uri="{FF2B5EF4-FFF2-40B4-BE49-F238E27FC236}">
                <a16:creationId xmlns:a16="http://schemas.microsoft.com/office/drawing/2014/main" id="{4B5E9970-4FF2-07AC-EABA-E7C6451863EA}"/>
              </a:ext>
            </a:extLst>
          </p:cNvPr>
          <p:cNvGraphicFramePr/>
          <p:nvPr>
            <p:extLst>
              <p:ext uri="{D42A27DB-BD31-4B8C-83A1-F6EECF244321}">
                <p14:modId xmlns:p14="http://schemas.microsoft.com/office/powerpoint/2010/main" val="2071062209"/>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97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79ABCAC-432F-42FE-BC74-D323C255CE99}"/>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a:t>Homework discussion</a:t>
            </a:r>
          </a:p>
        </p:txBody>
      </p:sp>
      <p:pic>
        <p:nvPicPr>
          <p:cNvPr id="12" name="Picture 11" descr="Hand holding a pen shading number on a sheet">
            <a:extLst>
              <a:ext uri="{FF2B5EF4-FFF2-40B4-BE49-F238E27FC236}">
                <a16:creationId xmlns:a16="http://schemas.microsoft.com/office/drawing/2014/main" id="{111CBF88-F2D4-BD7A-2702-E3B0BDDFE2C1}"/>
              </a:ext>
            </a:extLst>
          </p:cNvPr>
          <p:cNvPicPr>
            <a:picLocks noChangeAspect="1"/>
          </p:cNvPicPr>
          <p:nvPr/>
        </p:nvPicPr>
        <p:blipFill rotWithShape="1">
          <a:blip r:embed="rId2"/>
          <a:srcRect l="48640" r="2762" b="-1"/>
          <a:stretch/>
        </p:blipFill>
        <p:spPr>
          <a:xfrm>
            <a:off x="20" y="10"/>
            <a:ext cx="4992985" cy="6857990"/>
          </a:xfrm>
          <a:prstGeom prst="rect">
            <a:avLst/>
          </a:prstGeom>
        </p:spPr>
      </p:pic>
    </p:spTree>
    <p:extLst>
      <p:ext uri="{BB962C8B-B14F-4D97-AF65-F5344CB8AC3E}">
        <p14:creationId xmlns:p14="http://schemas.microsoft.com/office/powerpoint/2010/main" val="165261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BE08F23-109A-4777-AF3D-171B00E85F60}"/>
              </a:ext>
            </a:extLst>
          </p:cNvPr>
          <p:cNvSpPr>
            <a:spLocks noGrp="1"/>
          </p:cNvSpPr>
          <p:nvPr>
            <p:ph type="title"/>
          </p:nvPr>
        </p:nvSpPr>
        <p:spPr>
          <a:xfrm>
            <a:off x="1524000" y="1005840"/>
            <a:ext cx="9031769" cy="2936382"/>
          </a:xfrm>
        </p:spPr>
        <p:txBody>
          <a:bodyPr vert="horz" lIns="91440" tIns="45720" rIns="91440" bIns="45720" rtlCol="0" anchor="b">
            <a:normAutofit/>
          </a:bodyPr>
          <a:lstStyle/>
          <a:p>
            <a:pPr algn="ctr"/>
            <a:r>
              <a:rPr lang="en-US" sz="6600" kern="1200">
                <a:solidFill>
                  <a:schemeClr val="tx1"/>
                </a:solidFill>
                <a:latin typeface="+mj-lt"/>
                <a:ea typeface="+mj-ea"/>
                <a:cs typeface="+mj-cs"/>
              </a:rPr>
              <a:t>Course objectives</a:t>
            </a:r>
          </a:p>
        </p:txBody>
      </p:sp>
      <p:sp>
        <p:nvSpPr>
          <p:cNvPr id="3" name="Segnaposto testo 2">
            <a:extLst>
              <a:ext uri="{FF2B5EF4-FFF2-40B4-BE49-F238E27FC236}">
                <a16:creationId xmlns:a16="http://schemas.microsoft.com/office/drawing/2014/main" id="{5FD6DDC8-8628-499D-BD43-630E5AC739B2}"/>
              </a:ext>
            </a:extLst>
          </p:cNvPr>
          <p:cNvSpPr>
            <a:spLocks noGrp="1"/>
          </p:cNvSpPr>
          <p:nvPr>
            <p:ph type="body" idx="1"/>
          </p:nvPr>
        </p:nvSpPr>
        <p:spPr>
          <a:xfrm>
            <a:off x="1524000" y="4034297"/>
            <a:ext cx="9031769" cy="1655762"/>
          </a:xfrm>
        </p:spPr>
        <p:txBody>
          <a:bodyPr vert="horz" lIns="91440" tIns="45720" rIns="91440" bIns="45720" rtlCol="0">
            <a:normAutofit/>
          </a:bodyPr>
          <a:lstStyle/>
          <a:p>
            <a:pPr algn="ctr"/>
            <a:r>
              <a:rPr lang="en-US" sz="3200" kern="1200">
                <a:solidFill>
                  <a:schemeClr val="tx1"/>
                </a:solidFill>
                <a:latin typeface="+mn-lt"/>
                <a:ea typeface="+mn-ea"/>
                <a:cs typeface="+mn-cs"/>
              </a:rPr>
              <a:t>Examine and study the profession of Public Relations and the modern- day channels of communication in order to execute a PR plan.</a:t>
            </a:r>
          </a:p>
        </p:txBody>
      </p:sp>
      <p:grpSp>
        <p:nvGrpSpPr>
          <p:cNvPr id="55" name="Group 54">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56"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70"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4876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4B3EE7-573E-4096-9991-41E5B2B7956B}"/>
              </a:ext>
            </a:extLst>
          </p:cNvPr>
          <p:cNvSpPr>
            <a:spLocks noGrp="1"/>
          </p:cNvSpPr>
          <p:nvPr>
            <p:ph type="title"/>
          </p:nvPr>
        </p:nvSpPr>
        <p:spPr/>
        <p:txBody>
          <a:bodyPr/>
          <a:lstStyle/>
          <a:p>
            <a:r>
              <a:rPr lang="en-US" dirty="0"/>
              <a:t>Research</a:t>
            </a:r>
          </a:p>
        </p:txBody>
      </p:sp>
      <p:sp>
        <p:nvSpPr>
          <p:cNvPr id="3" name="CasellaDiTesto 2">
            <a:extLst>
              <a:ext uri="{FF2B5EF4-FFF2-40B4-BE49-F238E27FC236}">
                <a16:creationId xmlns:a16="http://schemas.microsoft.com/office/drawing/2014/main" id="{CD33CFEE-E9FB-4F47-81A4-B2AB81B79F9C}"/>
              </a:ext>
            </a:extLst>
          </p:cNvPr>
          <p:cNvSpPr txBox="1"/>
          <p:nvPr/>
        </p:nvSpPr>
        <p:spPr>
          <a:xfrm>
            <a:off x="980661" y="1690688"/>
            <a:ext cx="7739269" cy="923330"/>
          </a:xfrm>
          <a:prstGeom prst="rect">
            <a:avLst/>
          </a:prstGeom>
          <a:noFill/>
        </p:spPr>
        <p:txBody>
          <a:bodyPr wrap="square" rtlCol="0">
            <a:spAutoFit/>
          </a:bodyPr>
          <a:lstStyle/>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RACE  (which stands for research, action planning, communication, and evaluation)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asellaDiTesto 3">
            <a:extLst>
              <a:ext uri="{FF2B5EF4-FFF2-40B4-BE49-F238E27FC236}">
                <a16:creationId xmlns:a16="http://schemas.microsoft.com/office/drawing/2014/main" id="{199557A3-076A-456A-A585-00315625E30B}"/>
              </a:ext>
            </a:extLst>
          </p:cNvPr>
          <p:cNvSpPr txBox="1"/>
          <p:nvPr/>
        </p:nvSpPr>
        <p:spPr>
          <a:xfrm>
            <a:off x="1258957" y="2941983"/>
            <a:ext cx="9144000" cy="2308324"/>
          </a:xfrm>
          <a:prstGeom prst="rect">
            <a:avLst/>
          </a:prstGeom>
          <a:noFill/>
        </p:spPr>
        <p:txBody>
          <a:bodyPr wrap="square" rtlCol="0">
            <a:spAutoFit/>
          </a:bodyPr>
          <a:lstStyle/>
          <a:p>
            <a:r>
              <a:rPr lang="en-US" dirty="0"/>
              <a:t>Reasons for formative and evaluative research:</a:t>
            </a:r>
          </a:p>
          <a:p>
            <a:pPr marL="342900" indent="-342900">
              <a:buAutoNum type="arabicPeriod"/>
            </a:pPr>
            <a:r>
              <a:rPr lang="en-US" dirty="0"/>
              <a:t>Makes communication 2-way, engagement in dialogue with publics; understanding their beliefs and values; working to build on the understanding of the internal workings of an organization</a:t>
            </a:r>
          </a:p>
          <a:p>
            <a:pPr marL="342900" indent="-342900">
              <a:buAutoNum type="arabicPeriod"/>
            </a:pPr>
            <a:r>
              <a:rPr lang="en-US" dirty="0"/>
              <a:t>It makes public relations activities strategic without guesswork or instinct; ensures that PR is aimed at its target audience and does not waste time or resources elsewhere</a:t>
            </a:r>
          </a:p>
          <a:p>
            <a:pPr marL="342900" indent="-342900">
              <a:buAutoNum type="arabicPeriod"/>
            </a:pPr>
            <a:r>
              <a:rPr lang="en-US" dirty="0"/>
              <a:t>Shows results or measures impact with statistics; therefore directing the budget to more successful elements or refine our campaign if something is not working</a:t>
            </a:r>
          </a:p>
        </p:txBody>
      </p:sp>
    </p:spTree>
    <p:extLst>
      <p:ext uri="{BB962C8B-B14F-4D97-AF65-F5344CB8AC3E}">
        <p14:creationId xmlns:p14="http://schemas.microsoft.com/office/powerpoint/2010/main" val="3437587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9BD681-3509-4470-9034-6F72B0F73D10}"/>
              </a:ext>
            </a:extLst>
          </p:cNvPr>
          <p:cNvSpPr>
            <a:spLocks noGrp="1"/>
          </p:cNvSpPr>
          <p:nvPr>
            <p:ph type="title"/>
          </p:nvPr>
        </p:nvSpPr>
        <p:spPr/>
        <p:txBody>
          <a:bodyPr/>
          <a:lstStyle/>
          <a:p>
            <a:r>
              <a:rPr lang="en-US" dirty="0"/>
              <a:t>Qualitative data collection</a:t>
            </a:r>
          </a:p>
        </p:txBody>
      </p:sp>
      <p:sp>
        <p:nvSpPr>
          <p:cNvPr id="4" name="CasellaDiTesto 3">
            <a:extLst>
              <a:ext uri="{FF2B5EF4-FFF2-40B4-BE49-F238E27FC236}">
                <a16:creationId xmlns:a16="http://schemas.microsoft.com/office/drawing/2014/main" id="{74E099D7-E300-4761-A655-C090EC846CAC}"/>
              </a:ext>
            </a:extLst>
          </p:cNvPr>
          <p:cNvSpPr txBox="1"/>
          <p:nvPr/>
        </p:nvSpPr>
        <p:spPr>
          <a:xfrm>
            <a:off x="3048000" y="1447246"/>
            <a:ext cx="6096000" cy="2850460"/>
          </a:xfrm>
          <a:prstGeom prst="rect">
            <a:avLst/>
          </a:prstGeom>
          <a:noFill/>
        </p:spPr>
        <p:txBody>
          <a:bodyPr wrap="square">
            <a:spAutoFit/>
          </a:bodyPr>
          <a:lstStyle/>
          <a:p>
            <a:pPr marL="0" marR="0">
              <a:lnSpc>
                <a:spcPct val="107000"/>
              </a:lnSpc>
              <a:spcBef>
                <a:spcPts val="0"/>
              </a:spcBef>
              <a:spcAft>
                <a:spcPts val="80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Methods of Qualitative Data Collection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In-depth interviews</a:t>
            </a:r>
            <a:endParaRPr lang="en-US" sz="16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Focus groups</a:t>
            </a:r>
            <a:endParaRPr lang="en-US" sz="16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Case studies</a:t>
            </a:r>
            <a:endParaRPr lang="en-US" sz="16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Participant observation</a:t>
            </a:r>
            <a:endParaRPr lang="en-US" sz="16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Monitoring toll-free (1-800 #) call transcripts</a:t>
            </a:r>
            <a:endParaRPr lang="en-US" sz="16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Monitoring complaints by e-mail and letter</a:t>
            </a:r>
            <a:endParaRPr lang="en-US" sz="16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1AC7AD4F-3412-4998-BCCA-24F1E6EF755E}"/>
              </a:ext>
            </a:extLst>
          </p:cNvPr>
          <p:cNvSpPr txBox="1"/>
          <p:nvPr/>
        </p:nvSpPr>
        <p:spPr>
          <a:xfrm>
            <a:off x="424069" y="5173938"/>
            <a:ext cx="6096000" cy="1477328"/>
          </a:xfrm>
          <a:prstGeom prst="rect">
            <a:avLst/>
          </a:prstGeom>
          <a:noFill/>
        </p:spPr>
        <p:txBody>
          <a:bodyPr wrap="square">
            <a:spAutoFit/>
          </a:bodyPr>
          <a:lstStyle/>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Public relations managers often use qualitative research to support quantitative findings. Qualitative research can be designed to understand the views of specific publics and to have them elaborate on beliefs or values that stood out in quantitative analyses</a:t>
            </a:r>
            <a:endParaRPr lang="en-US" dirty="0"/>
          </a:p>
        </p:txBody>
      </p:sp>
    </p:spTree>
    <p:extLst>
      <p:ext uri="{BB962C8B-B14F-4D97-AF65-F5344CB8AC3E}">
        <p14:creationId xmlns:p14="http://schemas.microsoft.com/office/powerpoint/2010/main" val="3561232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386E54-B878-4BE6-A2A6-86FDD6373549}"/>
              </a:ext>
            </a:extLst>
          </p:cNvPr>
          <p:cNvSpPr>
            <a:spLocks noGrp="1"/>
          </p:cNvSpPr>
          <p:nvPr>
            <p:ph type="title"/>
          </p:nvPr>
        </p:nvSpPr>
        <p:spPr/>
        <p:txBody>
          <a:bodyPr/>
          <a:lstStyle/>
          <a:p>
            <a:r>
              <a:rPr lang="en-US" dirty="0"/>
              <a:t>Types of research</a:t>
            </a:r>
          </a:p>
        </p:txBody>
      </p:sp>
      <p:sp>
        <p:nvSpPr>
          <p:cNvPr id="3" name="CasellaDiTesto 2">
            <a:extLst>
              <a:ext uri="{FF2B5EF4-FFF2-40B4-BE49-F238E27FC236}">
                <a16:creationId xmlns:a16="http://schemas.microsoft.com/office/drawing/2014/main" id="{BA81F96C-6736-45A0-BF25-E02E50AB2CE8}"/>
              </a:ext>
            </a:extLst>
          </p:cNvPr>
          <p:cNvSpPr txBox="1"/>
          <p:nvPr/>
        </p:nvSpPr>
        <p:spPr>
          <a:xfrm>
            <a:off x="1205948" y="1696376"/>
            <a:ext cx="8136835" cy="646331"/>
          </a:xfrm>
          <a:prstGeom prst="rect">
            <a:avLst/>
          </a:prstGeom>
          <a:noFill/>
        </p:spPr>
        <p:txBody>
          <a:bodyPr wrap="square" rtlCol="0">
            <a:spAutoFit/>
          </a:bodyPr>
          <a:lstStyle/>
          <a:p>
            <a:pPr marL="342900" indent="-342900">
              <a:buAutoNum type="arabicPeriod"/>
            </a:pPr>
            <a:r>
              <a:rPr lang="en-US" dirty="0"/>
              <a:t>Primary research- most expensive; unique to your organization</a:t>
            </a:r>
          </a:p>
          <a:p>
            <a:pPr marL="342900" indent="-342900">
              <a:buAutoNum type="arabicPeriod"/>
            </a:pPr>
            <a:r>
              <a:rPr lang="en-US" dirty="0"/>
              <a:t>Secondary research – internet, reference books, trade publications, </a:t>
            </a:r>
            <a:r>
              <a:rPr lang="en-US" dirty="0" err="1"/>
              <a:t>etc</a:t>
            </a:r>
            <a:endParaRPr lang="en-US" dirty="0"/>
          </a:p>
        </p:txBody>
      </p:sp>
      <p:sp>
        <p:nvSpPr>
          <p:cNvPr id="4" name="CasellaDiTesto 3">
            <a:extLst>
              <a:ext uri="{FF2B5EF4-FFF2-40B4-BE49-F238E27FC236}">
                <a16:creationId xmlns:a16="http://schemas.microsoft.com/office/drawing/2014/main" id="{73DF3D20-B070-4DDD-8D34-A5A70710243C}"/>
              </a:ext>
            </a:extLst>
          </p:cNvPr>
          <p:cNvSpPr txBox="1"/>
          <p:nvPr/>
        </p:nvSpPr>
        <p:spPr>
          <a:xfrm>
            <a:off x="1331843" y="2754544"/>
            <a:ext cx="7885043" cy="3738331"/>
          </a:xfrm>
          <a:prstGeom prst="rect">
            <a:avLst/>
          </a:prstGeom>
          <a:noFill/>
        </p:spPr>
        <p:txBody>
          <a:bodyPr wrap="square" rtlCol="0">
            <a:spAutoFit/>
          </a:bodyPr>
          <a:lstStyle/>
          <a:p>
            <a:r>
              <a:rPr lang="en-US" dirty="0"/>
              <a:t>Quantitative research</a:t>
            </a:r>
          </a:p>
          <a:p>
            <a:pPr marL="0" marR="0">
              <a:lnSpc>
                <a:spcPct val="107000"/>
              </a:lnSpc>
              <a:spcBef>
                <a:spcPts val="0"/>
              </a:spcBef>
              <a:spcAft>
                <a:spcPts val="800"/>
              </a:spcAft>
            </a:pPr>
            <a:r>
              <a:rPr lang="en-US" sz="1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Methods of Quantitative Data Collection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Internet-based surveys</a:t>
            </a:r>
            <a:endParaRPr lang="en-US"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Telephone surveys</a:t>
            </a:r>
            <a:endParaRPr lang="en-US"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Mail surveys</a:t>
            </a:r>
            <a:endParaRPr lang="en-US"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Content analysis (usually of media coverage)</a:t>
            </a:r>
            <a:endParaRPr lang="en-US"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Comment cards and feedback forms</a:t>
            </a:r>
            <a:endParaRPr lang="en-US"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Warranty cards (usually demographic information on buyers)</a:t>
            </a:r>
            <a:endParaRPr lang="en-US"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195"/>
              </a:lnSpc>
              <a:spcBef>
                <a:spcPts val="0"/>
              </a:spcBef>
              <a:spcAft>
                <a:spcPts val="800"/>
              </a:spcAft>
              <a:buSzPts val="1000"/>
              <a:buFont typeface="Symbol" panose="05050102010706020507" pitchFamily="18" charset="2"/>
              <a:buChar char=""/>
              <a:tabLst>
                <a:tab pos="457200" algn="l"/>
              </a:tabLst>
            </a:pP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Frequent shopper program tracking (purchasing data)</a:t>
            </a:r>
            <a:endParaRPr lang="en-US"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10121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4B0EE9-0CB6-4E60-937F-E5EA4101E1E1}"/>
              </a:ext>
            </a:extLst>
          </p:cNvPr>
          <p:cNvSpPr>
            <a:spLocks noGrp="1"/>
          </p:cNvSpPr>
          <p:nvPr>
            <p:ph type="title"/>
          </p:nvPr>
        </p:nvSpPr>
        <p:spPr/>
        <p:txBody>
          <a:bodyPr/>
          <a:lstStyle/>
          <a:p>
            <a:r>
              <a:rPr lang="en-US" dirty="0"/>
              <a:t>Formative research</a:t>
            </a:r>
          </a:p>
        </p:txBody>
      </p:sp>
      <p:sp>
        <p:nvSpPr>
          <p:cNvPr id="3" name="CasellaDiTesto 2">
            <a:extLst>
              <a:ext uri="{FF2B5EF4-FFF2-40B4-BE49-F238E27FC236}">
                <a16:creationId xmlns:a16="http://schemas.microsoft.com/office/drawing/2014/main" id="{3DC1A534-62CE-418C-8AC7-1AF24CF83DBD}"/>
              </a:ext>
            </a:extLst>
          </p:cNvPr>
          <p:cNvSpPr txBox="1"/>
          <p:nvPr/>
        </p:nvSpPr>
        <p:spPr>
          <a:xfrm>
            <a:off x="980661" y="2001078"/>
            <a:ext cx="8958469" cy="3970318"/>
          </a:xfrm>
          <a:prstGeom prst="rect">
            <a:avLst/>
          </a:prstGeom>
          <a:noFill/>
        </p:spPr>
        <p:txBody>
          <a:bodyPr wrap="square" rtlCol="0">
            <a:spAutoFit/>
          </a:bodyPr>
          <a:lstStyle/>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*can be used to determine the percentage of publics who are aware of the organization’s policy on an issue of concern</a:t>
            </a: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 *using  </a:t>
            </a:r>
            <a:r>
              <a:rPr lang="en-US" b="1" dirty="0">
                <a:solidFill>
                  <a:srgbClr val="333333"/>
                </a:solidFill>
                <a:latin typeface="Georgia" panose="02040502050405020303" pitchFamily="18" charset="0"/>
                <a:ea typeface="Times New Roman" panose="02020603050405020304" pitchFamily="18" charset="0"/>
                <a:cs typeface="Calibri" panose="020F0502020204030204" pitchFamily="34" charset="0"/>
              </a:rPr>
              <a:t>s</a:t>
            </a:r>
            <a:r>
              <a:rPr lang="en-US" sz="1800" b="1"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urveys, </a:t>
            </a: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we might find that 17% of the target public is aware of the policy.     Strategically, the organization would like more members of that public to be aware of the organization’s policy, so the public relations department communicates through various channels sending targeted messages.</a:t>
            </a:r>
          </a:p>
          <a:p>
            <a:endPar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endParaRP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We could report, “Members of the community public aware of our new toxic waste disposal initiative increased from 17% to 33% in the last 2 months.” </a:t>
            </a: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Measures such as these are extremely common in public relations management. </a:t>
            </a:r>
          </a:p>
          <a:p>
            <a:endParaRPr lang="en-US" dirty="0">
              <a:solidFill>
                <a:srgbClr val="333333"/>
              </a:solidFill>
              <a:latin typeface="Georgia" panose="02040502050405020303" pitchFamily="18" charset="0"/>
              <a:ea typeface="Times New Roman" panose="02020603050405020304" pitchFamily="18" charset="0"/>
              <a:cs typeface="Calibri" panose="020F0502020204030204" pitchFamily="34" charset="0"/>
            </a:endParaRP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They may be referred to as </a:t>
            </a:r>
            <a:r>
              <a:rPr lang="en-US" sz="1800" b="1" i="1"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benchmarking</a:t>
            </a: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 because they establish a benchmark and then measure the amount of change, similar to a before-and-after comparison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68032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79CF9BDD-6DC4-4324-889B-BDDE40B91D6D}"/>
              </a:ext>
            </a:extLst>
          </p:cNvPr>
          <p:cNvSpPr>
            <a:spLocks noGrp="1"/>
          </p:cNvSpPr>
          <p:nvPr>
            <p:ph type="title"/>
          </p:nvPr>
        </p:nvSpPr>
        <p:spPr>
          <a:xfrm>
            <a:off x="1137036" y="548640"/>
            <a:ext cx="9543405" cy="1188720"/>
          </a:xfrm>
        </p:spPr>
        <p:txBody>
          <a:bodyPr vert="horz" lIns="91440" tIns="45720" rIns="91440" bIns="45720" rtlCol="0" anchor="ctr">
            <a:normAutofit/>
          </a:bodyPr>
          <a:lstStyle/>
          <a:p>
            <a:r>
              <a:rPr lang="en-US" kern="1200">
                <a:solidFill>
                  <a:schemeClr val="tx1">
                    <a:lumMod val="85000"/>
                    <a:lumOff val="15000"/>
                  </a:schemeClr>
                </a:solidFill>
                <a:latin typeface="+mj-lt"/>
                <a:ea typeface="+mj-ea"/>
                <a:cs typeface="+mj-cs"/>
              </a:rPr>
              <a:t>Getting data</a:t>
            </a:r>
          </a:p>
        </p:txBody>
      </p:sp>
      <p:sp>
        <p:nvSpPr>
          <p:cNvPr id="4" name="CasellaDiTesto 3">
            <a:extLst>
              <a:ext uri="{FF2B5EF4-FFF2-40B4-BE49-F238E27FC236}">
                <a16:creationId xmlns:a16="http://schemas.microsoft.com/office/drawing/2014/main" id="{D8BF0BBC-06B7-4525-B727-43F6E39B4E51}"/>
              </a:ext>
            </a:extLst>
          </p:cNvPr>
          <p:cNvSpPr txBox="1"/>
          <p:nvPr/>
        </p:nvSpPr>
        <p:spPr>
          <a:xfrm>
            <a:off x="1957987" y="2431765"/>
            <a:ext cx="8276026" cy="2295239"/>
          </a:xfrm>
          <a:prstGeom prst="rect">
            <a:avLst/>
          </a:prstGeom>
        </p:spPr>
        <p:txBody>
          <a:bodyPr vert="horz" lIns="91440" tIns="45720" rIns="91440" bIns="45720" rtlCol="0" anchor="ctr">
            <a:normAutofit/>
          </a:bodyPr>
          <a:lstStyle/>
          <a:p>
            <a:pPr indent="-228600" fontAlgn="base">
              <a:lnSpc>
                <a:spcPct val="90000"/>
              </a:lnSpc>
              <a:spcAft>
                <a:spcPts val="600"/>
              </a:spcAft>
              <a:buFont typeface="Arial" panose="020B0604020202020204" pitchFamily="34" charset="0"/>
              <a:buChar char="•"/>
            </a:pPr>
            <a:r>
              <a:rPr lang="en-US" sz="2000" b="0" i="0" dirty="0">
                <a:solidFill>
                  <a:schemeClr val="tx1">
                    <a:lumMod val="85000"/>
                    <a:lumOff val="15000"/>
                  </a:schemeClr>
                </a:solidFill>
                <a:effectLst/>
              </a:rPr>
              <a:t>Google Scholar</a:t>
            </a:r>
          </a:p>
          <a:p>
            <a:pPr indent="-228600" fontAlgn="base">
              <a:lnSpc>
                <a:spcPct val="90000"/>
              </a:lnSpc>
              <a:spcAft>
                <a:spcPts val="600"/>
              </a:spcAft>
              <a:buFont typeface="Arial" panose="020B0604020202020204" pitchFamily="34" charset="0"/>
              <a:buChar char="•"/>
            </a:pPr>
            <a:r>
              <a:rPr lang="en-US" sz="2000" b="0" i="0" dirty="0">
                <a:solidFill>
                  <a:schemeClr val="tx1">
                    <a:lumMod val="85000"/>
                    <a:lumOff val="15000"/>
                  </a:schemeClr>
                </a:solidFill>
                <a:effectLst/>
              </a:rPr>
              <a:t>Data.gov</a:t>
            </a:r>
          </a:p>
          <a:p>
            <a:pPr indent="-228600" fontAlgn="base">
              <a:lnSpc>
                <a:spcPct val="90000"/>
              </a:lnSpc>
              <a:spcAft>
                <a:spcPts val="600"/>
              </a:spcAft>
              <a:buFont typeface="Arial" panose="020B0604020202020204" pitchFamily="34" charset="0"/>
              <a:buChar char="•"/>
            </a:pPr>
            <a:r>
              <a:rPr lang="en-US" sz="2000" b="0" i="0" dirty="0">
                <a:solidFill>
                  <a:schemeClr val="tx1">
                    <a:lumMod val="85000"/>
                    <a:lumOff val="15000"/>
                  </a:schemeClr>
                </a:solidFill>
                <a:effectLst/>
              </a:rPr>
              <a:t>Crunchbase</a:t>
            </a:r>
          </a:p>
          <a:p>
            <a:pPr indent="-228600" fontAlgn="base">
              <a:lnSpc>
                <a:spcPct val="90000"/>
              </a:lnSpc>
              <a:spcAft>
                <a:spcPts val="600"/>
              </a:spcAft>
              <a:buFont typeface="Arial" panose="020B0604020202020204" pitchFamily="34" charset="0"/>
              <a:buChar char="•"/>
            </a:pPr>
            <a:r>
              <a:rPr lang="en-US" sz="2000" b="0" i="0" dirty="0">
                <a:solidFill>
                  <a:schemeClr val="tx1">
                    <a:lumMod val="85000"/>
                    <a:lumOff val="15000"/>
                  </a:schemeClr>
                </a:solidFill>
                <a:effectLst/>
              </a:rPr>
              <a:t>Statista</a:t>
            </a:r>
          </a:p>
          <a:p>
            <a:pPr indent="-228600" fontAlgn="base">
              <a:lnSpc>
                <a:spcPct val="90000"/>
              </a:lnSpc>
              <a:spcAft>
                <a:spcPts val="600"/>
              </a:spcAft>
              <a:buFont typeface="Arial" panose="020B0604020202020204" pitchFamily="34" charset="0"/>
              <a:buChar char="•"/>
            </a:pPr>
            <a:r>
              <a:rPr lang="en-US" sz="2000" b="0" i="0" dirty="0">
                <a:solidFill>
                  <a:schemeClr val="tx1">
                    <a:lumMod val="85000"/>
                    <a:lumOff val="15000"/>
                  </a:schemeClr>
                </a:solidFill>
                <a:effectLst/>
              </a:rPr>
              <a:t>Tools &amp; software (</a:t>
            </a:r>
            <a:r>
              <a:rPr lang="en-US" sz="2000" b="0" i="0" dirty="0" err="1">
                <a:solidFill>
                  <a:schemeClr val="tx1">
                    <a:lumMod val="85000"/>
                    <a:lumOff val="15000"/>
                  </a:schemeClr>
                </a:solidFill>
                <a:effectLst/>
              </a:rPr>
              <a:t>SimilarWeb</a:t>
            </a:r>
            <a:r>
              <a:rPr lang="en-US" sz="2000" b="0" i="0" dirty="0">
                <a:solidFill>
                  <a:schemeClr val="tx1">
                    <a:lumMod val="85000"/>
                    <a:lumOff val="15000"/>
                  </a:schemeClr>
                </a:solidFill>
                <a:effectLst/>
              </a:rPr>
              <a:t>, Google Keyword Planner). </a:t>
            </a:r>
          </a:p>
        </p:txBody>
      </p:sp>
      <p:sp>
        <p:nvSpPr>
          <p:cNvPr id="13" name="Freeform: Shape 1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5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5A16B-A94F-4A6C-974F-784D3FB242D8}"/>
              </a:ext>
            </a:extLst>
          </p:cNvPr>
          <p:cNvSpPr>
            <a:spLocks noGrp="1"/>
          </p:cNvSpPr>
          <p:nvPr>
            <p:ph type="title"/>
          </p:nvPr>
        </p:nvSpPr>
        <p:spPr/>
        <p:txBody>
          <a:bodyPr/>
          <a:lstStyle/>
          <a:p>
            <a:r>
              <a:rPr lang="en-US" dirty="0"/>
              <a:t>Research review</a:t>
            </a:r>
          </a:p>
        </p:txBody>
      </p:sp>
      <p:sp>
        <p:nvSpPr>
          <p:cNvPr id="4" name="CasellaDiTesto 3">
            <a:extLst>
              <a:ext uri="{FF2B5EF4-FFF2-40B4-BE49-F238E27FC236}">
                <a16:creationId xmlns:a16="http://schemas.microsoft.com/office/drawing/2014/main" id="{893E6BA1-ADCF-43CD-89CE-C1545064F26A}"/>
              </a:ext>
            </a:extLst>
          </p:cNvPr>
          <p:cNvSpPr txBox="1"/>
          <p:nvPr/>
        </p:nvSpPr>
        <p:spPr>
          <a:xfrm>
            <a:off x="838199" y="1690688"/>
            <a:ext cx="7522029" cy="1754326"/>
          </a:xfrm>
          <a:prstGeom prst="rect">
            <a:avLst/>
          </a:prstGeom>
          <a:noFill/>
        </p:spPr>
        <p:txBody>
          <a:bodyPr wrap="square">
            <a:spAutoFit/>
          </a:bodyPr>
          <a:lstStyle/>
          <a:p>
            <a:r>
              <a:rPr lang="en-US" dirty="0">
                <a:solidFill>
                  <a:srgbClr val="333333"/>
                </a:solidFill>
                <a:latin typeface="Georgia" panose="02040502050405020303" pitchFamily="18" charset="0"/>
                <a:ea typeface="Times New Roman" panose="02020603050405020304" pitchFamily="18" charset="0"/>
                <a:cs typeface="Calibri" panose="020F0502020204030204" pitchFamily="34" charset="0"/>
              </a:rPr>
              <a:t>PR </a:t>
            </a:r>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uses research to :</a:t>
            </a: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identify issues and engage in problem solving</a:t>
            </a: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 prevent and manage crises</a:t>
            </a: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 make organizations responsive and responsible to their publics</a:t>
            </a:r>
            <a:endParaRPr lang="en-US" dirty="0">
              <a:solidFill>
                <a:srgbClr val="333333"/>
              </a:solidFill>
              <a:latin typeface="Georgia" panose="02040502050405020303" pitchFamily="18" charset="0"/>
              <a:ea typeface="Times New Roman" panose="02020603050405020304" pitchFamily="18" charset="0"/>
              <a:cs typeface="Calibri" panose="020F0502020204030204" pitchFamily="34" charset="0"/>
            </a:endParaRP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create better organizational policy</a:t>
            </a:r>
            <a:endParaRPr lang="en-US" dirty="0">
              <a:solidFill>
                <a:srgbClr val="333333"/>
              </a:solidFill>
              <a:latin typeface="Georgia" panose="02040502050405020303" pitchFamily="18" charset="0"/>
              <a:ea typeface="Times New Roman" panose="02020603050405020304" pitchFamily="18" charset="0"/>
              <a:cs typeface="Calibri" panose="020F0502020204030204" pitchFamily="34" charset="0"/>
            </a:endParaRP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build and maintain long-term relationships with publics</a:t>
            </a:r>
            <a:endParaRPr lang="en-US" dirty="0"/>
          </a:p>
        </p:txBody>
      </p:sp>
      <p:sp>
        <p:nvSpPr>
          <p:cNvPr id="5" name="CasellaDiTesto 4">
            <a:extLst>
              <a:ext uri="{FF2B5EF4-FFF2-40B4-BE49-F238E27FC236}">
                <a16:creationId xmlns:a16="http://schemas.microsoft.com/office/drawing/2014/main" id="{A039324F-9A76-4E4A-9CD3-FB4DF42A4F9C}"/>
              </a:ext>
            </a:extLst>
          </p:cNvPr>
          <p:cNvSpPr txBox="1"/>
          <p:nvPr/>
        </p:nvSpPr>
        <p:spPr>
          <a:xfrm>
            <a:off x="1842052" y="4134678"/>
            <a:ext cx="10045148" cy="1200329"/>
          </a:xfrm>
          <a:prstGeom prst="rect">
            <a:avLst/>
          </a:prstGeom>
          <a:noFill/>
        </p:spPr>
        <p:txBody>
          <a:bodyPr wrap="square" rtlCol="0">
            <a:spAutoFit/>
          </a:bodyPr>
          <a:lstStyle/>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The purpose of research is to allow us to develop strategy in public relations in order to</a:t>
            </a: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 (a) conduct our campaigns with specific purpose and targeted goals,</a:t>
            </a: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 (b) operate as a part of the overall strategic management function in an organization, and</a:t>
            </a:r>
          </a:p>
          <a:p>
            <a:r>
              <a:rPr lang="en-US" sz="1800" dirty="0">
                <a:solidFill>
                  <a:srgbClr val="333333"/>
                </a:solidFill>
                <a:effectLst/>
                <a:latin typeface="Georgia" panose="02040502050405020303" pitchFamily="18" charset="0"/>
                <a:ea typeface="Times New Roman" panose="02020603050405020304" pitchFamily="18" charset="0"/>
                <a:cs typeface="Calibri" panose="020F0502020204030204" pitchFamily="34" charset="0"/>
              </a:rPr>
              <a:t> (c) measure the effectiveness of public relations efforts</a:t>
            </a:r>
            <a:endParaRPr lang="en-US" dirty="0"/>
          </a:p>
        </p:txBody>
      </p:sp>
    </p:spTree>
    <p:extLst>
      <p:ext uri="{BB962C8B-B14F-4D97-AF65-F5344CB8AC3E}">
        <p14:creationId xmlns:p14="http://schemas.microsoft.com/office/powerpoint/2010/main" val="122996779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613</Words>
  <Application>Microsoft Office PowerPoint</Application>
  <PresentationFormat>Widescreen</PresentationFormat>
  <Paragraphs>65</Paragraphs>
  <Slides>10</Slides>
  <Notes>0</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Arial</vt:lpstr>
      <vt:lpstr>Calibri</vt:lpstr>
      <vt:lpstr>Calibri Light</vt:lpstr>
      <vt:lpstr>Georgia</vt:lpstr>
      <vt:lpstr>Symbol</vt:lpstr>
      <vt:lpstr>Tema di Office</vt:lpstr>
      <vt:lpstr>Public Relations</vt:lpstr>
      <vt:lpstr>Homework discussion</vt:lpstr>
      <vt:lpstr>Course objectives</vt:lpstr>
      <vt:lpstr>Research</vt:lpstr>
      <vt:lpstr>Qualitative data collection</vt:lpstr>
      <vt:lpstr>Types of research</vt:lpstr>
      <vt:lpstr>Formative research</vt:lpstr>
      <vt:lpstr>Getting data</vt:lpstr>
      <vt:lpstr>Research review</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Relations</dc:title>
  <dc:creator>Elizabeth Sherman</dc:creator>
  <cp:lastModifiedBy>Elizabeth Sherman</cp:lastModifiedBy>
  <cp:revision>21</cp:revision>
  <dcterms:created xsi:type="dcterms:W3CDTF">2022-09-26T08:25:04Z</dcterms:created>
  <dcterms:modified xsi:type="dcterms:W3CDTF">2023-10-21T08:44:27Z</dcterms:modified>
</cp:coreProperties>
</file>