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61" r:id="rId5"/>
    <p:sldId id="263" r:id="rId6"/>
    <p:sldId id="274" r:id="rId7"/>
    <p:sldId id="275" r:id="rId8"/>
    <p:sldId id="276" r:id="rId9"/>
    <p:sldId id="278" r:id="rId10"/>
    <p:sldId id="280"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4F27C-973C-4F2E-AFAF-1B396221FE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339A3EF-8D72-4521-9739-711ACFABB07C}">
      <dgm:prSet/>
      <dgm:spPr/>
      <dgm:t>
        <a:bodyPr/>
        <a:lstStyle/>
        <a:p>
          <a:r>
            <a:rPr lang="en-US" dirty="0"/>
            <a:t>What kind of consumer are you? What do you buy and how in a typical week?</a:t>
          </a:r>
        </a:p>
      </dgm:t>
    </dgm:pt>
    <dgm:pt modelId="{F03D3304-B881-4B66-A16D-96FB4DBB7345}" type="parTrans" cxnId="{70DF2EAF-D783-4327-8440-136168706647}">
      <dgm:prSet/>
      <dgm:spPr/>
      <dgm:t>
        <a:bodyPr/>
        <a:lstStyle/>
        <a:p>
          <a:endParaRPr lang="en-US"/>
        </a:p>
      </dgm:t>
    </dgm:pt>
    <dgm:pt modelId="{3B5BD5A4-34D3-473B-BB1B-0E13AC420A4C}" type="sibTrans" cxnId="{70DF2EAF-D783-4327-8440-136168706647}">
      <dgm:prSet/>
      <dgm:spPr/>
      <dgm:t>
        <a:bodyPr/>
        <a:lstStyle/>
        <a:p>
          <a:endParaRPr lang="en-US"/>
        </a:p>
      </dgm:t>
    </dgm:pt>
    <dgm:pt modelId="{0E713633-7680-43C4-AB1A-372B96348819}">
      <dgm:prSet/>
      <dgm:spPr/>
      <dgm:t>
        <a:bodyPr/>
        <a:lstStyle/>
        <a:p>
          <a:r>
            <a:rPr lang="en-US"/>
            <a:t>What do you do before/during/after making a purchase?</a:t>
          </a:r>
        </a:p>
      </dgm:t>
    </dgm:pt>
    <dgm:pt modelId="{F46FB1BA-F761-4ACF-82A5-DD2A412C51E1}" type="parTrans" cxnId="{CF4330EA-8F5C-43BC-8803-C7B17F54218D}">
      <dgm:prSet/>
      <dgm:spPr/>
      <dgm:t>
        <a:bodyPr/>
        <a:lstStyle/>
        <a:p>
          <a:endParaRPr lang="en-US"/>
        </a:p>
      </dgm:t>
    </dgm:pt>
    <dgm:pt modelId="{24404F39-FEC2-4FFE-9DDC-6C17C8ABD824}" type="sibTrans" cxnId="{CF4330EA-8F5C-43BC-8803-C7B17F54218D}">
      <dgm:prSet/>
      <dgm:spPr/>
      <dgm:t>
        <a:bodyPr/>
        <a:lstStyle/>
        <a:p>
          <a:endParaRPr lang="en-US"/>
        </a:p>
      </dgm:t>
    </dgm:pt>
    <dgm:pt modelId="{C670DA19-53EE-49E3-9A5B-84B9D460DF86}">
      <dgm:prSet/>
      <dgm:spPr/>
      <dgm:t>
        <a:bodyPr/>
        <a:lstStyle/>
        <a:p>
          <a:r>
            <a:rPr lang="en-US"/>
            <a:t>How about other members of your family or friends?</a:t>
          </a:r>
        </a:p>
      </dgm:t>
    </dgm:pt>
    <dgm:pt modelId="{86DA7602-BB94-44BF-8622-3597B3613671}" type="parTrans" cxnId="{42968FFE-4D87-4146-BF08-58C5482AE097}">
      <dgm:prSet/>
      <dgm:spPr/>
      <dgm:t>
        <a:bodyPr/>
        <a:lstStyle/>
        <a:p>
          <a:endParaRPr lang="en-US"/>
        </a:p>
      </dgm:t>
    </dgm:pt>
    <dgm:pt modelId="{6A246910-4F7B-47EB-B4A4-330CB3122928}" type="sibTrans" cxnId="{42968FFE-4D87-4146-BF08-58C5482AE097}">
      <dgm:prSet/>
      <dgm:spPr/>
      <dgm:t>
        <a:bodyPr/>
        <a:lstStyle/>
        <a:p>
          <a:endParaRPr lang="en-US"/>
        </a:p>
      </dgm:t>
    </dgm:pt>
    <dgm:pt modelId="{CFE6E854-404F-4D5D-A795-F8D83450E223}">
      <dgm:prSet/>
      <dgm:spPr/>
      <dgm:t>
        <a:bodyPr/>
        <a:lstStyle/>
        <a:p>
          <a:r>
            <a:rPr lang="en-US" dirty="0"/>
            <a:t>Any examples of products/campaigns that you have learned about through social media? What attracted you to them?</a:t>
          </a:r>
        </a:p>
      </dgm:t>
    </dgm:pt>
    <dgm:pt modelId="{B46B4523-EDF4-4713-8D3D-2A7C4FC1F65D}" type="parTrans" cxnId="{67100AAB-2A58-4402-B9F3-FA4D299B5C8B}">
      <dgm:prSet/>
      <dgm:spPr/>
      <dgm:t>
        <a:bodyPr/>
        <a:lstStyle/>
        <a:p>
          <a:endParaRPr lang="en-US"/>
        </a:p>
      </dgm:t>
    </dgm:pt>
    <dgm:pt modelId="{27EF751B-2C01-406E-9A45-C2596A4F6D88}" type="sibTrans" cxnId="{67100AAB-2A58-4402-B9F3-FA4D299B5C8B}">
      <dgm:prSet/>
      <dgm:spPr/>
      <dgm:t>
        <a:bodyPr/>
        <a:lstStyle/>
        <a:p>
          <a:endParaRPr lang="en-US"/>
        </a:p>
      </dgm:t>
    </dgm:pt>
    <dgm:pt modelId="{822F0304-1FD1-486E-B84D-D96DC40FB376}">
      <dgm:prSet/>
      <dgm:spPr/>
      <dgm:t>
        <a:bodyPr/>
        <a:lstStyle/>
        <a:p>
          <a:r>
            <a:rPr lang="en-US" dirty="0"/>
            <a:t>What do all of these aspects have in common?</a:t>
          </a:r>
        </a:p>
      </dgm:t>
    </dgm:pt>
    <dgm:pt modelId="{C5317836-6060-4D58-A614-F232B9C8AD17}" type="parTrans" cxnId="{33233E5C-370D-4CFC-AC14-DCC30D37E98D}">
      <dgm:prSet/>
      <dgm:spPr/>
      <dgm:t>
        <a:bodyPr/>
        <a:lstStyle/>
        <a:p>
          <a:endParaRPr lang="en-US"/>
        </a:p>
      </dgm:t>
    </dgm:pt>
    <dgm:pt modelId="{CE873F5D-2F43-4620-BAD3-0AD532CD25F1}" type="sibTrans" cxnId="{33233E5C-370D-4CFC-AC14-DCC30D37E98D}">
      <dgm:prSet/>
      <dgm:spPr/>
      <dgm:t>
        <a:bodyPr/>
        <a:lstStyle/>
        <a:p>
          <a:endParaRPr lang="en-US"/>
        </a:p>
      </dgm:t>
    </dgm:pt>
    <dgm:pt modelId="{1A0F503C-5622-4BA7-882C-6FA07943E4A9}">
      <dgm:prSet/>
      <dgm:spPr/>
      <dgm:t>
        <a:bodyPr/>
        <a:lstStyle/>
        <a:p>
          <a:r>
            <a:rPr lang="en-US"/>
            <a:t>What do people want? What do people seek?</a:t>
          </a:r>
        </a:p>
      </dgm:t>
    </dgm:pt>
    <dgm:pt modelId="{15152351-FFC2-4EF3-8BA2-D825AB6AD0EC}" type="parTrans" cxnId="{1FA3614E-C9EF-421E-BD1B-A81CCCA14F7E}">
      <dgm:prSet/>
      <dgm:spPr/>
      <dgm:t>
        <a:bodyPr/>
        <a:lstStyle/>
        <a:p>
          <a:endParaRPr lang="en-US"/>
        </a:p>
      </dgm:t>
    </dgm:pt>
    <dgm:pt modelId="{442E0C21-5478-42D0-99FA-70B334598F19}" type="sibTrans" cxnId="{1FA3614E-C9EF-421E-BD1B-A81CCCA14F7E}">
      <dgm:prSet/>
      <dgm:spPr/>
      <dgm:t>
        <a:bodyPr/>
        <a:lstStyle/>
        <a:p>
          <a:endParaRPr lang="en-US"/>
        </a:p>
      </dgm:t>
    </dgm:pt>
    <dgm:pt modelId="{BB136C6C-2B79-4194-8A97-BF4CC8A45B57}">
      <dgm:prSet/>
      <dgm:spPr/>
      <dgm:t>
        <a:bodyPr/>
        <a:lstStyle/>
        <a:p>
          <a:r>
            <a:rPr lang="en-US"/>
            <a:t>What are the different audiences out there?</a:t>
          </a:r>
        </a:p>
      </dgm:t>
    </dgm:pt>
    <dgm:pt modelId="{1BE76637-7795-4C76-A43E-BF211D6450A6}" type="parTrans" cxnId="{32528D8B-D615-4970-B493-9A685CCD3BD9}">
      <dgm:prSet/>
      <dgm:spPr/>
      <dgm:t>
        <a:bodyPr/>
        <a:lstStyle/>
        <a:p>
          <a:endParaRPr lang="en-US"/>
        </a:p>
      </dgm:t>
    </dgm:pt>
    <dgm:pt modelId="{CFA88C85-7974-4B16-B9AE-A43C58388A6F}" type="sibTrans" cxnId="{32528D8B-D615-4970-B493-9A685CCD3BD9}">
      <dgm:prSet/>
      <dgm:spPr/>
      <dgm:t>
        <a:bodyPr/>
        <a:lstStyle/>
        <a:p>
          <a:endParaRPr lang="en-US"/>
        </a:p>
      </dgm:t>
    </dgm:pt>
    <dgm:pt modelId="{116BA82C-35F3-411B-9CFC-DD7E24DD1245}" type="pres">
      <dgm:prSet presAssocID="{51C4F27C-973C-4F2E-AFAF-1B396221FE0C}" presName="linear" presStyleCnt="0">
        <dgm:presLayoutVars>
          <dgm:animLvl val="lvl"/>
          <dgm:resizeHandles val="exact"/>
        </dgm:presLayoutVars>
      </dgm:prSet>
      <dgm:spPr/>
    </dgm:pt>
    <dgm:pt modelId="{E810939B-0C22-465A-8F4A-3E68D422476E}" type="pres">
      <dgm:prSet presAssocID="{C339A3EF-8D72-4521-9739-711ACFABB07C}" presName="parentText" presStyleLbl="node1" presStyleIdx="0" presStyleCnt="7">
        <dgm:presLayoutVars>
          <dgm:chMax val="0"/>
          <dgm:bulletEnabled val="1"/>
        </dgm:presLayoutVars>
      </dgm:prSet>
      <dgm:spPr/>
    </dgm:pt>
    <dgm:pt modelId="{F47D011D-AE43-45B6-895D-A4B09ABC7640}" type="pres">
      <dgm:prSet presAssocID="{3B5BD5A4-34D3-473B-BB1B-0E13AC420A4C}" presName="spacer" presStyleCnt="0"/>
      <dgm:spPr/>
    </dgm:pt>
    <dgm:pt modelId="{016E2F3B-36A4-4FB5-8337-A4D383A4D04E}" type="pres">
      <dgm:prSet presAssocID="{0E713633-7680-43C4-AB1A-372B96348819}" presName="parentText" presStyleLbl="node1" presStyleIdx="1" presStyleCnt="7">
        <dgm:presLayoutVars>
          <dgm:chMax val="0"/>
          <dgm:bulletEnabled val="1"/>
        </dgm:presLayoutVars>
      </dgm:prSet>
      <dgm:spPr/>
    </dgm:pt>
    <dgm:pt modelId="{56A16454-A4B2-48B3-B52F-D775C389E40C}" type="pres">
      <dgm:prSet presAssocID="{24404F39-FEC2-4FFE-9DDC-6C17C8ABD824}" presName="spacer" presStyleCnt="0"/>
      <dgm:spPr/>
    </dgm:pt>
    <dgm:pt modelId="{2E1EB7F7-2269-4F1E-9353-B1AE51E65E29}" type="pres">
      <dgm:prSet presAssocID="{C670DA19-53EE-49E3-9A5B-84B9D460DF86}" presName="parentText" presStyleLbl="node1" presStyleIdx="2" presStyleCnt="7">
        <dgm:presLayoutVars>
          <dgm:chMax val="0"/>
          <dgm:bulletEnabled val="1"/>
        </dgm:presLayoutVars>
      </dgm:prSet>
      <dgm:spPr/>
    </dgm:pt>
    <dgm:pt modelId="{971C9211-043B-4B78-BB7E-A284D13749C8}" type="pres">
      <dgm:prSet presAssocID="{6A246910-4F7B-47EB-B4A4-330CB3122928}" presName="spacer" presStyleCnt="0"/>
      <dgm:spPr/>
    </dgm:pt>
    <dgm:pt modelId="{51C6078F-E6FC-4BD6-9290-39722A8AF1B5}" type="pres">
      <dgm:prSet presAssocID="{CFE6E854-404F-4D5D-A795-F8D83450E223}" presName="parentText" presStyleLbl="node1" presStyleIdx="3" presStyleCnt="7" custScaleY="115179">
        <dgm:presLayoutVars>
          <dgm:chMax val="0"/>
          <dgm:bulletEnabled val="1"/>
        </dgm:presLayoutVars>
      </dgm:prSet>
      <dgm:spPr/>
    </dgm:pt>
    <dgm:pt modelId="{60DA4077-4C25-428F-A932-4A278F597027}" type="pres">
      <dgm:prSet presAssocID="{27EF751B-2C01-406E-9A45-C2596A4F6D88}" presName="spacer" presStyleCnt="0"/>
      <dgm:spPr/>
    </dgm:pt>
    <dgm:pt modelId="{C7682990-E888-4F71-9DC3-45D9D59D5A25}" type="pres">
      <dgm:prSet presAssocID="{822F0304-1FD1-486E-B84D-D96DC40FB376}" presName="parentText" presStyleLbl="node1" presStyleIdx="4" presStyleCnt="7">
        <dgm:presLayoutVars>
          <dgm:chMax val="0"/>
          <dgm:bulletEnabled val="1"/>
        </dgm:presLayoutVars>
      </dgm:prSet>
      <dgm:spPr/>
    </dgm:pt>
    <dgm:pt modelId="{FDB643F4-5047-41A0-8CC0-EB5C8004AFA2}" type="pres">
      <dgm:prSet presAssocID="{CE873F5D-2F43-4620-BAD3-0AD532CD25F1}" presName="spacer" presStyleCnt="0"/>
      <dgm:spPr/>
    </dgm:pt>
    <dgm:pt modelId="{D5F0179D-C8B3-4B3B-B0C9-902B7EF7B8B5}" type="pres">
      <dgm:prSet presAssocID="{1A0F503C-5622-4BA7-882C-6FA07943E4A9}" presName="parentText" presStyleLbl="node1" presStyleIdx="5" presStyleCnt="7">
        <dgm:presLayoutVars>
          <dgm:chMax val="0"/>
          <dgm:bulletEnabled val="1"/>
        </dgm:presLayoutVars>
      </dgm:prSet>
      <dgm:spPr/>
    </dgm:pt>
    <dgm:pt modelId="{0862AB46-91FF-4B04-B2A2-8C3B0BFB7AFD}" type="pres">
      <dgm:prSet presAssocID="{442E0C21-5478-42D0-99FA-70B334598F19}" presName="spacer" presStyleCnt="0"/>
      <dgm:spPr/>
    </dgm:pt>
    <dgm:pt modelId="{CD09CAE8-BDDF-4C6A-AE07-3B0377DCFAFC}" type="pres">
      <dgm:prSet presAssocID="{BB136C6C-2B79-4194-8A97-BF4CC8A45B57}" presName="parentText" presStyleLbl="node1" presStyleIdx="6" presStyleCnt="7">
        <dgm:presLayoutVars>
          <dgm:chMax val="0"/>
          <dgm:bulletEnabled val="1"/>
        </dgm:presLayoutVars>
      </dgm:prSet>
      <dgm:spPr/>
    </dgm:pt>
  </dgm:ptLst>
  <dgm:cxnLst>
    <dgm:cxn modelId="{9C368206-78F9-461D-927D-CB0DD5A4BB8B}" type="presOf" srcId="{1A0F503C-5622-4BA7-882C-6FA07943E4A9}" destId="{D5F0179D-C8B3-4B3B-B0C9-902B7EF7B8B5}" srcOrd="0" destOrd="0" presId="urn:microsoft.com/office/officeart/2005/8/layout/vList2"/>
    <dgm:cxn modelId="{A42B5407-EA3A-4087-B397-1F257CE25B1D}" type="presOf" srcId="{BB136C6C-2B79-4194-8A97-BF4CC8A45B57}" destId="{CD09CAE8-BDDF-4C6A-AE07-3B0377DCFAFC}" srcOrd="0" destOrd="0" presId="urn:microsoft.com/office/officeart/2005/8/layout/vList2"/>
    <dgm:cxn modelId="{33233E5C-370D-4CFC-AC14-DCC30D37E98D}" srcId="{51C4F27C-973C-4F2E-AFAF-1B396221FE0C}" destId="{822F0304-1FD1-486E-B84D-D96DC40FB376}" srcOrd="4" destOrd="0" parTransId="{C5317836-6060-4D58-A614-F232B9C8AD17}" sibTransId="{CE873F5D-2F43-4620-BAD3-0AD532CD25F1}"/>
    <dgm:cxn modelId="{35EB9466-0269-4D64-B108-88361A4840C4}" type="presOf" srcId="{822F0304-1FD1-486E-B84D-D96DC40FB376}" destId="{C7682990-E888-4F71-9DC3-45D9D59D5A25}" srcOrd="0" destOrd="0" presId="urn:microsoft.com/office/officeart/2005/8/layout/vList2"/>
    <dgm:cxn modelId="{1FA3614E-C9EF-421E-BD1B-A81CCCA14F7E}" srcId="{51C4F27C-973C-4F2E-AFAF-1B396221FE0C}" destId="{1A0F503C-5622-4BA7-882C-6FA07943E4A9}" srcOrd="5" destOrd="0" parTransId="{15152351-FFC2-4EF3-8BA2-D825AB6AD0EC}" sibTransId="{442E0C21-5478-42D0-99FA-70B334598F19}"/>
    <dgm:cxn modelId="{32528D8B-D615-4970-B493-9A685CCD3BD9}" srcId="{51C4F27C-973C-4F2E-AFAF-1B396221FE0C}" destId="{BB136C6C-2B79-4194-8A97-BF4CC8A45B57}" srcOrd="6" destOrd="0" parTransId="{1BE76637-7795-4C76-A43E-BF211D6450A6}" sibTransId="{CFA88C85-7974-4B16-B9AE-A43C58388A6F}"/>
    <dgm:cxn modelId="{0D5F6AA0-16FF-413D-913E-0197E02FBF63}" type="presOf" srcId="{CFE6E854-404F-4D5D-A795-F8D83450E223}" destId="{51C6078F-E6FC-4BD6-9290-39722A8AF1B5}" srcOrd="0" destOrd="0" presId="urn:microsoft.com/office/officeart/2005/8/layout/vList2"/>
    <dgm:cxn modelId="{67100AAB-2A58-4402-B9F3-FA4D299B5C8B}" srcId="{51C4F27C-973C-4F2E-AFAF-1B396221FE0C}" destId="{CFE6E854-404F-4D5D-A795-F8D83450E223}" srcOrd="3" destOrd="0" parTransId="{B46B4523-EDF4-4713-8D3D-2A7C4FC1F65D}" sibTransId="{27EF751B-2C01-406E-9A45-C2596A4F6D88}"/>
    <dgm:cxn modelId="{70DF2EAF-D783-4327-8440-136168706647}" srcId="{51C4F27C-973C-4F2E-AFAF-1B396221FE0C}" destId="{C339A3EF-8D72-4521-9739-711ACFABB07C}" srcOrd="0" destOrd="0" parTransId="{F03D3304-B881-4B66-A16D-96FB4DBB7345}" sibTransId="{3B5BD5A4-34D3-473B-BB1B-0E13AC420A4C}"/>
    <dgm:cxn modelId="{4664AFBA-99DE-40C6-8D53-1AED2D5DC963}" type="presOf" srcId="{0E713633-7680-43C4-AB1A-372B96348819}" destId="{016E2F3B-36A4-4FB5-8337-A4D383A4D04E}" srcOrd="0" destOrd="0" presId="urn:microsoft.com/office/officeart/2005/8/layout/vList2"/>
    <dgm:cxn modelId="{A07BFEC6-2ACE-4F6D-AE66-EB37CB6C7D85}" type="presOf" srcId="{51C4F27C-973C-4F2E-AFAF-1B396221FE0C}" destId="{116BA82C-35F3-411B-9CFC-DD7E24DD1245}" srcOrd="0" destOrd="0" presId="urn:microsoft.com/office/officeart/2005/8/layout/vList2"/>
    <dgm:cxn modelId="{CF4330EA-8F5C-43BC-8803-C7B17F54218D}" srcId="{51C4F27C-973C-4F2E-AFAF-1B396221FE0C}" destId="{0E713633-7680-43C4-AB1A-372B96348819}" srcOrd="1" destOrd="0" parTransId="{F46FB1BA-F761-4ACF-82A5-DD2A412C51E1}" sibTransId="{24404F39-FEC2-4FFE-9DDC-6C17C8ABD824}"/>
    <dgm:cxn modelId="{752A8EF1-42E5-429A-A1C7-E61BBECBE408}" type="presOf" srcId="{C670DA19-53EE-49E3-9A5B-84B9D460DF86}" destId="{2E1EB7F7-2269-4F1E-9353-B1AE51E65E29}" srcOrd="0" destOrd="0" presId="urn:microsoft.com/office/officeart/2005/8/layout/vList2"/>
    <dgm:cxn modelId="{42968FFE-4D87-4146-BF08-58C5482AE097}" srcId="{51C4F27C-973C-4F2E-AFAF-1B396221FE0C}" destId="{C670DA19-53EE-49E3-9A5B-84B9D460DF86}" srcOrd="2" destOrd="0" parTransId="{86DA7602-BB94-44BF-8622-3597B3613671}" sibTransId="{6A246910-4F7B-47EB-B4A4-330CB3122928}"/>
    <dgm:cxn modelId="{64A469FF-CA3A-4F36-ADE2-9D730382092A}" type="presOf" srcId="{C339A3EF-8D72-4521-9739-711ACFABB07C}" destId="{E810939B-0C22-465A-8F4A-3E68D422476E}" srcOrd="0" destOrd="0" presId="urn:microsoft.com/office/officeart/2005/8/layout/vList2"/>
    <dgm:cxn modelId="{D8AB96E0-2EE3-4E97-ABCB-5E4B23B563E0}" type="presParOf" srcId="{116BA82C-35F3-411B-9CFC-DD7E24DD1245}" destId="{E810939B-0C22-465A-8F4A-3E68D422476E}" srcOrd="0" destOrd="0" presId="urn:microsoft.com/office/officeart/2005/8/layout/vList2"/>
    <dgm:cxn modelId="{E44E7C5E-5A60-458C-87DE-1076631E91C3}" type="presParOf" srcId="{116BA82C-35F3-411B-9CFC-DD7E24DD1245}" destId="{F47D011D-AE43-45B6-895D-A4B09ABC7640}" srcOrd="1" destOrd="0" presId="urn:microsoft.com/office/officeart/2005/8/layout/vList2"/>
    <dgm:cxn modelId="{FA543804-03D9-4DB4-AB42-BAE23F75670A}" type="presParOf" srcId="{116BA82C-35F3-411B-9CFC-DD7E24DD1245}" destId="{016E2F3B-36A4-4FB5-8337-A4D383A4D04E}" srcOrd="2" destOrd="0" presId="urn:microsoft.com/office/officeart/2005/8/layout/vList2"/>
    <dgm:cxn modelId="{FF75EB3B-44CA-40C4-8E37-C8E0E872F48C}" type="presParOf" srcId="{116BA82C-35F3-411B-9CFC-DD7E24DD1245}" destId="{56A16454-A4B2-48B3-B52F-D775C389E40C}" srcOrd="3" destOrd="0" presId="urn:microsoft.com/office/officeart/2005/8/layout/vList2"/>
    <dgm:cxn modelId="{61404BB7-79B9-4381-BD21-F4EED3F71F59}" type="presParOf" srcId="{116BA82C-35F3-411B-9CFC-DD7E24DD1245}" destId="{2E1EB7F7-2269-4F1E-9353-B1AE51E65E29}" srcOrd="4" destOrd="0" presId="urn:microsoft.com/office/officeart/2005/8/layout/vList2"/>
    <dgm:cxn modelId="{072BB747-012C-40F6-ABEB-248862FABFFB}" type="presParOf" srcId="{116BA82C-35F3-411B-9CFC-DD7E24DD1245}" destId="{971C9211-043B-4B78-BB7E-A284D13749C8}" srcOrd="5" destOrd="0" presId="urn:microsoft.com/office/officeart/2005/8/layout/vList2"/>
    <dgm:cxn modelId="{B276486F-32C9-4A3A-A360-C476EFEFD3FD}" type="presParOf" srcId="{116BA82C-35F3-411B-9CFC-DD7E24DD1245}" destId="{51C6078F-E6FC-4BD6-9290-39722A8AF1B5}" srcOrd="6" destOrd="0" presId="urn:microsoft.com/office/officeart/2005/8/layout/vList2"/>
    <dgm:cxn modelId="{BA0F5AA0-5A58-4DBB-8D20-32EBEBE8091F}" type="presParOf" srcId="{116BA82C-35F3-411B-9CFC-DD7E24DD1245}" destId="{60DA4077-4C25-428F-A932-4A278F597027}" srcOrd="7" destOrd="0" presId="urn:microsoft.com/office/officeart/2005/8/layout/vList2"/>
    <dgm:cxn modelId="{E143D882-E3D0-4D9F-8397-7F5849346B31}" type="presParOf" srcId="{116BA82C-35F3-411B-9CFC-DD7E24DD1245}" destId="{C7682990-E888-4F71-9DC3-45D9D59D5A25}" srcOrd="8" destOrd="0" presId="urn:microsoft.com/office/officeart/2005/8/layout/vList2"/>
    <dgm:cxn modelId="{ED599D4B-FEAB-431A-9CEE-7B66439268D8}" type="presParOf" srcId="{116BA82C-35F3-411B-9CFC-DD7E24DD1245}" destId="{FDB643F4-5047-41A0-8CC0-EB5C8004AFA2}" srcOrd="9" destOrd="0" presId="urn:microsoft.com/office/officeart/2005/8/layout/vList2"/>
    <dgm:cxn modelId="{2AF87021-CBF6-42EB-AD3D-0F4416CABB00}" type="presParOf" srcId="{116BA82C-35F3-411B-9CFC-DD7E24DD1245}" destId="{D5F0179D-C8B3-4B3B-B0C9-902B7EF7B8B5}" srcOrd="10" destOrd="0" presId="urn:microsoft.com/office/officeart/2005/8/layout/vList2"/>
    <dgm:cxn modelId="{BB30A1DE-AB29-4640-912B-934D7D4BE733}" type="presParOf" srcId="{116BA82C-35F3-411B-9CFC-DD7E24DD1245}" destId="{0862AB46-91FF-4B04-B2A2-8C3B0BFB7AFD}" srcOrd="11" destOrd="0" presId="urn:microsoft.com/office/officeart/2005/8/layout/vList2"/>
    <dgm:cxn modelId="{63165336-BC06-40D1-95FC-98B1CAE4E90C}" type="presParOf" srcId="{116BA82C-35F3-411B-9CFC-DD7E24DD1245}" destId="{CD09CAE8-BDDF-4C6A-AE07-3B0377DCFAF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4AE504-1351-482B-B40A-1817693B887B}"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02F0EE01-5BF8-42F9-8FA3-664CE8862653}">
      <dgm:prSet/>
      <dgm:spPr/>
      <dgm:t>
        <a:bodyPr/>
        <a:lstStyle/>
        <a:p>
          <a:r>
            <a:rPr lang="en-US"/>
            <a:t>1. Elevator speech max 2 minutes</a:t>
          </a:r>
        </a:p>
      </dgm:t>
    </dgm:pt>
    <dgm:pt modelId="{FB7648D0-100C-4AEA-89C2-219E7945AA49}" type="parTrans" cxnId="{3FEC004A-DAA1-4387-BBFB-3EF596803033}">
      <dgm:prSet/>
      <dgm:spPr/>
      <dgm:t>
        <a:bodyPr/>
        <a:lstStyle/>
        <a:p>
          <a:endParaRPr lang="en-US"/>
        </a:p>
      </dgm:t>
    </dgm:pt>
    <dgm:pt modelId="{D5B5B587-258E-4D7A-986E-5B031C685C6C}" type="sibTrans" cxnId="{3FEC004A-DAA1-4387-BBFB-3EF596803033}">
      <dgm:prSet/>
      <dgm:spPr/>
      <dgm:t>
        <a:bodyPr/>
        <a:lstStyle/>
        <a:p>
          <a:endParaRPr lang="en-US"/>
        </a:p>
      </dgm:t>
    </dgm:pt>
    <dgm:pt modelId="{092447FA-2D03-4146-A70C-1204C1C4C9C7}">
      <dgm:prSet/>
      <dgm:spPr/>
      <dgm:t>
        <a:bodyPr/>
        <a:lstStyle/>
        <a:p>
          <a:r>
            <a:rPr lang="en-US" dirty="0"/>
            <a:t>2. Pitch a story </a:t>
          </a:r>
        </a:p>
      </dgm:t>
    </dgm:pt>
    <dgm:pt modelId="{304DA58B-D7C1-49EA-B407-3CA166041E06}" type="parTrans" cxnId="{0AE37AE7-EF90-4145-9338-634F10AB1555}">
      <dgm:prSet/>
      <dgm:spPr/>
      <dgm:t>
        <a:bodyPr/>
        <a:lstStyle/>
        <a:p>
          <a:endParaRPr lang="en-US"/>
        </a:p>
      </dgm:t>
    </dgm:pt>
    <dgm:pt modelId="{417274F7-92F0-455D-A128-48272E3E32AD}" type="sibTrans" cxnId="{0AE37AE7-EF90-4145-9338-634F10AB1555}">
      <dgm:prSet/>
      <dgm:spPr/>
      <dgm:t>
        <a:bodyPr/>
        <a:lstStyle/>
        <a:p>
          <a:endParaRPr lang="en-US"/>
        </a:p>
      </dgm:t>
    </dgm:pt>
    <dgm:pt modelId="{AF3BA5DE-8A6B-4B9E-B4B7-5292557BCDB8}" type="pres">
      <dgm:prSet presAssocID="{FE4AE504-1351-482B-B40A-1817693B887B}" presName="diagram" presStyleCnt="0">
        <dgm:presLayoutVars>
          <dgm:chPref val="1"/>
          <dgm:dir/>
          <dgm:animOne val="branch"/>
          <dgm:animLvl val="lvl"/>
          <dgm:resizeHandles/>
        </dgm:presLayoutVars>
      </dgm:prSet>
      <dgm:spPr/>
    </dgm:pt>
    <dgm:pt modelId="{440375C8-2DDA-49D3-AF41-67A67B423E7D}" type="pres">
      <dgm:prSet presAssocID="{02F0EE01-5BF8-42F9-8FA3-664CE8862653}" presName="root" presStyleCnt="0"/>
      <dgm:spPr/>
    </dgm:pt>
    <dgm:pt modelId="{020AE64E-1CC4-482A-8A2A-98EFE3F762E5}" type="pres">
      <dgm:prSet presAssocID="{02F0EE01-5BF8-42F9-8FA3-664CE8862653}" presName="rootComposite" presStyleCnt="0"/>
      <dgm:spPr/>
    </dgm:pt>
    <dgm:pt modelId="{D1AAAB57-3AE8-4AA9-8FCA-458C653F4636}" type="pres">
      <dgm:prSet presAssocID="{02F0EE01-5BF8-42F9-8FA3-664CE8862653}" presName="rootText" presStyleLbl="node1" presStyleIdx="0" presStyleCnt="2"/>
      <dgm:spPr/>
    </dgm:pt>
    <dgm:pt modelId="{5A02167C-7AD2-4137-A0B1-6437C1B82A1E}" type="pres">
      <dgm:prSet presAssocID="{02F0EE01-5BF8-42F9-8FA3-664CE8862653}" presName="rootConnector" presStyleLbl="node1" presStyleIdx="0" presStyleCnt="2"/>
      <dgm:spPr/>
    </dgm:pt>
    <dgm:pt modelId="{C570D8C3-CCC9-482A-B198-E6F6FBFE96E9}" type="pres">
      <dgm:prSet presAssocID="{02F0EE01-5BF8-42F9-8FA3-664CE8862653}" presName="childShape" presStyleCnt="0"/>
      <dgm:spPr/>
    </dgm:pt>
    <dgm:pt modelId="{ABFB5BA1-0137-4530-9E35-453B2A029944}" type="pres">
      <dgm:prSet presAssocID="{092447FA-2D03-4146-A70C-1204C1C4C9C7}" presName="root" presStyleCnt="0"/>
      <dgm:spPr/>
    </dgm:pt>
    <dgm:pt modelId="{59354360-053A-4688-988D-240C5D36F487}" type="pres">
      <dgm:prSet presAssocID="{092447FA-2D03-4146-A70C-1204C1C4C9C7}" presName="rootComposite" presStyleCnt="0"/>
      <dgm:spPr/>
    </dgm:pt>
    <dgm:pt modelId="{D5A2D1AC-E9A4-4804-BDDC-907DA98218B8}" type="pres">
      <dgm:prSet presAssocID="{092447FA-2D03-4146-A70C-1204C1C4C9C7}" presName="rootText" presStyleLbl="node1" presStyleIdx="1" presStyleCnt="2"/>
      <dgm:spPr/>
    </dgm:pt>
    <dgm:pt modelId="{CD3AF70E-688E-4D32-886C-2C66664F7E72}" type="pres">
      <dgm:prSet presAssocID="{092447FA-2D03-4146-A70C-1204C1C4C9C7}" presName="rootConnector" presStyleLbl="node1" presStyleIdx="1" presStyleCnt="2"/>
      <dgm:spPr/>
    </dgm:pt>
    <dgm:pt modelId="{0B5DFCB5-E3E5-49C4-AED1-0BEC57B01185}" type="pres">
      <dgm:prSet presAssocID="{092447FA-2D03-4146-A70C-1204C1C4C9C7}" presName="childShape" presStyleCnt="0"/>
      <dgm:spPr/>
    </dgm:pt>
  </dgm:ptLst>
  <dgm:cxnLst>
    <dgm:cxn modelId="{EA6B341E-C1FA-4000-851D-7F33B6A744E8}" type="presOf" srcId="{02F0EE01-5BF8-42F9-8FA3-664CE8862653}" destId="{D1AAAB57-3AE8-4AA9-8FCA-458C653F4636}" srcOrd="0" destOrd="0" presId="urn:microsoft.com/office/officeart/2005/8/layout/hierarchy3"/>
    <dgm:cxn modelId="{52CDBD2D-24F9-4384-843B-DF029FF9BCDE}" type="presOf" srcId="{092447FA-2D03-4146-A70C-1204C1C4C9C7}" destId="{CD3AF70E-688E-4D32-886C-2C66664F7E72}" srcOrd="1" destOrd="0" presId="urn:microsoft.com/office/officeart/2005/8/layout/hierarchy3"/>
    <dgm:cxn modelId="{3FEC004A-DAA1-4387-BBFB-3EF596803033}" srcId="{FE4AE504-1351-482B-B40A-1817693B887B}" destId="{02F0EE01-5BF8-42F9-8FA3-664CE8862653}" srcOrd="0" destOrd="0" parTransId="{FB7648D0-100C-4AEA-89C2-219E7945AA49}" sibTransId="{D5B5B587-258E-4D7A-986E-5B031C685C6C}"/>
    <dgm:cxn modelId="{4360399A-02A9-4966-88F6-586775239F1A}" type="presOf" srcId="{02F0EE01-5BF8-42F9-8FA3-664CE8862653}" destId="{5A02167C-7AD2-4137-A0B1-6437C1B82A1E}" srcOrd="1" destOrd="0" presId="urn:microsoft.com/office/officeart/2005/8/layout/hierarchy3"/>
    <dgm:cxn modelId="{D6295CB7-CB53-45C4-81C0-FD1825EC5764}" type="presOf" srcId="{092447FA-2D03-4146-A70C-1204C1C4C9C7}" destId="{D5A2D1AC-E9A4-4804-BDDC-907DA98218B8}" srcOrd="0" destOrd="0" presId="urn:microsoft.com/office/officeart/2005/8/layout/hierarchy3"/>
    <dgm:cxn modelId="{06488DE3-DE85-4E4B-B35B-F3175C31BC99}" type="presOf" srcId="{FE4AE504-1351-482B-B40A-1817693B887B}" destId="{AF3BA5DE-8A6B-4B9E-B4B7-5292557BCDB8}" srcOrd="0" destOrd="0" presId="urn:microsoft.com/office/officeart/2005/8/layout/hierarchy3"/>
    <dgm:cxn modelId="{0AE37AE7-EF90-4145-9338-634F10AB1555}" srcId="{FE4AE504-1351-482B-B40A-1817693B887B}" destId="{092447FA-2D03-4146-A70C-1204C1C4C9C7}" srcOrd="1" destOrd="0" parTransId="{304DA58B-D7C1-49EA-B407-3CA166041E06}" sibTransId="{417274F7-92F0-455D-A128-48272E3E32AD}"/>
    <dgm:cxn modelId="{C3D11C0E-38AA-4182-BA5D-191E7AE52474}" type="presParOf" srcId="{AF3BA5DE-8A6B-4B9E-B4B7-5292557BCDB8}" destId="{440375C8-2DDA-49D3-AF41-67A67B423E7D}" srcOrd="0" destOrd="0" presId="urn:microsoft.com/office/officeart/2005/8/layout/hierarchy3"/>
    <dgm:cxn modelId="{15C3D738-A48D-4AD2-9882-77773B078833}" type="presParOf" srcId="{440375C8-2DDA-49D3-AF41-67A67B423E7D}" destId="{020AE64E-1CC4-482A-8A2A-98EFE3F762E5}" srcOrd="0" destOrd="0" presId="urn:microsoft.com/office/officeart/2005/8/layout/hierarchy3"/>
    <dgm:cxn modelId="{8C2A4523-E709-4F68-AD9B-2304294B0F57}" type="presParOf" srcId="{020AE64E-1CC4-482A-8A2A-98EFE3F762E5}" destId="{D1AAAB57-3AE8-4AA9-8FCA-458C653F4636}" srcOrd="0" destOrd="0" presId="urn:microsoft.com/office/officeart/2005/8/layout/hierarchy3"/>
    <dgm:cxn modelId="{A93C7485-BCDD-4DF8-BE80-9459A57F2E47}" type="presParOf" srcId="{020AE64E-1CC4-482A-8A2A-98EFE3F762E5}" destId="{5A02167C-7AD2-4137-A0B1-6437C1B82A1E}" srcOrd="1" destOrd="0" presId="urn:microsoft.com/office/officeart/2005/8/layout/hierarchy3"/>
    <dgm:cxn modelId="{FBD64B5B-CE5A-4350-8B93-083A603E8218}" type="presParOf" srcId="{440375C8-2DDA-49D3-AF41-67A67B423E7D}" destId="{C570D8C3-CCC9-482A-B198-E6F6FBFE96E9}" srcOrd="1" destOrd="0" presId="urn:microsoft.com/office/officeart/2005/8/layout/hierarchy3"/>
    <dgm:cxn modelId="{DE368AC5-1E74-45D5-8D8A-BFF98A65A70E}" type="presParOf" srcId="{AF3BA5DE-8A6B-4B9E-B4B7-5292557BCDB8}" destId="{ABFB5BA1-0137-4530-9E35-453B2A029944}" srcOrd="1" destOrd="0" presId="urn:microsoft.com/office/officeart/2005/8/layout/hierarchy3"/>
    <dgm:cxn modelId="{E09EF68F-FC79-41FB-98A3-1D0B44A4F65A}" type="presParOf" srcId="{ABFB5BA1-0137-4530-9E35-453B2A029944}" destId="{59354360-053A-4688-988D-240C5D36F487}" srcOrd="0" destOrd="0" presId="urn:microsoft.com/office/officeart/2005/8/layout/hierarchy3"/>
    <dgm:cxn modelId="{8540D4A9-9658-4674-8011-4782316A0986}" type="presParOf" srcId="{59354360-053A-4688-988D-240C5D36F487}" destId="{D5A2D1AC-E9A4-4804-BDDC-907DA98218B8}" srcOrd="0" destOrd="0" presId="urn:microsoft.com/office/officeart/2005/8/layout/hierarchy3"/>
    <dgm:cxn modelId="{61E8D155-36A3-4E3A-9783-485E1B840631}" type="presParOf" srcId="{59354360-053A-4688-988D-240C5D36F487}" destId="{CD3AF70E-688E-4D32-886C-2C66664F7E72}" srcOrd="1" destOrd="0" presId="urn:microsoft.com/office/officeart/2005/8/layout/hierarchy3"/>
    <dgm:cxn modelId="{A6AE155A-0B65-4664-B07E-A5424A4EB570}" type="presParOf" srcId="{ABFB5BA1-0137-4530-9E35-453B2A029944}" destId="{0B5DFCB5-E3E5-49C4-AED1-0BEC57B0118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0939B-0C22-465A-8F4A-3E68D422476E}">
      <dsp:nvSpPr>
        <dsp:cNvPr id="0" name=""/>
        <dsp:cNvSpPr/>
      </dsp:nvSpPr>
      <dsp:spPr>
        <a:xfrm>
          <a:off x="0" y="23374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What kind of consumer are you? What do you buy and how in a typical week?</a:t>
          </a:r>
        </a:p>
      </dsp:txBody>
      <dsp:txXfrm>
        <a:off x="16392" y="250136"/>
        <a:ext cx="9147245" cy="303006"/>
      </dsp:txXfrm>
    </dsp:sp>
    <dsp:sp modelId="{016E2F3B-36A4-4FB5-8337-A4D383A4D04E}">
      <dsp:nvSpPr>
        <dsp:cNvPr id="0" name=""/>
        <dsp:cNvSpPr/>
      </dsp:nvSpPr>
      <dsp:spPr>
        <a:xfrm>
          <a:off x="0" y="60985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What do you do before/during/after making a purchase?</a:t>
          </a:r>
        </a:p>
      </dsp:txBody>
      <dsp:txXfrm>
        <a:off x="16392" y="626246"/>
        <a:ext cx="9147245" cy="303006"/>
      </dsp:txXfrm>
    </dsp:sp>
    <dsp:sp modelId="{2E1EB7F7-2269-4F1E-9353-B1AE51E65E29}">
      <dsp:nvSpPr>
        <dsp:cNvPr id="0" name=""/>
        <dsp:cNvSpPr/>
      </dsp:nvSpPr>
      <dsp:spPr>
        <a:xfrm>
          <a:off x="0" y="98596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How about other members of your family or friends?</a:t>
          </a:r>
        </a:p>
      </dsp:txBody>
      <dsp:txXfrm>
        <a:off x="16392" y="1002356"/>
        <a:ext cx="9147245" cy="303006"/>
      </dsp:txXfrm>
    </dsp:sp>
    <dsp:sp modelId="{51C6078F-E6FC-4BD6-9290-39722A8AF1B5}">
      <dsp:nvSpPr>
        <dsp:cNvPr id="0" name=""/>
        <dsp:cNvSpPr/>
      </dsp:nvSpPr>
      <dsp:spPr>
        <a:xfrm>
          <a:off x="0" y="1362074"/>
          <a:ext cx="9180029" cy="386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Any examples of products/campaigns that you have learned about through social media? What attracted you to them?</a:t>
          </a:r>
        </a:p>
      </dsp:txBody>
      <dsp:txXfrm>
        <a:off x="18880" y="1380954"/>
        <a:ext cx="9142269" cy="348999"/>
      </dsp:txXfrm>
    </dsp:sp>
    <dsp:sp modelId="{C7682990-E888-4F71-9DC3-45D9D59D5A25}">
      <dsp:nvSpPr>
        <dsp:cNvPr id="0" name=""/>
        <dsp:cNvSpPr/>
      </dsp:nvSpPr>
      <dsp:spPr>
        <a:xfrm>
          <a:off x="0" y="178915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What do all of these aspects have in common?</a:t>
          </a:r>
        </a:p>
      </dsp:txBody>
      <dsp:txXfrm>
        <a:off x="16392" y="1805546"/>
        <a:ext cx="9147245" cy="303006"/>
      </dsp:txXfrm>
    </dsp:sp>
    <dsp:sp modelId="{D5F0179D-C8B3-4B3B-B0C9-902B7EF7B8B5}">
      <dsp:nvSpPr>
        <dsp:cNvPr id="0" name=""/>
        <dsp:cNvSpPr/>
      </dsp:nvSpPr>
      <dsp:spPr>
        <a:xfrm>
          <a:off x="0" y="216526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What do people want? What do people seek?</a:t>
          </a:r>
        </a:p>
      </dsp:txBody>
      <dsp:txXfrm>
        <a:off x="16392" y="2181656"/>
        <a:ext cx="9147245" cy="303006"/>
      </dsp:txXfrm>
    </dsp:sp>
    <dsp:sp modelId="{CD09CAE8-BDDF-4C6A-AE07-3B0377DCFAFC}">
      <dsp:nvSpPr>
        <dsp:cNvPr id="0" name=""/>
        <dsp:cNvSpPr/>
      </dsp:nvSpPr>
      <dsp:spPr>
        <a:xfrm>
          <a:off x="0" y="2541374"/>
          <a:ext cx="9180029"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What are the different audiences out there?</a:t>
          </a:r>
        </a:p>
      </dsp:txBody>
      <dsp:txXfrm>
        <a:off x="16392" y="2557766"/>
        <a:ext cx="9147245" cy="303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AAB57-3AE8-4AA9-8FCA-458C653F4636}">
      <dsp:nvSpPr>
        <dsp:cNvPr id="0" name=""/>
        <dsp:cNvSpPr/>
      </dsp:nvSpPr>
      <dsp:spPr>
        <a:xfrm>
          <a:off x="985" y="374894"/>
          <a:ext cx="3587930" cy="17939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1. Elevator speech max 2 minutes</a:t>
          </a:r>
        </a:p>
      </dsp:txBody>
      <dsp:txXfrm>
        <a:off x="53528" y="427437"/>
        <a:ext cx="3482844" cy="1688879"/>
      </dsp:txXfrm>
    </dsp:sp>
    <dsp:sp modelId="{D5A2D1AC-E9A4-4804-BDDC-907DA98218B8}">
      <dsp:nvSpPr>
        <dsp:cNvPr id="0" name=""/>
        <dsp:cNvSpPr/>
      </dsp:nvSpPr>
      <dsp:spPr>
        <a:xfrm>
          <a:off x="4485898" y="374894"/>
          <a:ext cx="3587930" cy="17939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2. Pitch a story </a:t>
          </a:r>
        </a:p>
      </dsp:txBody>
      <dsp:txXfrm>
        <a:off x="4538441" y="427437"/>
        <a:ext cx="3482844" cy="16888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B9D8F-9F95-4A75-A66C-F6695F789F0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4F6E2B4-B8BC-4CFF-B897-7E55B35F7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84B6402-3230-4FAF-8C70-B23C97FA7E30}"/>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46A09826-3A36-4BEB-98F4-7DA99970C62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D1FA681-5BA3-4B4C-8DA6-BB7C31D68DE5}"/>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695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14572-34BE-48E6-B1D8-D12E95047E2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27ED436E-7D1F-4783-B133-8819451B293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D7A0191-386D-4D6F-897B-8D6A3A65444B}"/>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DE9794AA-7FAC-4F91-946E-4CE20588052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611D895-F954-48B3-8B3B-1800F27F2C0B}"/>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95810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162F44-4C51-4016-89FA-E089FB317A9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A5FBDBB-6BCE-4915-9F82-3CDD62DBFAE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36C34A-950B-4C6B-AB23-74DAF969588E}"/>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91BF9C4F-BD48-4729-8DBA-4CB2EDF9C6A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C240651-E3C2-413A-8954-A60EA2FE0940}"/>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7880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63E74D-0BC3-42A9-9210-934B398DDA6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BA25250-95F8-4BCC-8A81-2A87081597C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56B0CBC-578B-424D-A735-212477B88610}"/>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B7636D7E-5969-4C4D-9348-47687837F6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F389958-BE5D-46D2-B342-2795996BE84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31524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C4C80-623B-499B-948E-173C63256EF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15DBC8F-C088-4A11-B2CB-76EFBA90A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1079C35-2A92-4C8B-A01C-F7120062AA2D}"/>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AB06B1F0-3A0C-4C05-A0CB-DB7E9D9A0F9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7483FEC-CFFD-4B95-A829-9C37AC0356BF}"/>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12009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28216-5D90-44B4-B0B3-72B3C6FD608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6BFB26B-80D3-472C-B309-A4205FE728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E82EE6A6-19AC-41A5-BC8B-48544D00BE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778AF3C5-E6F1-4494-9633-D178E1EC4299}"/>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6" name="Segnaposto piè di pagina 5">
            <a:extLst>
              <a:ext uri="{FF2B5EF4-FFF2-40B4-BE49-F238E27FC236}">
                <a16:creationId xmlns:a16="http://schemas.microsoft.com/office/drawing/2014/main" id="{098B990A-6DB6-4D47-AF32-B9A1D09F27B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C406C0D7-835A-4B45-A911-0DEE5454532A}"/>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71534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97BED-2E87-4439-8DC6-28E2ED6A0AE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445DAAE-8483-4F60-8DC9-0A0DC4076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63AFF50-087B-4D52-AD2F-0DD9F5BCBB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FD7AC620-97F3-4317-BC98-48E1B45F8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63B910-DEB9-4D5C-B3B1-A4B8773DC9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1C340CC7-40B1-4ACC-9569-44C0043AF49E}"/>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8" name="Segnaposto piè di pagina 7">
            <a:extLst>
              <a:ext uri="{FF2B5EF4-FFF2-40B4-BE49-F238E27FC236}">
                <a16:creationId xmlns:a16="http://schemas.microsoft.com/office/drawing/2014/main" id="{119C0102-116E-4F43-A0AE-B5F1CA62558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0205082-9994-43F8-9E91-553D43A1EA59}"/>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1640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07536-B0ED-45B8-ADDC-6498420FBE9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2E193E2-8F74-4B2B-880C-DCEA9A0852B6}"/>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4" name="Segnaposto piè di pagina 3">
            <a:extLst>
              <a:ext uri="{FF2B5EF4-FFF2-40B4-BE49-F238E27FC236}">
                <a16:creationId xmlns:a16="http://schemas.microsoft.com/office/drawing/2014/main" id="{6AE590A8-20FA-4126-9E08-B83B5F6ED76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D39E0517-E0BB-41F1-93BF-A80DB63D1BD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57795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BC41582-4655-42FC-81CF-9DDE08A173FD}"/>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3" name="Segnaposto piè di pagina 2">
            <a:extLst>
              <a:ext uri="{FF2B5EF4-FFF2-40B4-BE49-F238E27FC236}">
                <a16:creationId xmlns:a16="http://schemas.microsoft.com/office/drawing/2014/main" id="{EE9E977B-A443-41FB-B4F8-B21A9FCBECFC}"/>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E449C8C8-C5C0-4F08-8C37-6A8F4838272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00073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A7A5D-8B3E-41C7-9233-854ACB2447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E0ECD2B-9CDB-49BF-85B2-052086095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5C88C66C-29CD-4A78-B943-82336474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8D067A-6BD2-4EEC-882A-FD6F99734D19}"/>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6" name="Segnaposto piè di pagina 5">
            <a:extLst>
              <a:ext uri="{FF2B5EF4-FFF2-40B4-BE49-F238E27FC236}">
                <a16:creationId xmlns:a16="http://schemas.microsoft.com/office/drawing/2014/main" id="{12283FE6-FA77-4446-9B44-F3B3050783A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62BEFE1-B6BE-4A02-B8C1-DB177BCEFF5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394679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0B2EB-620E-4D82-A0B9-0493509C86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BCDC848-EC73-40CB-A3C9-12BA700E7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063EC0E3-986B-411D-9C8F-8A9D6D70A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563855-30CF-4AEA-A09F-299785BE52DC}"/>
              </a:ext>
            </a:extLst>
          </p:cNvPr>
          <p:cNvSpPr>
            <a:spLocks noGrp="1"/>
          </p:cNvSpPr>
          <p:nvPr>
            <p:ph type="dt" sz="half" idx="10"/>
          </p:nvPr>
        </p:nvSpPr>
        <p:spPr/>
        <p:txBody>
          <a:bodyPr/>
          <a:lstStyle/>
          <a:p>
            <a:fld id="{868F76ED-94E9-48A4-84FC-5867DCF68352}" type="datetimeFigureOut">
              <a:rPr lang="en-US" smtClean="0"/>
              <a:t>10/1/2023</a:t>
            </a:fld>
            <a:endParaRPr lang="en-US"/>
          </a:p>
        </p:txBody>
      </p:sp>
      <p:sp>
        <p:nvSpPr>
          <p:cNvPr id="6" name="Segnaposto piè di pagina 5">
            <a:extLst>
              <a:ext uri="{FF2B5EF4-FFF2-40B4-BE49-F238E27FC236}">
                <a16:creationId xmlns:a16="http://schemas.microsoft.com/office/drawing/2014/main" id="{EEEB7036-0510-448F-AE94-6C1F8F78EFB9}"/>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6686DAE-C876-451A-B9CF-B2F11C2A06C7}"/>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07658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CF118D-C582-4F6D-A228-F7D2C5334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198DDE9-46AE-40CA-9390-AD17F7BDD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3C2FC81-D263-49FF-A5E5-8F79F380B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F76ED-94E9-48A4-84FC-5867DCF68352}" type="datetimeFigureOut">
              <a:rPr lang="en-US" smtClean="0"/>
              <a:t>10/1/2023</a:t>
            </a:fld>
            <a:endParaRPr lang="en-US"/>
          </a:p>
        </p:txBody>
      </p:sp>
      <p:sp>
        <p:nvSpPr>
          <p:cNvPr id="5" name="Segnaposto piè di pagina 4">
            <a:extLst>
              <a:ext uri="{FF2B5EF4-FFF2-40B4-BE49-F238E27FC236}">
                <a16:creationId xmlns:a16="http://schemas.microsoft.com/office/drawing/2014/main" id="{1B23CFB0-41AE-4EA6-8D2B-1A450C04D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CE92A29-6292-4ACB-A92E-4A8DB2AD1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AFE47-EC1A-4316-AB86-4CAF3BE9135A}" type="slidenum">
              <a:rPr lang="en-US" smtClean="0"/>
              <a:t>‹N›</a:t>
            </a:fld>
            <a:endParaRPr lang="en-US"/>
          </a:p>
        </p:txBody>
      </p:sp>
    </p:spTree>
    <p:extLst>
      <p:ext uri="{BB962C8B-B14F-4D97-AF65-F5344CB8AC3E}">
        <p14:creationId xmlns:p14="http://schemas.microsoft.com/office/powerpoint/2010/main" val="180316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rsa.org/about/ethics/prsa-code-of-ethics" TargetMode="External"/><Relationship Id="rId2" Type="http://schemas.openxmlformats.org/officeDocument/2006/relationships/hyperlink" Target="https://www.prsa.org/article/using-data-ethically-to-inform-pr-strategies" TargetMode="External"/><Relationship Id="rId1" Type="http://schemas.openxmlformats.org/officeDocument/2006/relationships/slideLayout" Target="../slideLayouts/slideLayout6.xml"/><Relationship Id="rId6" Type="http://schemas.openxmlformats.org/officeDocument/2006/relationships/hyperlink" Target="https://www.fox13news.com/news/study-extremism-in-florida-on-the-rise-due-to-misinformation-conspiracy-theories" TargetMode="External"/><Relationship Id="rId5" Type="http://schemas.openxmlformats.org/officeDocument/2006/relationships/hyperlink" Target="https://www.wsj.com/articles/when-marking-the-death-of-the-queen-companies-make-it-up-as-they-go-along-11663160165?reflink=share_mobilewebshare" TargetMode="External"/><Relationship Id="rId4" Type="http://schemas.openxmlformats.org/officeDocument/2006/relationships/hyperlink" Target="https://www.quotidiano.net/elezioni/comprare-follower-social-facebook-1.798789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5147776-02D2-6A6E-FE0E-FA42B9A64D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0239E68-03E7-4CF5-B472-D566E6C5D34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Public Relations</a:t>
            </a:r>
          </a:p>
        </p:txBody>
      </p:sp>
      <p:sp>
        <p:nvSpPr>
          <p:cNvPr id="3" name="Sottotitolo 2">
            <a:extLst>
              <a:ext uri="{FF2B5EF4-FFF2-40B4-BE49-F238E27FC236}">
                <a16:creationId xmlns:a16="http://schemas.microsoft.com/office/drawing/2014/main" id="{1290DADE-F8CF-498F-9D36-ABA18B8A721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Semester 1 Lesson 2</a:t>
            </a:r>
          </a:p>
          <a:p>
            <a:r>
              <a:rPr lang="en-US" sz="2200" dirty="0" err="1">
                <a:solidFill>
                  <a:srgbClr val="FFFFFF"/>
                </a:solidFill>
              </a:rPr>
              <a:t>a.a.</a:t>
            </a:r>
            <a:r>
              <a:rPr lang="en-US" sz="2200" dirty="0">
                <a:solidFill>
                  <a:srgbClr val="FFFFFF"/>
                </a:solidFill>
              </a:rPr>
              <a:t> 2023-2024</a:t>
            </a:r>
          </a:p>
          <a:p>
            <a:r>
              <a:rPr lang="en-US" sz="2200" dirty="0" err="1">
                <a:solidFill>
                  <a:srgbClr val="FFFFFF"/>
                </a:solidFill>
              </a:rPr>
              <a:t>Lettorato</a:t>
            </a:r>
            <a:r>
              <a:rPr lang="en-US" sz="2200" dirty="0">
                <a:solidFill>
                  <a:srgbClr val="FFFFFF"/>
                </a:solidFill>
              </a:rPr>
              <a:t> III°</a:t>
            </a:r>
          </a:p>
        </p:txBody>
      </p:sp>
    </p:spTree>
    <p:extLst>
      <p:ext uri="{BB962C8B-B14F-4D97-AF65-F5344CB8AC3E}">
        <p14:creationId xmlns:p14="http://schemas.microsoft.com/office/powerpoint/2010/main" val="2029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22E655A-7962-15E3-BBF1-FB291FF17B05}"/>
              </a:ext>
            </a:extLst>
          </p:cNvPr>
          <p:cNvSpPr txBox="1"/>
          <p:nvPr/>
        </p:nvSpPr>
        <p:spPr>
          <a:xfrm>
            <a:off x="1496291" y="1030652"/>
            <a:ext cx="7647709" cy="4524315"/>
          </a:xfrm>
          <a:prstGeom prst="rect">
            <a:avLst/>
          </a:prstGeom>
          <a:noFill/>
        </p:spPr>
        <p:txBody>
          <a:bodyPr wrap="square">
            <a:spAutoFit/>
          </a:bodyPr>
          <a:lstStyle/>
          <a:p>
            <a:pPr algn="l"/>
            <a:r>
              <a:rPr lang="en-US" b="1" i="0" dirty="0">
                <a:solidFill>
                  <a:srgbClr val="2D2D2D"/>
                </a:solidFill>
                <a:effectLst/>
                <a:latin typeface="Noto Sans" panose="020B0502040504090204" pitchFamily="34" charset="0"/>
              </a:rPr>
              <a:t>Story pitch email template</a:t>
            </a:r>
          </a:p>
          <a:p>
            <a:pPr algn="l"/>
            <a:r>
              <a:rPr lang="en-US" b="0" i="0" dirty="0">
                <a:solidFill>
                  <a:srgbClr val="2D2D2D"/>
                </a:solidFill>
                <a:effectLst/>
                <a:latin typeface="Noto Sans" panose="020B0502040504090204" pitchFamily="34" charset="0"/>
              </a:rPr>
              <a:t>Here's a template for pitching a story in an email:</a:t>
            </a:r>
          </a:p>
          <a:p>
            <a:pPr algn="l"/>
            <a:r>
              <a:rPr lang="en-US" b="1" i="0" dirty="0">
                <a:solidFill>
                  <a:srgbClr val="2D2D2D"/>
                </a:solidFill>
                <a:effectLst/>
                <a:latin typeface="Noto Sans" panose="020B0502040504090204" pitchFamily="34" charset="0"/>
              </a:rPr>
              <a:t>To:</a:t>
            </a:r>
            <a:r>
              <a:rPr lang="en-US" b="0" i="0" dirty="0">
                <a:solidFill>
                  <a:srgbClr val="2D2D2D"/>
                </a:solidFill>
                <a:effectLst/>
                <a:latin typeface="Noto Sans" panose="020B0502040504090204" pitchFamily="34" charset="0"/>
              </a:rPr>
              <a:t> [Recipient's name]</a:t>
            </a:r>
            <a:br>
              <a:rPr lang="en-US" b="0" i="0" dirty="0">
                <a:solidFill>
                  <a:srgbClr val="2D2D2D"/>
                </a:solidFill>
                <a:effectLst/>
                <a:latin typeface="Noto Sans" panose="020B0502040504090204" pitchFamily="34" charset="0"/>
              </a:rPr>
            </a:br>
            <a:r>
              <a:rPr lang="en-US" b="1" i="0" dirty="0">
                <a:solidFill>
                  <a:srgbClr val="2D2D2D"/>
                </a:solidFill>
                <a:effectLst/>
                <a:latin typeface="Noto Sans" panose="020B0502040504090204" pitchFamily="34" charset="0"/>
              </a:rPr>
              <a:t>Subject:</a:t>
            </a:r>
            <a:r>
              <a:rPr lang="en-US" b="0" i="0" dirty="0">
                <a:solidFill>
                  <a:srgbClr val="2D2D2D"/>
                </a:solidFill>
                <a:effectLst/>
                <a:latin typeface="Noto Sans" panose="020B0502040504090204" pitchFamily="34" charset="0"/>
              </a:rPr>
              <a:t> PITCH: [Concise subject line]</a:t>
            </a:r>
          </a:p>
          <a:p>
            <a:pPr algn="l"/>
            <a:r>
              <a:rPr lang="en-US" b="0" i="0" dirty="0">
                <a:solidFill>
                  <a:srgbClr val="2D2D2D"/>
                </a:solidFill>
                <a:effectLst/>
                <a:latin typeface="Noto Sans" panose="020B0502040504090204" pitchFamily="34" charset="0"/>
              </a:rPr>
              <a:t>Hi [Name of the recipient],</a:t>
            </a:r>
          </a:p>
          <a:p>
            <a:pPr algn="l"/>
            <a:r>
              <a:rPr lang="en-US" b="0" i="0" dirty="0">
                <a:solidFill>
                  <a:srgbClr val="2D2D2D"/>
                </a:solidFill>
                <a:effectLst/>
                <a:latin typeface="Noto Sans" panose="020B0502040504090204" pitchFamily="34" charset="0"/>
              </a:rPr>
              <a:t>[Include one to two paragraphs introducing the subject of your story and explaining why it's a good fit for the publication. The first sentence summarizes the main idea of the story and attracts the reader's attention.]</a:t>
            </a:r>
          </a:p>
          <a:p>
            <a:pPr algn="l"/>
            <a:r>
              <a:rPr lang="en-US" b="0" i="0" dirty="0">
                <a:solidFill>
                  <a:srgbClr val="2D2D2D"/>
                </a:solidFill>
                <a:effectLst/>
                <a:latin typeface="Noto Sans" panose="020B0502040504090204" pitchFamily="34" charset="0"/>
              </a:rPr>
              <a:t>[Add a few brief sentences introducing yourself or your credentials. You might include your contact information and links to your portfolio or professional website.]</a:t>
            </a:r>
          </a:p>
          <a:p>
            <a:pPr algn="l"/>
            <a:r>
              <a:rPr lang="en-US" b="0" i="0" dirty="0">
                <a:solidFill>
                  <a:srgbClr val="2D2D2D"/>
                </a:solidFill>
                <a:effectLst/>
                <a:latin typeface="Noto Sans" panose="020B0502040504090204" pitchFamily="34" charset="0"/>
              </a:rPr>
              <a:t>[Conclude with a brief statement to thank the recipient for their time.]</a:t>
            </a:r>
          </a:p>
          <a:p>
            <a:pPr algn="l"/>
            <a:r>
              <a:rPr lang="en-US" b="0" i="0" dirty="0">
                <a:solidFill>
                  <a:srgbClr val="2D2D2D"/>
                </a:solidFill>
                <a:effectLst/>
                <a:latin typeface="Noto Sans" panose="020B0502040504090204" pitchFamily="34" charset="0"/>
              </a:rPr>
              <a:t>Thanks,</a:t>
            </a:r>
            <a:br>
              <a:rPr lang="en-US" b="0" i="0" dirty="0">
                <a:solidFill>
                  <a:srgbClr val="2D2D2D"/>
                </a:solidFill>
                <a:effectLst/>
                <a:latin typeface="Noto Sans" panose="020B0502040504090204" pitchFamily="34" charset="0"/>
              </a:rPr>
            </a:br>
            <a:r>
              <a:rPr lang="en-US" b="0" i="0" dirty="0">
                <a:solidFill>
                  <a:srgbClr val="2D2D2D"/>
                </a:solidFill>
                <a:effectLst/>
                <a:latin typeface="Noto Sans" panose="020B0502040504090204" pitchFamily="34" charset="0"/>
              </a:rPr>
              <a:t>[Your name]</a:t>
            </a:r>
            <a:br>
              <a:rPr lang="en-US" b="0" i="0" dirty="0">
                <a:solidFill>
                  <a:srgbClr val="2D2D2D"/>
                </a:solidFill>
                <a:effectLst/>
                <a:latin typeface="Noto Sans" panose="020B0502040504090204" pitchFamily="34" charset="0"/>
              </a:rPr>
            </a:br>
            <a:r>
              <a:rPr lang="en-US" b="0" i="0" dirty="0">
                <a:solidFill>
                  <a:srgbClr val="2D2D2D"/>
                </a:solidFill>
                <a:effectLst/>
                <a:latin typeface="Noto Sans" panose="020B0502040504090204" pitchFamily="34" charset="0"/>
              </a:rPr>
              <a:t>[Contact details]</a:t>
            </a:r>
          </a:p>
        </p:txBody>
      </p:sp>
    </p:spTree>
    <p:extLst>
      <p:ext uri="{BB962C8B-B14F-4D97-AF65-F5344CB8AC3E}">
        <p14:creationId xmlns:p14="http://schemas.microsoft.com/office/powerpoint/2010/main" val="56509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EE18F4-B35E-4517-8629-6D4377DB9384}"/>
              </a:ext>
            </a:extLst>
          </p:cNvPr>
          <p:cNvSpPr>
            <a:spLocks noGrp="1"/>
          </p:cNvSpPr>
          <p:nvPr>
            <p:ph type="title"/>
          </p:nvPr>
        </p:nvSpPr>
        <p:spPr>
          <a:xfrm>
            <a:off x="1618615" y="1095077"/>
            <a:ext cx="8074815" cy="1618489"/>
          </a:xfrm>
        </p:spPr>
        <p:txBody>
          <a:bodyPr anchor="ctr">
            <a:normAutofit/>
          </a:bodyPr>
          <a:lstStyle/>
          <a:p>
            <a:r>
              <a:rPr lang="en-US" sz="7200"/>
              <a:t>Homework</a:t>
            </a:r>
          </a:p>
        </p:txBody>
      </p:sp>
      <p:graphicFrame>
        <p:nvGraphicFramePr>
          <p:cNvPr id="5" name="Segnaposto contenuto 2">
            <a:extLst>
              <a:ext uri="{FF2B5EF4-FFF2-40B4-BE49-F238E27FC236}">
                <a16:creationId xmlns:a16="http://schemas.microsoft.com/office/drawing/2014/main" id="{24870F67-B569-30FE-5A60-F83D8402B220}"/>
              </a:ext>
            </a:extLst>
          </p:cNvPr>
          <p:cNvGraphicFramePr>
            <a:graphicFrameLocks noGrp="1"/>
          </p:cNvGraphicFramePr>
          <p:nvPr>
            <p:ph idx="1"/>
            <p:extLst>
              <p:ext uri="{D42A27DB-BD31-4B8C-83A1-F6EECF244321}">
                <p14:modId xmlns:p14="http://schemas.microsoft.com/office/powerpoint/2010/main" val="4052061311"/>
              </p:ext>
            </p:extLst>
          </p:nvPr>
        </p:nvGraphicFramePr>
        <p:xfrm>
          <a:off x="1285240" y="2921000"/>
          <a:ext cx="8074815" cy="2543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864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and holding a pen shading number on a sheet">
            <a:extLst>
              <a:ext uri="{FF2B5EF4-FFF2-40B4-BE49-F238E27FC236}">
                <a16:creationId xmlns:a16="http://schemas.microsoft.com/office/drawing/2014/main" id="{111CBF88-F2D4-BD7A-2702-E3B0BDDFE2C1}"/>
              </a:ext>
            </a:extLst>
          </p:cNvPr>
          <p:cNvPicPr>
            <a:picLocks noChangeAspect="1"/>
          </p:cNvPicPr>
          <p:nvPr/>
        </p:nvPicPr>
        <p:blipFill rotWithShape="1">
          <a:blip r:embed="rId2">
            <a:alphaModFix amt="50000"/>
          </a:blip>
          <a:srcRect b="15730"/>
          <a:stretch/>
        </p:blipFill>
        <p:spPr>
          <a:xfrm>
            <a:off x="-1" y="10"/>
            <a:ext cx="12192001" cy="6857990"/>
          </a:xfrm>
          <a:prstGeom prst="rect">
            <a:avLst/>
          </a:prstGeom>
        </p:spPr>
      </p:pic>
      <p:sp>
        <p:nvSpPr>
          <p:cNvPr id="2" name="Titolo 1">
            <a:extLst>
              <a:ext uri="{FF2B5EF4-FFF2-40B4-BE49-F238E27FC236}">
                <a16:creationId xmlns:a16="http://schemas.microsoft.com/office/drawing/2014/main" id="{479ABCAC-432F-42FE-BC74-D323C255CE9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Homework discussion</a:t>
            </a:r>
          </a:p>
        </p:txBody>
      </p:sp>
    </p:spTree>
    <p:extLst>
      <p:ext uri="{BB962C8B-B14F-4D97-AF65-F5344CB8AC3E}">
        <p14:creationId xmlns:p14="http://schemas.microsoft.com/office/powerpoint/2010/main" val="165261938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6364A5-C3C4-421D-A748-97D54BE9E4C0}"/>
              </a:ext>
            </a:extLst>
          </p:cNvPr>
          <p:cNvSpPr>
            <a:spLocks noGrp="1"/>
          </p:cNvSpPr>
          <p:nvPr>
            <p:ph type="title"/>
          </p:nvPr>
        </p:nvSpPr>
        <p:spPr>
          <a:xfrm>
            <a:off x="1285240" y="1050596"/>
            <a:ext cx="8074815" cy="1172100"/>
          </a:xfrm>
        </p:spPr>
        <p:txBody>
          <a:bodyPr vert="horz" lIns="91440" tIns="45720" rIns="91440" bIns="45720" rtlCol="0" anchor="ctr">
            <a:normAutofit/>
          </a:bodyPr>
          <a:lstStyle/>
          <a:p>
            <a:r>
              <a:rPr lang="en-US" sz="6100" kern="1200" dirty="0">
                <a:solidFill>
                  <a:schemeClr val="tx1"/>
                </a:solidFill>
                <a:latin typeface="+mj-lt"/>
                <a:ea typeface="+mj-ea"/>
                <a:cs typeface="+mj-cs"/>
              </a:rPr>
              <a:t>Homework for Lesson 2</a:t>
            </a:r>
          </a:p>
        </p:txBody>
      </p:sp>
      <p:sp>
        <p:nvSpPr>
          <p:cNvPr id="3" name="CasellaDiTesto 2">
            <a:extLst>
              <a:ext uri="{FF2B5EF4-FFF2-40B4-BE49-F238E27FC236}">
                <a16:creationId xmlns:a16="http://schemas.microsoft.com/office/drawing/2014/main" id="{BFE24FE7-771D-4150-B749-AF5541A17C83}"/>
              </a:ext>
            </a:extLst>
          </p:cNvPr>
          <p:cNvSpPr txBox="1"/>
          <p:nvPr/>
        </p:nvSpPr>
        <p:spPr>
          <a:xfrm>
            <a:off x="1285240" y="2546253"/>
            <a:ext cx="8074815" cy="3223612"/>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1.a.  Read this article and prepare a written summary and upload it to </a:t>
            </a:r>
            <a:r>
              <a:rPr lang="en-US" sz="1400" dirty="0" err="1">
                <a:latin typeface="Georgia" panose="02040502050405020303" pitchFamily="18" charset="0"/>
              </a:rPr>
              <a:t>Googledocs</a:t>
            </a:r>
            <a:r>
              <a:rPr lang="en-US" sz="1400" dirty="0">
                <a:latin typeface="Georgia" panose="02040502050405020303" pitchFamily="18" charset="0"/>
              </a:rPr>
              <a:t>.</a:t>
            </a: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hlinkClick r:id="rId2"/>
              </a:rPr>
              <a:t>https://www.prsa.org/article/using-data-ethically-to-inform-pr-strategies</a:t>
            </a: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b. Read the code of ethics of the PRSA and prepare to comment on it in class.  Bring notes.   </a:t>
            </a:r>
            <a:r>
              <a:rPr lang="en-US" sz="1400" dirty="0">
                <a:latin typeface="Georgia" panose="02040502050405020303" pitchFamily="18" charset="0"/>
                <a:hlinkClick r:id="rId3"/>
              </a:rPr>
              <a:t>https://www.prsa.org/about/ethics/prsa-code-of-ethics</a:t>
            </a: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2. Read the article assigned to your group and prepare to briefly summarize it and comment on it. </a:t>
            </a: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Group 1 (Surnames A-C)</a:t>
            </a: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hlinkClick r:id="rId4"/>
              </a:rPr>
              <a:t>https://www.quotidiano.net/elezioni/comprare-follower-social-facebook-1.7987895</a:t>
            </a: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Group 2 (Surnames D—J) (only the listening is available to non subscribers) </a:t>
            </a: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hlinkClick r:id="rId5"/>
              </a:rPr>
              <a:t>https://www.wsj.com/articles/when-marking-the-death-of-the-queen-companies-make-it-up-as-they-go-along-11663160165?reflink=share_mobilewebshare</a:t>
            </a: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rPr>
              <a:t>Group 3 (Surnames M-Z)</a:t>
            </a:r>
          </a:p>
          <a:p>
            <a:pPr indent="-228600">
              <a:lnSpc>
                <a:spcPct val="90000"/>
              </a:lnSpc>
              <a:spcAft>
                <a:spcPts val="600"/>
              </a:spcAft>
              <a:buFont typeface="Arial" panose="020B0604020202020204" pitchFamily="34" charset="0"/>
              <a:buChar char="•"/>
            </a:pPr>
            <a:r>
              <a:rPr lang="en-US" sz="1400" dirty="0">
                <a:latin typeface="Georgia" panose="02040502050405020303" pitchFamily="18" charset="0"/>
                <a:hlinkClick r:id="rId6"/>
              </a:rPr>
              <a:t>https://www.fox13news.com/news/study-extremism-in-florida-on-the-rise-due-to-misinformation-conspiracy-theories</a:t>
            </a:r>
            <a:endParaRPr lang="en-US" sz="1400" dirty="0">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151288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BE08F23-109A-4777-AF3D-171B00E85F60}"/>
              </a:ext>
            </a:extLst>
          </p:cNvPr>
          <p:cNvSpPr>
            <a:spLocks noGrp="1"/>
          </p:cNvSpPr>
          <p:nvPr>
            <p:ph type="title"/>
          </p:nvPr>
        </p:nvSpPr>
        <p:spPr>
          <a:xfrm>
            <a:off x="1285241" y="1008993"/>
            <a:ext cx="9231410" cy="1700031"/>
          </a:xfrm>
        </p:spPr>
        <p:txBody>
          <a:bodyPr vert="horz" lIns="91440" tIns="45720" rIns="91440" bIns="45720" rtlCol="0" anchor="b">
            <a:normAutofit/>
          </a:bodyPr>
          <a:lstStyle/>
          <a:p>
            <a:r>
              <a:rPr lang="en-US" sz="8800" kern="1200" dirty="0">
                <a:solidFill>
                  <a:schemeClr val="tx1"/>
                </a:solidFill>
                <a:latin typeface="+mj-lt"/>
                <a:ea typeface="+mj-ea"/>
                <a:cs typeface="+mj-cs"/>
              </a:rPr>
              <a:t>Course objectives</a:t>
            </a:r>
          </a:p>
        </p:txBody>
      </p:sp>
      <p:sp>
        <p:nvSpPr>
          <p:cNvPr id="3" name="Segnaposto testo 2">
            <a:extLst>
              <a:ext uri="{FF2B5EF4-FFF2-40B4-BE49-F238E27FC236}">
                <a16:creationId xmlns:a16="http://schemas.microsoft.com/office/drawing/2014/main" id="{5FD6DDC8-8628-499D-BD43-630E5AC739B2}"/>
              </a:ext>
            </a:extLst>
          </p:cNvPr>
          <p:cNvSpPr>
            <a:spLocks noGrp="1"/>
          </p:cNvSpPr>
          <p:nvPr>
            <p:ph type="body" idx="1"/>
          </p:nvPr>
        </p:nvSpPr>
        <p:spPr>
          <a:xfrm>
            <a:off x="1951991" y="3332299"/>
            <a:ext cx="7132335" cy="1312657"/>
          </a:xfrm>
        </p:spPr>
        <p:txBody>
          <a:bodyPr vert="horz" lIns="91440" tIns="45720" rIns="91440" bIns="45720" rtlCol="0" anchor="t">
            <a:normAutofit/>
          </a:bodyPr>
          <a:lstStyle/>
          <a:p>
            <a:r>
              <a:rPr lang="en-US" kern="1200" dirty="0">
                <a:solidFill>
                  <a:schemeClr val="tx1"/>
                </a:solidFill>
                <a:latin typeface="+mn-lt"/>
                <a:ea typeface="+mn-ea"/>
                <a:cs typeface="+mn-cs"/>
              </a:rPr>
              <a:t>Examine and study the profession of Public Relations and the modern- day channels of communication in order to execute a PR plan.</a:t>
            </a:r>
          </a:p>
        </p:txBody>
      </p:sp>
    </p:spTree>
    <p:extLst>
      <p:ext uri="{BB962C8B-B14F-4D97-AF65-F5344CB8AC3E}">
        <p14:creationId xmlns:p14="http://schemas.microsoft.com/office/powerpoint/2010/main" val="348487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069D64FA-7F11-49F8-9618-1915E9D21B63}"/>
              </a:ext>
            </a:extLst>
          </p:cNvPr>
          <p:cNvSpPr txBox="1"/>
          <p:nvPr/>
        </p:nvSpPr>
        <p:spPr>
          <a:xfrm>
            <a:off x="1285241" y="1008993"/>
            <a:ext cx="9231410" cy="354204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kern="1200" dirty="0">
                <a:solidFill>
                  <a:schemeClr val="tx1"/>
                </a:solidFill>
                <a:latin typeface="+mj-lt"/>
                <a:ea typeface="+mj-ea"/>
                <a:cs typeface="+mj-cs"/>
              </a:rPr>
              <a:t>The Profession of Public Relations</a:t>
            </a:r>
          </a:p>
        </p:txBody>
      </p:sp>
    </p:spTree>
    <p:extLst>
      <p:ext uri="{BB962C8B-B14F-4D97-AF65-F5344CB8AC3E}">
        <p14:creationId xmlns:p14="http://schemas.microsoft.com/office/powerpoint/2010/main" val="408556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BB2EEB3-5470-4619-961A-1D0ABC058FFB}"/>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7200" kern="1200">
                <a:solidFill>
                  <a:schemeClr val="tx1"/>
                </a:solidFill>
                <a:latin typeface="+mj-lt"/>
                <a:ea typeface="+mj-ea"/>
                <a:cs typeface="+mj-cs"/>
              </a:rPr>
              <a:t>Skills needed in PR</a:t>
            </a:r>
          </a:p>
        </p:txBody>
      </p:sp>
      <p:sp>
        <p:nvSpPr>
          <p:cNvPr id="3" name="CasellaDiTesto 2">
            <a:extLst>
              <a:ext uri="{FF2B5EF4-FFF2-40B4-BE49-F238E27FC236}">
                <a16:creationId xmlns:a16="http://schemas.microsoft.com/office/drawing/2014/main" id="{74C359E8-BFA7-49B6-8265-855A9B5EACA6}"/>
              </a:ext>
            </a:extLst>
          </p:cNvPr>
          <p:cNvSpPr txBox="1"/>
          <p:nvPr/>
        </p:nvSpPr>
        <p:spPr>
          <a:xfrm>
            <a:off x="1285240" y="2969469"/>
            <a:ext cx="8074815" cy="2800395"/>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2400"/>
              <a:t>Persuasive writing and media relations</a:t>
            </a:r>
          </a:p>
          <a:p>
            <a:pPr marL="342900" indent="-228600">
              <a:lnSpc>
                <a:spcPct val="90000"/>
              </a:lnSpc>
              <a:spcAft>
                <a:spcPts val="600"/>
              </a:spcAft>
              <a:buFont typeface="Arial" panose="020B0604020202020204" pitchFamily="34" charset="0"/>
              <a:buChar char="•"/>
            </a:pPr>
            <a:r>
              <a:rPr lang="en-US" sz="2400"/>
              <a:t>Networking</a:t>
            </a:r>
          </a:p>
          <a:p>
            <a:pPr marL="342900" indent="-228600">
              <a:lnSpc>
                <a:spcPct val="90000"/>
              </a:lnSpc>
              <a:spcAft>
                <a:spcPts val="600"/>
              </a:spcAft>
              <a:buFont typeface="Arial" panose="020B0604020202020204" pitchFamily="34" charset="0"/>
              <a:buChar char="•"/>
            </a:pPr>
            <a:r>
              <a:rPr lang="en-US" sz="2400"/>
              <a:t>Social media content creation</a:t>
            </a:r>
          </a:p>
          <a:p>
            <a:pPr marL="342900" indent="-228600">
              <a:lnSpc>
                <a:spcPct val="90000"/>
              </a:lnSpc>
              <a:spcAft>
                <a:spcPts val="600"/>
              </a:spcAft>
              <a:buFont typeface="Arial" panose="020B0604020202020204" pitchFamily="34" charset="0"/>
              <a:buChar char="•"/>
            </a:pPr>
            <a:r>
              <a:rPr lang="en-US" sz="2400"/>
              <a:t>Analytics</a:t>
            </a:r>
          </a:p>
          <a:p>
            <a:pPr marL="342900" indent="-228600">
              <a:lnSpc>
                <a:spcPct val="90000"/>
              </a:lnSpc>
              <a:spcAft>
                <a:spcPts val="600"/>
              </a:spcAft>
              <a:buFont typeface="Arial" panose="020B0604020202020204" pitchFamily="34" charset="0"/>
              <a:buChar char="•"/>
            </a:pPr>
            <a:r>
              <a:rPr lang="en-US" sz="2400"/>
              <a:t>SEO</a:t>
            </a:r>
          </a:p>
          <a:p>
            <a:pPr marL="342900" indent="-228600">
              <a:lnSpc>
                <a:spcPct val="90000"/>
              </a:lnSpc>
              <a:spcAft>
                <a:spcPts val="600"/>
              </a:spcAft>
              <a:buFont typeface="Arial" panose="020B0604020202020204" pitchFamily="34" charset="0"/>
              <a:buChar char="•"/>
            </a:pPr>
            <a:r>
              <a:rPr lang="en-US" sz="2400"/>
              <a:t>Programming</a:t>
            </a:r>
          </a:p>
          <a:p>
            <a:pPr marL="342900" indent="-2286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189939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9694812-8E11-4D14-A052-1F26AF91C55E}"/>
              </a:ext>
            </a:extLst>
          </p:cNvPr>
          <p:cNvSpPr txBox="1"/>
          <p:nvPr/>
        </p:nvSpPr>
        <p:spPr>
          <a:xfrm>
            <a:off x="1073426" y="914400"/>
            <a:ext cx="8454887" cy="1200329"/>
          </a:xfrm>
          <a:prstGeom prst="rect">
            <a:avLst/>
          </a:prstGeom>
          <a:noFill/>
        </p:spPr>
        <p:txBody>
          <a:bodyPr wrap="square" rtlCol="0">
            <a:spAutoFit/>
          </a:bodyPr>
          <a:lstStyle/>
          <a:p>
            <a:r>
              <a:rPr lang="en-US" dirty="0"/>
              <a:t>“Before the web, organizations had only two significant options for attracting attention: Buy expensive advertising or get third-party ink from the media. But the web has changed the rules. The web is not TV. Organizations that understand the New Rules of Marketing and PR develop relationships directly with consumers like you and me. “</a:t>
            </a:r>
          </a:p>
        </p:txBody>
      </p:sp>
      <p:sp>
        <p:nvSpPr>
          <p:cNvPr id="3" name="CasellaDiTesto 2">
            <a:extLst>
              <a:ext uri="{FF2B5EF4-FFF2-40B4-BE49-F238E27FC236}">
                <a16:creationId xmlns:a16="http://schemas.microsoft.com/office/drawing/2014/main" id="{A1DDA565-2D21-46CD-A189-EDFC6F494FBF}"/>
              </a:ext>
            </a:extLst>
          </p:cNvPr>
          <p:cNvSpPr txBox="1"/>
          <p:nvPr/>
        </p:nvSpPr>
        <p:spPr>
          <a:xfrm>
            <a:off x="6832738" y="2197376"/>
            <a:ext cx="4479235" cy="369332"/>
          </a:xfrm>
          <a:prstGeom prst="rect">
            <a:avLst/>
          </a:prstGeom>
          <a:noFill/>
        </p:spPr>
        <p:txBody>
          <a:bodyPr wrap="square" rtlCol="0">
            <a:spAutoFit/>
          </a:bodyPr>
          <a:lstStyle/>
          <a:p>
            <a:r>
              <a:rPr lang="en-US" dirty="0"/>
              <a:t>David </a:t>
            </a:r>
            <a:r>
              <a:rPr lang="en-US" dirty="0" err="1"/>
              <a:t>Meerman</a:t>
            </a:r>
            <a:r>
              <a:rPr lang="en-US" dirty="0"/>
              <a:t> Scott</a:t>
            </a:r>
          </a:p>
        </p:txBody>
      </p:sp>
      <p:graphicFrame>
        <p:nvGraphicFramePr>
          <p:cNvPr id="10" name="CasellaDiTesto 3">
            <a:extLst>
              <a:ext uri="{FF2B5EF4-FFF2-40B4-BE49-F238E27FC236}">
                <a16:creationId xmlns:a16="http://schemas.microsoft.com/office/drawing/2014/main" id="{FD88020A-938C-83D1-9F24-E61B2AB1E73B}"/>
              </a:ext>
            </a:extLst>
          </p:cNvPr>
          <p:cNvGraphicFramePr/>
          <p:nvPr>
            <p:extLst>
              <p:ext uri="{D42A27DB-BD31-4B8C-83A1-F6EECF244321}">
                <p14:modId xmlns:p14="http://schemas.microsoft.com/office/powerpoint/2010/main" val="3746798622"/>
              </p:ext>
            </p:extLst>
          </p:nvPr>
        </p:nvGraphicFramePr>
        <p:xfrm>
          <a:off x="1802295" y="3067050"/>
          <a:ext cx="9180029" cy="3110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44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46ABD80B-1F1F-4259-924D-F439D5C5B233}"/>
              </a:ext>
            </a:extLst>
          </p:cNvPr>
          <p:cNvSpPr txBox="1"/>
          <p:nvPr/>
        </p:nvSpPr>
        <p:spPr>
          <a:xfrm>
            <a:off x="1285240" y="1050595"/>
            <a:ext cx="8074815" cy="161848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7200" kern="1200">
                <a:solidFill>
                  <a:schemeClr val="tx1"/>
                </a:solidFill>
                <a:latin typeface="+mj-lt"/>
                <a:ea typeface="+mj-ea"/>
                <a:cs typeface="+mj-cs"/>
              </a:rPr>
              <a:t>SELF BRANDING</a:t>
            </a:r>
          </a:p>
        </p:txBody>
      </p:sp>
      <p:sp>
        <p:nvSpPr>
          <p:cNvPr id="3" name="CasellaDiTesto 2">
            <a:extLst>
              <a:ext uri="{FF2B5EF4-FFF2-40B4-BE49-F238E27FC236}">
                <a16:creationId xmlns:a16="http://schemas.microsoft.com/office/drawing/2014/main" id="{9C1B05F9-59E6-4784-8946-465339246ED0}"/>
              </a:ext>
            </a:extLst>
          </p:cNvPr>
          <p:cNvSpPr txBox="1"/>
          <p:nvPr/>
        </p:nvSpPr>
        <p:spPr>
          <a:xfrm>
            <a:off x="1285240" y="2496541"/>
            <a:ext cx="8601710" cy="2800395"/>
          </a:xfrm>
          <a:prstGeom prst="rect">
            <a:avLst/>
          </a:prstGeom>
        </p:spPr>
        <p:txBody>
          <a:bodyPr vert="horz" lIns="91440" tIns="45720" rIns="91440" bIns="45720" rtlCol="0" anchor="t">
            <a:normAutofit/>
          </a:bodyPr>
          <a:lstStyle/>
          <a:p>
            <a:pPr marL="342900" indent="-228600">
              <a:lnSpc>
                <a:spcPct val="90000"/>
              </a:lnSpc>
              <a:spcAft>
                <a:spcPts val="600"/>
              </a:spcAft>
              <a:buFont typeface="Arial" panose="020B0604020202020204" pitchFamily="34" charset="0"/>
              <a:buChar char="•"/>
            </a:pPr>
            <a:r>
              <a:rPr lang="en-US" sz="1700" dirty="0"/>
              <a:t>Define your objective. </a:t>
            </a:r>
          </a:p>
          <a:p>
            <a:pPr marL="800100" lvl="1" indent="-228600">
              <a:lnSpc>
                <a:spcPct val="90000"/>
              </a:lnSpc>
              <a:spcAft>
                <a:spcPts val="600"/>
              </a:spcAft>
              <a:buFont typeface="Arial" panose="020B0604020202020204" pitchFamily="34" charset="0"/>
              <a:buChar char="•"/>
            </a:pPr>
            <a:r>
              <a:rPr lang="en-US" sz="1700" dirty="0"/>
              <a:t>What do you hope to achieve? Who are you? Describe yourself with 3 adjectives? What skills do you bring to the table?</a:t>
            </a:r>
          </a:p>
          <a:p>
            <a:pPr marL="800100" lvl="1" indent="-228600">
              <a:lnSpc>
                <a:spcPct val="90000"/>
              </a:lnSpc>
              <a:spcAft>
                <a:spcPts val="600"/>
              </a:spcAft>
              <a:buFont typeface="Arial" panose="020B0604020202020204" pitchFamily="34" charset="0"/>
              <a:buChar char="•"/>
            </a:pPr>
            <a:r>
              <a:rPr lang="en-US" sz="1700" dirty="0"/>
              <a:t>Survey/interview friends and colleagues – are their ideas the same as yours?</a:t>
            </a:r>
          </a:p>
          <a:p>
            <a:pPr marL="800100" lvl="1" indent="-228600">
              <a:lnSpc>
                <a:spcPct val="90000"/>
              </a:lnSpc>
              <a:spcAft>
                <a:spcPts val="600"/>
              </a:spcAft>
              <a:buFont typeface="Arial" panose="020B0604020202020204" pitchFamily="34" charset="0"/>
              <a:buChar char="•"/>
            </a:pPr>
            <a:r>
              <a:rPr lang="en-US" sz="1700" dirty="0"/>
              <a:t>Research. Search engines. Social media. LinkedIn. </a:t>
            </a:r>
          </a:p>
          <a:p>
            <a:pPr marL="800100" lvl="1" indent="-228600">
              <a:lnSpc>
                <a:spcPct val="90000"/>
              </a:lnSpc>
              <a:spcAft>
                <a:spcPts val="600"/>
              </a:spcAft>
              <a:buFont typeface="Arial" panose="020B0604020202020204" pitchFamily="34" charset="0"/>
              <a:buChar char="•"/>
            </a:pPr>
            <a:r>
              <a:rPr lang="en-US" sz="1700" dirty="0"/>
              <a:t>Combine the data from friends with the research from the web and come up with your self-branding statement  ¾ sentences. Elevator speech.</a:t>
            </a:r>
          </a:p>
          <a:p>
            <a:pPr marL="800100" lvl="1" indent="-228600">
              <a:lnSpc>
                <a:spcPct val="90000"/>
              </a:lnSpc>
              <a:spcAft>
                <a:spcPts val="600"/>
              </a:spcAft>
              <a:buFont typeface="Arial" panose="020B0604020202020204" pitchFamily="34" charset="0"/>
              <a:buChar char="•"/>
            </a:pPr>
            <a:r>
              <a:rPr lang="en-US" sz="1700" dirty="0"/>
              <a:t>Test out your statement on others.</a:t>
            </a:r>
          </a:p>
          <a:p>
            <a:pPr marL="800100" lvl="1" indent="-228600">
              <a:lnSpc>
                <a:spcPct val="90000"/>
              </a:lnSpc>
              <a:spcAft>
                <a:spcPts val="600"/>
              </a:spcAft>
              <a:buFont typeface="Arial" panose="020B0604020202020204" pitchFamily="34" charset="0"/>
              <a:buChar char="•"/>
            </a:pPr>
            <a:r>
              <a:rPr lang="en-US" sz="1700" dirty="0"/>
              <a:t>Update and refresh. </a:t>
            </a:r>
          </a:p>
          <a:p>
            <a:pPr marL="800100" lvl="1" indent="-228600">
              <a:lnSpc>
                <a:spcPct val="90000"/>
              </a:lnSpc>
              <a:spcAft>
                <a:spcPts val="600"/>
              </a:spcAft>
              <a:buFont typeface="Arial" panose="020B0604020202020204" pitchFamily="34" charset="0"/>
              <a:buChar char="•"/>
            </a:pPr>
            <a:endParaRPr lang="en-US" sz="1700" dirty="0"/>
          </a:p>
          <a:p>
            <a:pPr marL="800100" lvl="1"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76702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8">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0">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E0E1D0DF-6263-41A1-8128-EC7CAA46BFB9}"/>
              </a:ext>
            </a:extLst>
          </p:cNvPr>
          <p:cNvSpPr>
            <a:spLocks noGrp="1"/>
          </p:cNvSpPr>
          <p:nvPr>
            <p:ph type="ctrTitle"/>
          </p:nvPr>
        </p:nvSpPr>
        <p:spPr>
          <a:xfrm>
            <a:off x="2043326" y="609600"/>
            <a:ext cx="8229600" cy="2819399"/>
          </a:xfrm>
          <a:noFill/>
        </p:spPr>
        <p:txBody>
          <a:bodyPr anchor="b">
            <a:normAutofit/>
          </a:bodyPr>
          <a:lstStyle/>
          <a:p>
            <a:r>
              <a:rPr lang="en-US" sz="4800" dirty="0">
                <a:solidFill>
                  <a:schemeClr val="bg1"/>
                </a:solidFill>
              </a:rPr>
              <a:t>Media Relations</a:t>
            </a:r>
          </a:p>
        </p:txBody>
      </p:sp>
      <p:sp>
        <p:nvSpPr>
          <p:cNvPr id="3" name="Sottotitolo 2">
            <a:extLst>
              <a:ext uri="{FF2B5EF4-FFF2-40B4-BE49-F238E27FC236}">
                <a16:creationId xmlns:a16="http://schemas.microsoft.com/office/drawing/2014/main" id="{F78C5B37-210B-46EA-93CA-C074D997E51D}"/>
              </a:ext>
            </a:extLst>
          </p:cNvPr>
          <p:cNvSpPr>
            <a:spLocks noGrp="1" noRot="1" noMove="1" noResize="1" noEditPoints="1" noAdjustHandles="1" noChangeArrowheads="1" noChangeShapeType="1"/>
          </p:cNvSpPr>
          <p:nvPr>
            <p:ph type="subTitle" idx="1"/>
          </p:nvPr>
        </p:nvSpPr>
        <p:spPr>
          <a:xfrm>
            <a:off x="2043326" y="3522428"/>
            <a:ext cx="8229600" cy="2607079"/>
          </a:xfrm>
          <a:noFill/>
        </p:spPr>
        <p:txBody>
          <a:bodyPr anchor="t">
            <a:normAutofit/>
          </a:bodyPr>
          <a:lstStyle/>
          <a:p>
            <a:r>
              <a:rPr lang="en-US">
                <a:solidFill>
                  <a:schemeClr val="bg1"/>
                </a:solidFill>
              </a:rPr>
              <a:t>Pitching a story</a:t>
            </a:r>
          </a:p>
        </p:txBody>
      </p:sp>
      <p:sp>
        <p:nvSpPr>
          <p:cNvPr id="29" name="Rectangle 28">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08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614</Words>
  <Application>Microsoft Office PowerPoint</Application>
  <PresentationFormat>Widescreen</PresentationFormat>
  <Paragraphs>63</Paragraphs>
  <Slides>11</Slides>
  <Notes>0</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Arial</vt:lpstr>
      <vt:lpstr>Calibri</vt:lpstr>
      <vt:lpstr>Calibri Light</vt:lpstr>
      <vt:lpstr>Georgia</vt:lpstr>
      <vt:lpstr>Noto Sans</vt:lpstr>
      <vt:lpstr>Tema di Office</vt:lpstr>
      <vt:lpstr>Public Relations</vt:lpstr>
      <vt:lpstr>Homework discussion</vt:lpstr>
      <vt:lpstr>Homework for Lesson 2</vt:lpstr>
      <vt:lpstr>Course objectives</vt:lpstr>
      <vt:lpstr>Presentazione standard di PowerPoint</vt:lpstr>
      <vt:lpstr>Skills needed in PR</vt:lpstr>
      <vt:lpstr>Presentazione standard di PowerPoint</vt:lpstr>
      <vt:lpstr>Presentazione standard di PowerPoint</vt:lpstr>
      <vt:lpstr>Media Relations</vt:lpstr>
      <vt:lpstr>Presentazione standard di PowerPoint</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Relations</dc:title>
  <dc:creator>Elizabeth Sherman</dc:creator>
  <cp:lastModifiedBy>Elizabeth Sherman</cp:lastModifiedBy>
  <cp:revision>7</cp:revision>
  <dcterms:created xsi:type="dcterms:W3CDTF">2022-09-26T08:25:04Z</dcterms:created>
  <dcterms:modified xsi:type="dcterms:W3CDTF">2023-10-01T15:51:15Z</dcterms:modified>
</cp:coreProperties>
</file>