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5" r:id="rId4"/>
    <p:sldId id="270" r:id="rId5"/>
    <p:sldId id="276" r:id="rId6"/>
    <p:sldId id="269" r:id="rId7"/>
    <p:sldId id="267" r:id="rId8"/>
    <p:sldId id="271" r:id="rId9"/>
    <p:sldId id="261" r:id="rId10"/>
    <p:sldId id="263" r:id="rId11"/>
    <p:sldId id="272" r:id="rId12"/>
    <p:sldId id="264" r:id="rId13"/>
    <p:sldId id="274" r:id="rId14"/>
    <p:sldId id="265" r:id="rId15"/>
    <p:sldId id="266" r:id="rId16"/>
    <p:sldId id="27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FB9D8F-9F95-4A75-A66C-F6695F789F07}"/>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a:p>
        </p:txBody>
      </p:sp>
      <p:sp>
        <p:nvSpPr>
          <p:cNvPr id="3" name="Sottotitolo 2">
            <a:extLst>
              <a:ext uri="{FF2B5EF4-FFF2-40B4-BE49-F238E27FC236}">
                <a16:creationId xmlns:a16="http://schemas.microsoft.com/office/drawing/2014/main" id="{04F6E2B4-B8BC-4CFF-B897-7E55B35F73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Segnaposto data 3">
            <a:extLst>
              <a:ext uri="{FF2B5EF4-FFF2-40B4-BE49-F238E27FC236}">
                <a16:creationId xmlns:a16="http://schemas.microsoft.com/office/drawing/2014/main" id="{284B6402-3230-4FAF-8C70-B23C97FA7E30}"/>
              </a:ext>
            </a:extLst>
          </p:cNvPr>
          <p:cNvSpPr>
            <a:spLocks noGrp="1"/>
          </p:cNvSpPr>
          <p:nvPr>
            <p:ph type="dt" sz="half" idx="10"/>
          </p:nvPr>
        </p:nvSpPr>
        <p:spPr/>
        <p:txBody>
          <a:bodyPr/>
          <a:lstStyle/>
          <a:p>
            <a:fld id="{868F76ED-94E9-48A4-84FC-5867DCF68352}" type="datetimeFigureOut">
              <a:rPr lang="en-US" smtClean="0"/>
              <a:t>9/25/2023</a:t>
            </a:fld>
            <a:endParaRPr lang="en-US"/>
          </a:p>
        </p:txBody>
      </p:sp>
      <p:sp>
        <p:nvSpPr>
          <p:cNvPr id="5" name="Segnaposto piè di pagina 4">
            <a:extLst>
              <a:ext uri="{FF2B5EF4-FFF2-40B4-BE49-F238E27FC236}">
                <a16:creationId xmlns:a16="http://schemas.microsoft.com/office/drawing/2014/main" id="{46A09826-3A36-4BEB-98F4-7DA99970C628}"/>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ED1FA681-5BA3-4B4C-8DA6-BB7C31D68DE5}"/>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169548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A14572-34BE-48E6-B1D8-D12E95047E2A}"/>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27ED436E-7D1F-4783-B133-8819451B293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BD7A0191-386D-4D6F-897B-8D6A3A65444B}"/>
              </a:ext>
            </a:extLst>
          </p:cNvPr>
          <p:cNvSpPr>
            <a:spLocks noGrp="1"/>
          </p:cNvSpPr>
          <p:nvPr>
            <p:ph type="dt" sz="half" idx="10"/>
          </p:nvPr>
        </p:nvSpPr>
        <p:spPr/>
        <p:txBody>
          <a:bodyPr/>
          <a:lstStyle/>
          <a:p>
            <a:fld id="{868F76ED-94E9-48A4-84FC-5867DCF68352}" type="datetimeFigureOut">
              <a:rPr lang="en-US" smtClean="0"/>
              <a:t>9/25/2023</a:t>
            </a:fld>
            <a:endParaRPr lang="en-US"/>
          </a:p>
        </p:txBody>
      </p:sp>
      <p:sp>
        <p:nvSpPr>
          <p:cNvPr id="5" name="Segnaposto piè di pagina 4">
            <a:extLst>
              <a:ext uri="{FF2B5EF4-FFF2-40B4-BE49-F238E27FC236}">
                <a16:creationId xmlns:a16="http://schemas.microsoft.com/office/drawing/2014/main" id="{DE9794AA-7FAC-4F91-946E-4CE205880526}"/>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F611D895-F954-48B3-8B3B-1800F27F2C0B}"/>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958103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50162F44-4C51-4016-89FA-E089FB317A9C}"/>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1A5FBDBB-6BCE-4915-9F82-3CDD62DBFAEB}"/>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5636C34A-950B-4C6B-AB23-74DAF969588E}"/>
              </a:ext>
            </a:extLst>
          </p:cNvPr>
          <p:cNvSpPr>
            <a:spLocks noGrp="1"/>
          </p:cNvSpPr>
          <p:nvPr>
            <p:ph type="dt" sz="half" idx="10"/>
          </p:nvPr>
        </p:nvSpPr>
        <p:spPr/>
        <p:txBody>
          <a:bodyPr/>
          <a:lstStyle/>
          <a:p>
            <a:fld id="{868F76ED-94E9-48A4-84FC-5867DCF68352}" type="datetimeFigureOut">
              <a:rPr lang="en-US" smtClean="0"/>
              <a:t>9/25/2023</a:t>
            </a:fld>
            <a:endParaRPr lang="en-US"/>
          </a:p>
        </p:txBody>
      </p:sp>
      <p:sp>
        <p:nvSpPr>
          <p:cNvPr id="5" name="Segnaposto piè di pagina 4">
            <a:extLst>
              <a:ext uri="{FF2B5EF4-FFF2-40B4-BE49-F238E27FC236}">
                <a16:creationId xmlns:a16="http://schemas.microsoft.com/office/drawing/2014/main" id="{91BF9C4F-BD48-4729-8DBA-4CB2EDF9C6AB}"/>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CC240651-E3C2-413A-8954-A60EA2FE0940}"/>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2788035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63E74D-0BC3-42A9-9210-934B398DDA65}"/>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7BA25250-95F8-4BCC-8A81-2A87081597C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B56B0CBC-578B-424D-A735-212477B88610}"/>
              </a:ext>
            </a:extLst>
          </p:cNvPr>
          <p:cNvSpPr>
            <a:spLocks noGrp="1"/>
          </p:cNvSpPr>
          <p:nvPr>
            <p:ph type="dt" sz="half" idx="10"/>
          </p:nvPr>
        </p:nvSpPr>
        <p:spPr/>
        <p:txBody>
          <a:bodyPr/>
          <a:lstStyle/>
          <a:p>
            <a:fld id="{868F76ED-94E9-48A4-84FC-5867DCF68352}" type="datetimeFigureOut">
              <a:rPr lang="en-US" smtClean="0"/>
              <a:t>9/25/2023</a:t>
            </a:fld>
            <a:endParaRPr lang="en-US"/>
          </a:p>
        </p:txBody>
      </p:sp>
      <p:sp>
        <p:nvSpPr>
          <p:cNvPr id="5" name="Segnaposto piè di pagina 4">
            <a:extLst>
              <a:ext uri="{FF2B5EF4-FFF2-40B4-BE49-F238E27FC236}">
                <a16:creationId xmlns:a16="http://schemas.microsoft.com/office/drawing/2014/main" id="{B7636D7E-5969-4C4D-9348-47687837F6E5}"/>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CF389958-BE5D-46D2-B342-2795996BE842}"/>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2315246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7C4C80-623B-499B-948E-173C63256EF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C15DBC8F-C088-4A11-B2CB-76EFBA90AC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1079C35-2A92-4C8B-A01C-F7120062AA2D}"/>
              </a:ext>
            </a:extLst>
          </p:cNvPr>
          <p:cNvSpPr>
            <a:spLocks noGrp="1"/>
          </p:cNvSpPr>
          <p:nvPr>
            <p:ph type="dt" sz="half" idx="10"/>
          </p:nvPr>
        </p:nvSpPr>
        <p:spPr/>
        <p:txBody>
          <a:bodyPr/>
          <a:lstStyle/>
          <a:p>
            <a:fld id="{868F76ED-94E9-48A4-84FC-5867DCF68352}" type="datetimeFigureOut">
              <a:rPr lang="en-US" smtClean="0"/>
              <a:t>9/25/2023</a:t>
            </a:fld>
            <a:endParaRPr lang="en-US"/>
          </a:p>
        </p:txBody>
      </p:sp>
      <p:sp>
        <p:nvSpPr>
          <p:cNvPr id="5" name="Segnaposto piè di pagina 4">
            <a:extLst>
              <a:ext uri="{FF2B5EF4-FFF2-40B4-BE49-F238E27FC236}">
                <a16:creationId xmlns:a16="http://schemas.microsoft.com/office/drawing/2014/main" id="{AB06B1F0-3A0C-4C05-A0CB-DB7E9D9A0F95}"/>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27483FEC-CFFD-4B95-A829-9C37AC0356BF}"/>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2120098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028216-5D90-44B4-B0B3-72B3C6FD6087}"/>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96BFB26B-80D3-472C-B309-A4205FE7280C}"/>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a:extLst>
              <a:ext uri="{FF2B5EF4-FFF2-40B4-BE49-F238E27FC236}">
                <a16:creationId xmlns:a16="http://schemas.microsoft.com/office/drawing/2014/main" id="{E82EE6A6-19AC-41A5-BC8B-48544D00BEAA}"/>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a:extLst>
              <a:ext uri="{FF2B5EF4-FFF2-40B4-BE49-F238E27FC236}">
                <a16:creationId xmlns:a16="http://schemas.microsoft.com/office/drawing/2014/main" id="{778AF3C5-E6F1-4494-9633-D178E1EC4299}"/>
              </a:ext>
            </a:extLst>
          </p:cNvPr>
          <p:cNvSpPr>
            <a:spLocks noGrp="1"/>
          </p:cNvSpPr>
          <p:nvPr>
            <p:ph type="dt" sz="half" idx="10"/>
          </p:nvPr>
        </p:nvSpPr>
        <p:spPr/>
        <p:txBody>
          <a:bodyPr/>
          <a:lstStyle/>
          <a:p>
            <a:fld id="{868F76ED-94E9-48A4-84FC-5867DCF68352}" type="datetimeFigureOut">
              <a:rPr lang="en-US" smtClean="0"/>
              <a:t>9/25/2023</a:t>
            </a:fld>
            <a:endParaRPr lang="en-US"/>
          </a:p>
        </p:txBody>
      </p:sp>
      <p:sp>
        <p:nvSpPr>
          <p:cNvPr id="6" name="Segnaposto piè di pagina 5">
            <a:extLst>
              <a:ext uri="{FF2B5EF4-FFF2-40B4-BE49-F238E27FC236}">
                <a16:creationId xmlns:a16="http://schemas.microsoft.com/office/drawing/2014/main" id="{098B990A-6DB6-4D47-AF32-B9A1D09F27BA}"/>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C406C0D7-835A-4B45-A911-0DEE5454532A}"/>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171534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097BED-2E87-4439-8DC6-28E2ED6A0AE4}"/>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3445DAAE-8483-4F60-8DC9-0A0DC4076D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63AFF50-087B-4D52-AD2F-0DD9F5BCBB5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a:extLst>
              <a:ext uri="{FF2B5EF4-FFF2-40B4-BE49-F238E27FC236}">
                <a16:creationId xmlns:a16="http://schemas.microsoft.com/office/drawing/2014/main" id="{FD7AC620-97F3-4317-BC98-48E1B45F85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663B910-DEB9-4D5C-B3B1-A4B8773DC9F0}"/>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a:extLst>
              <a:ext uri="{FF2B5EF4-FFF2-40B4-BE49-F238E27FC236}">
                <a16:creationId xmlns:a16="http://schemas.microsoft.com/office/drawing/2014/main" id="{1C340CC7-40B1-4ACC-9569-44C0043AF49E}"/>
              </a:ext>
            </a:extLst>
          </p:cNvPr>
          <p:cNvSpPr>
            <a:spLocks noGrp="1"/>
          </p:cNvSpPr>
          <p:nvPr>
            <p:ph type="dt" sz="half" idx="10"/>
          </p:nvPr>
        </p:nvSpPr>
        <p:spPr/>
        <p:txBody>
          <a:bodyPr/>
          <a:lstStyle/>
          <a:p>
            <a:fld id="{868F76ED-94E9-48A4-84FC-5867DCF68352}" type="datetimeFigureOut">
              <a:rPr lang="en-US" smtClean="0"/>
              <a:t>9/25/2023</a:t>
            </a:fld>
            <a:endParaRPr lang="en-US"/>
          </a:p>
        </p:txBody>
      </p:sp>
      <p:sp>
        <p:nvSpPr>
          <p:cNvPr id="8" name="Segnaposto piè di pagina 7">
            <a:extLst>
              <a:ext uri="{FF2B5EF4-FFF2-40B4-BE49-F238E27FC236}">
                <a16:creationId xmlns:a16="http://schemas.microsoft.com/office/drawing/2014/main" id="{119C0102-116E-4F43-A0AE-B5F1CA625587}"/>
              </a:ext>
            </a:extLst>
          </p:cNvPr>
          <p:cNvSpPr>
            <a:spLocks noGrp="1"/>
          </p:cNvSpPr>
          <p:nvPr>
            <p:ph type="ftr" sz="quarter" idx="11"/>
          </p:nvPr>
        </p:nvSpPr>
        <p:spPr/>
        <p:txBody>
          <a:bodyPr/>
          <a:lstStyle/>
          <a:p>
            <a:endParaRPr lang="en-US"/>
          </a:p>
        </p:txBody>
      </p:sp>
      <p:sp>
        <p:nvSpPr>
          <p:cNvPr id="9" name="Segnaposto numero diapositiva 8">
            <a:extLst>
              <a:ext uri="{FF2B5EF4-FFF2-40B4-BE49-F238E27FC236}">
                <a16:creationId xmlns:a16="http://schemas.microsoft.com/office/drawing/2014/main" id="{90205082-9994-43F8-9E91-553D43A1EA59}"/>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4164075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107536-B0ED-45B8-ADDC-6498420FBE98}"/>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data 2">
            <a:extLst>
              <a:ext uri="{FF2B5EF4-FFF2-40B4-BE49-F238E27FC236}">
                <a16:creationId xmlns:a16="http://schemas.microsoft.com/office/drawing/2014/main" id="{22E193E2-8F74-4B2B-880C-DCEA9A0852B6}"/>
              </a:ext>
            </a:extLst>
          </p:cNvPr>
          <p:cNvSpPr>
            <a:spLocks noGrp="1"/>
          </p:cNvSpPr>
          <p:nvPr>
            <p:ph type="dt" sz="half" idx="10"/>
          </p:nvPr>
        </p:nvSpPr>
        <p:spPr/>
        <p:txBody>
          <a:bodyPr/>
          <a:lstStyle/>
          <a:p>
            <a:fld id="{868F76ED-94E9-48A4-84FC-5867DCF68352}" type="datetimeFigureOut">
              <a:rPr lang="en-US" smtClean="0"/>
              <a:t>9/25/2023</a:t>
            </a:fld>
            <a:endParaRPr lang="en-US"/>
          </a:p>
        </p:txBody>
      </p:sp>
      <p:sp>
        <p:nvSpPr>
          <p:cNvPr id="4" name="Segnaposto piè di pagina 3">
            <a:extLst>
              <a:ext uri="{FF2B5EF4-FFF2-40B4-BE49-F238E27FC236}">
                <a16:creationId xmlns:a16="http://schemas.microsoft.com/office/drawing/2014/main" id="{6AE590A8-20FA-4126-9E08-B83B5F6ED76E}"/>
              </a:ext>
            </a:extLst>
          </p:cNvPr>
          <p:cNvSpPr>
            <a:spLocks noGrp="1"/>
          </p:cNvSpPr>
          <p:nvPr>
            <p:ph type="ftr" sz="quarter" idx="11"/>
          </p:nvPr>
        </p:nvSpPr>
        <p:spPr/>
        <p:txBody>
          <a:bodyPr/>
          <a:lstStyle/>
          <a:p>
            <a:endParaRPr lang="en-US"/>
          </a:p>
        </p:txBody>
      </p:sp>
      <p:sp>
        <p:nvSpPr>
          <p:cNvPr id="5" name="Segnaposto numero diapositiva 4">
            <a:extLst>
              <a:ext uri="{FF2B5EF4-FFF2-40B4-BE49-F238E27FC236}">
                <a16:creationId xmlns:a16="http://schemas.microsoft.com/office/drawing/2014/main" id="{D39E0517-E0BB-41F1-93BF-A80DB63D1BD2}"/>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2577950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BC41582-4655-42FC-81CF-9DDE08A173FD}"/>
              </a:ext>
            </a:extLst>
          </p:cNvPr>
          <p:cNvSpPr>
            <a:spLocks noGrp="1"/>
          </p:cNvSpPr>
          <p:nvPr>
            <p:ph type="dt" sz="half" idx="10"/>
          </p:nvPr>
        </p:nvSpPr>
        <p:spPr/>
        <p:txBody>
          <a:bodyPr/>
          <a:lstStyle/>
          <a:p>
            <a:fld id="{868F76ED-94E9-48A4-84FC-5867DCF68352}" type="datetimeFigureOut">
              <a:rPr lang="en-US" smtClean="0"/>
              <a:t>9/25/2023</a:t>
            </a:fld>
            <a:endParaRPr lang="en-US"/>
          </a:p>
        </p:txBody>
      </p:sp>
      <p:sp>
        <p:nvSpPr>
          <p:cNvPr id="3" name="Segnaposto piè di pagina 2">
            <a:extLst>
              <a:ext uri="{FF2B5EF4-FFF2-40B4-BE49-F238E27FC236}">
                <a16:creationId xmlns:a16="http://schemas.microsoft.com/office/drawing/2014/main" id="{EE9E977B-A443-41FB-B4F8-B21A9FCBECFC}"/>
              </a:ext>
            </a:extLst>
          </p:cNvPr>
          <p:cNvSpPr>
            <a:spLocks noGrp="1"/>
          </p:cNvSpPr>
          <p:nvPr>
            <p:ph type="ftr" sz="quarter" idx="11"/>
          </p:nvPr>
        </p:nvSpPr>
        <p:spPr/>
        <p:txBody>
          <a:bodyPr/>
          <a:lstStyle/>
          <a:p>
            <a:endParaRPr lang="en-US"/>
          </a:p>
        </p:txBody>
      </p:sp>
      <p:sp>
        <p:nvSpPr>
          <p:cNvPr id="4" name="Segnaposto numero diapositiva 3">
            <a:extLst>
              <a:ext uri="{FF2B5EF4-FFF2-40B4-BE49-F238E27FC236}">
                <a16:creationId xmlns:a16="http://schemas.microsoft.com/office/drawing/2014/main" id="{E449C8C8-C5C0-4F08-8C37-6A8F48382722}"/>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4000734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4A7A5D-8B3E-41C7-9233-854ACB2447B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8E0ECD2B-9CDB-49BF-85B2-0520860951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a:extLst>
              <a:ext uri="{FF2B5EF4-FFF2-40B4-BE49-F238E27FC236}">
                <a16:creationId xmlns:a16="http://schemas.microsoft.com/office/drawing/2014/main" id="{5C88C66C-29CD-4A78-B943-823364746A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A8D067A-6BD2-4EEC-882A-FD6F99734D19}"/>
              </a:ext>
            </a:extLst>
          </p:cNvPr>
          <p:cNvSpPr>
            <a:spLocks noGrp="1"/>
          </p:cNvSpPr>
          <p:nvPr>
            <p:ph type="dt" sz="half" idx="10"/>
          </p:nvPr>
        </p:nvSpPr>
        <p:spPr/>
        <p:txBody>
          <a:bodyPr/>
          <a:lstStyle/>
          <a:p>
            <a:fld id="{868F76ED-94E9-48A4-84FC-5867DCF68352}" type="datetimeFigureOut">
              <a:rPr lang="en-US" smtClean="0"/>
              <a:t>9/25/2023</a:t>
            </a:fld>
            <a:endParaRPr lang="en-US"/>
          </a:p>
        </p:txBody>
      </p:sp>
      <p:sp>
        <p:nvSpPr>
          <p:cNvPr id="6" name="Segnaposto piè di pagina 5">
            <a:extLst>
              <a:ext uri="{FF2B5EF4-FFF2-40B4-BE49-F238E27FC236}">
                <a16:creationId xmlns:a16="http://schemas.microsoft.com/office/drawing/2014/main" id="{12283FE6-FA77-4446-9B44-F3B3050783AE}"/>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862BEFE1-B6BE-4A02-B8C1-DB177BCEFF52}"/>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3946793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C0B2EB-620E-4D82-A0B9-0493509C86C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immagine 2">
            <a:extLst>
              <a:ext uri="{FF2B5EF4-FFF2-40B4-BE49-F238E27FC236}">
                <a16:creationId xmlns:a16="http://schemas.microsoft.com/office/drawing/2014/main" id="{2BCDC848-EC73-40CB-A3C9-12BA700E7F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a:extLst>
              <a:ext uri="{FF2B5EF4-FFF2-40B4-BE49-F238E27FC236}">
                <a16:creationId xmlns:a16="http://schemas.microsoft.com/office/drawing/2014/main" id="{063EC0E3-986B-411D-9C8F-8A9D6D70AD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B563855-30CF-4AEA-A09F-299785BE52DC}"/>
              </a:ext>
            </a:extLst>
          </p:cNvPr>
          <p:cNvSpPr>
            <a:spLocks noGrp="1"/>
          </p:cNvSpPr>
          <p:nvPr>
            <p:ph type="dt" sz="half" idx="10"/>
          </p:nvPr>
        </p:nvSpPr>
        <p:spPr/>
        <p:txBody>
          <a:bodyPr/>
          <a:lstStyle/>
          <a:p>
            <a:fld id="{868F76ED-94E9-48A4-84FC-5867DCF68352}" type="datetimeFigureOut">
              <a:rPr lang="en-US" smtClean="0"/>
              <a:t>9/25/2023</a:t>
            </a:fld>
            <a:endParaRPr lang="en-US"/>
          </a:p>
        </p:txBody>
      </p:sp>
      <p:sp>
        <p:nvSpPr>
          <p:cNvPr id="6" name="Segnaposto piè di pagina 5">
            <a:extLst>
              <a:ext uri="{FF2B5EF4-FFF2-40B4-BE49-F238E27FC236}">
                <a16:creationId xmlns:a16="http://schemas.microsoft.com/office/drawing/2014/main" id="{EEEB7036-0510-448F-AE94-6C1F8F78EFB9}"/>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66686DAE-C876-451A-B9CF-B2F11C2A06C7}"/>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1076583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5FCF118D-C582-4F6D-A228-F7D2C53346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8198DDE9-46AE-40CA-9390-AD17F7BDDA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83C2FC81-D263-49FF-A5E5-8F79F380B6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8F76ED-94E9-48A4-84FC-5867DCF68352}" type="datetimeFigureOut">
              <a:rPr lang="en-US" smtClean="0"/>
              <a:t>9/25/2023</a:t>
            </a:fld>
            <a:endParaRPr lang="en-US"/>
          </a:p>
        </p:txBody>
      </p:sp>
      <p:sp>
        <p:nvSpPr>
          <p:cNvPr id="5" name="Segnaposto piè di pagina 4">
            <a:extLst>
              <a:ext uri="{FF2B5EF4-FFF2-40B4-BE49-F238E27FC236}">
                <a16:creationId xmlns:a16="http://schemas.microsoft.com/office/drawing/2014/main" id="{1B23CFB0-41AE-4EA6-8D2B-1A450C04D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a:extLst>
              <a:ext uri="{FF2B5EF4-FFF2-40B4-BE49-F238E27FC236}">
                <a16:creationId xmlns:a16="http://schemas.microsoft.com/office/drawing/2014/main" id="{ECE92A29-6292-4ACB-A92E-4A8DB2AD18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7AFE47-EC1A-4316-AB86-4CAF3BE9135A}" type="slidenum">
              <a:rPr lang="en-US" smtClean="0"/>
              <a:t>‹N›</a:t>
            </a:fld>
            <a:endParaRPr lang="en-US"/>
          </a:p>
        </p:txBody>
      </p:sp>
    </p:spTree>
    <p:extLst>
      <p:ext uri="{BB962C8B-B14F-4D97-AF65-F5344CB8AC3E}">
        <p14:creationId xmlns:p14="http://schemas.microsoft.com/office/powerpoint/2010/main" val="18031621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www.flickr.com/photos/burson-marsteller/7489605644/" TargetMode="External"/><Relationship Id="rId2" Type="http://schemas.openxmlformats.org/officeDocument/2006/relationships/image" Target="../media/image7.jpg"/><Relationship Id="rId1" Type="http://schemas.openxmlformats.org/officeDocument/2006/relationships/slideLayout" Target="../slideLayouts/slideLayout4.xml"/><Relationship Id="rId6" Type="http://schemas.openxmlformats.org/officeDocument/2006/relationships/hyperlink" Target="https://creativecommons.org/licenses/by/3.0/" TargetMode="External"/><Relationship Id="rId5" Type="http://schemas.openxmlformats.org/officeDocument/2006/relationships/hyperlink" Target="https://www.flickr.com/photos/burson-marsteller/7489598554/" TargetMode="External"/><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2" Type="http://schemas.openxmlformats.org/officeDocument/2006/relationships/hyperlink" Target="https://www.prweek.com/article/1281156/godfather-modern-pr-harold-burson-moral-responsibilities-controversial-clients"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prsa.org/about/ethics/prsa-code-of-ethics" TargetMode="External"/><Relationship Id="rId2" Type="http://schemas.openxmlformats.org/officeDocument/2006/relationships/hyperlink" Target="https://www.prsa.org/article/using-data-ethically-to-inform-pr-strategies" TargetMode="External"/><Relationship Id="rId1" Type="http://schemas.openxmlformats.org/officeDocument/2006/relationships/slideLayout" Target="../slideLayouts/slideLayout6.xml"/><Relationship Id="rId6" Type="http://schemas.openxmlformats.org/officeDocument/2006/relationships/hyperlink" Target="https://www.fox13news.com/news/study-extremism-in-florida-on-the-rise-due-to-misinformation-conspiracy-theories" TargetMode="External"/><Relationship Id="rId5" Type="http://schemas.openxmlformats.org/officeDocument/2006/relationships/hyperlink" Target="https://www.wsj.com/articles/when-marking-the-death-of-the-queen-companies-make-it-up-as-they-go-along-11663160165?reflink=share_mobilewebshare" TargetMode="External"/><Relationship Id="rId4" Type="http://schemas.openxmlformats.org/officeDocument/2006/relationships/hyperlink" Target="https://www.quotidiano.net/elezioni/comprare-follower-social-facebook-1.7987895"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cherlund.blogspot.com/2016/06/what-does-student-engagement-look-like.html" TargetMode="External"/><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e-l.unifi.it/" TargetMode="External"/><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hyperlink" Target="https://formstudelearning.unifi.it/course/index.php?categoryid=256" TargetMode="External"/><Relationship Id="rId4" Type="http://schemas.openxmlformats.org/officeDocument/2006/relationships/hyperlink" Target="https://formstudelearning.unifi.it/"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jisc.ac.uk/news/towards-happy-and-healthy-students-digital-wellbeing-and-covid-19-19-may-2020" TargetMode="External"/><Relationship Id="rId2" Type="http://schemas.openxmlformats.org/officeDocument/2006/relationships/image" Target="../media/image6.jpg"/><Relationship Id="rId1" Type="http://schemas.openxmlformats.org/officeDocument/2006/relationships/slideLayout" Target="../slideLayouts/slideLayout8.xml"/><Relationship Id="rId4" Type="http://schemas.openxmlformats.org/officeDocument/2006/relationships/hyperlink" Target="https://creativecommons.org/licenses/by-nc-nd/3.0/"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45147776-02D2-6A6E-FE0E-FA42B9A64DF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0239E68-03E7-4CF5-B472-D566E6C5D344}"/>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Public Relations</a:t>
            </a:r>
          </a:p>
        </p:txBody>
      </p:sp>
      <p:sp>
        <p:nvSpPr>
          <p:cNvPr id="3" name="Sottotitolo 2">
            <a:extLst>
              <a:ext uri="{FF2B5EF4-FFF2-40B4-BE49-F238E27FC236}">
                <a16:creationId xmlns:a16="http://schemas.microsoft.com/office/drawing/2014/main" id="{1290DADE-F8CF-498F-9D36-ABA18B8A7212}"/>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sz="2200" dirty="0">
                <a:solidFill>
                  <a:srgbClr val="FFFFFF"/>
                </a:solidFill>
              </a:rPr>
              <a:t>Semester 1 Lesson 1</a:t>
            </a:r>
          </a:p>
          <a:p>
            <a:r>
              <a:rPr lang="en-US" sz="2200" dirty="0" err="1">
                <a:solidFill>
                  <a:srgbClr val="FFFFFF"/>
                </a:solidFill>
              </a:rPr>
              <a:t>a.a.</a:t>
            </a:r>
            <a:r>
              <a:rPr lang="en-US" sz="2200" dirty="0">
                <a:solidFill>
                  <a:srgbClr val="FFFFFF"/>
                </a:solidFill>
              </a:rPr>
              <a:t> 2023-4</a:t>
            </a:r>
          </a:p>
          <a:p>
            <a:r>
              <a:rPr lang="en-US" sz="2200" dirty="0" err="1">
                <a:solidFill>
                  <a:srgbClr val="FFFFFF"/>
                </a:solidFill>
              </a:rPr>
              <a:t>Lettorato</a:t>
            </a:r>
            <a:r>
              <a:rPr lang="en-US" sz="2200" dirty="0">
                <a:solidFill>
                  <a:srgbClr val="FFFFFF"/>
                </a:solidFill>
              </a:rPr>
              <a:t> III°</a:t>
            </a:r>
          </a:p>
        </p:txBody>
      </p:sp>
    </p:spTree>
    <p:extLst>
      <p:ext uri="{BB962C8B-B14F-4D97-AF65-F5344CB8AC3E}">
        <p14:creationId xmlns:p14="http://schemas.microsoft.com/office/powerpoint/2010/main" val="202953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12" name="Group 11">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p:grpSpPr>
        <p:sp>
          <p:nvSpPr>
            <p:cNvPr id="13" name="Freeform: Shape 12">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3" name="CasellaDiTesto 2">
            <a:extLst>
              <a:ext uri="{FF2B5EF4-FFF2-40B4-BE49-F238E27FC236}">
                <a16:creationId xmlns:a16="http://schemas.microsoft.com/office/drawing/2014/main" id="{069D64FA-7F11-49F8-9618-1915E9D21B63}"/>
              </a:ext>
            </a:extLst>
          </p:cNvPr>
          <p:cNvSpPr txBox="1"/>
          <p:nvPr/>
        </p:nvSpPr>
        <p:spPr>
          <a:xfrm>
            <a:off x="3045368" y="2043663"/>
            <a:ext cx="6105194" cy="203105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200" kern="1200">
                <a:solidFill>
                  <a:schemeClr val="tx2"/>
                </a:solidFill>
                <a:latin typeface="+mj-lt"/>
                <a:ea typeface="+mj-ea"/>
                <a:cs typeface="+mj-cs"/>
              </a:rPr>
              <a:t>The Profession of Public Relations</a:t>
            </a:r>
          </a:p>
        </p:txBody>
      </p:sp>
    </p:spTree>
    <p:extLst>
      <p:ext uri="{BB962C8B-B14F-4D97-AF65-F5344CB8AC3E}">
        <p14:creationId xmlns:p14="http://schemas.microsoft.com/office/powerpoint/2010/main" val="4085560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olo 1">
            <a:extLst>
              <a:ext uri="{FF2B5EF4-FFF2-40B4-BE49-F238E27FC236}">
                <a16:creationId xmlns:a16="http://schemas.microsoft.com/office/drawing/2014/main" id="{70CBC660-D366-4841-8AF0-0244A4848888}"/>
              </a:ext>
            </a:extLst>
          </p:cNvPr>
          <p:cNvSpPr>
            <a:spLocks noGrp="1"/>
          </p:cNvSpPr>
          <p:nvPr>
            <p:ph type="ctrTitle"/>
          </p:nvPr>
        </p:nvSpPr>
        <p:spPr>
          <a:xfrm>
            <a:off x="640080" y="1243013"/>
            <a:ext cx="3855720" cy="4371974"/>
          </a:xfrm>
        </p:spPr>
        <p:txBody>
          <a:bodyPr vert="horz" lIns="91440" tIns="45720" rIns="91440" bIns="45720" rtlCol="0" anchor="ctr">
            <a:normAutofit/>
          </a:bodyPr>
          <a:lstStyle/>
          <a:p>
            <a:pPr algn="l"/>
            <a:r>
              <a:rPr lang="en-US" sz="3600" kern="1200">
                <a:solidFill>
                  <a:schemeClr val="tx2"/>
                </a:solidFill>
                <a:latin typeface="+mj-lt"/>
                <a:ea typeface="+mj-ea"/>
                <a:cs typeface="+mj-cs"/>
              </a:rPr>
              <a:t>Over to you:</a:t>
            </a:r>
          </a:p>
        </p:txBody>
      </p:sp>
      <p:sp>
        <p:nvSpPr>
          <p:cNvPr id="3" name="Sottotitolo 2">
            <a:extLst>
              <a:ext uri="{FF2B5EF4-FFF2-40B4-BE49-F238E27FC236}">
                <a16:creationId xmlns:a16="http://schemas.microsoft.com/office/drawing/2014/main" id="{8A2F8E3A-38A8-48EC-86F4-FCC329684B1F}"/>
              </a:ext>
            </a:extLst>
          </p:cNvPr>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a:buFont typeface="Arial" panose="020B0604020202020204" pitchFamily="34" charset="0"/>
              <a:buChar char="•"/>
            </a:pPr>
            <a:r>
              <a:rPr lang="en-US" sz="1800" dirty="0">
                <a:solidFill>
                  <a:schemeClr val="tx2"/>
                </a:solidFill>
              </a:rPr>
              <a:t>What do you think PR means?</a:t>
            </a:r>
          </a:p>
          <a:p>
            <a:pPr marL="457200" indent="-228600" algn="l">
              <a:buFont typeface="Arial" panose="020B0604020202020204" pitchFamily="34" charset="0"/>
              <a:buChar char="•"/>
            </a:pPr>
            <a:r>
              <a:rPr lang="en-US" sz="1800" dirty="0">
                <a:solidFill>
                  <a:schemeClr val="tx2"/>
                </a:solidFill>
              </a:rPr>
              <a:t>Why did you choose this course?</a:t>
            </a:r>
          </a:p>
          <a:p>
            <a:pPr marL="457200" indent="-228600" algn="l">
              <a:buFont typeface="Arial" panose="020B0604020202020204" pitchFamily="34" charset="0"/>
              <a:buChar char="•"/>
            </a:pPr>
            <a:r>
              <a:rPr lang="en-US" sz="1800" dirty="0">
                <a:solidFill>
                  <a:schemeClr val="tx2"/>
                </a:solidFill>
              </a:rPr>
              <a:t>What are your expectations of this course?</a:t>
            </a:r>
          </a:p>
          <a:p>
            <a:pPr marL="457200" indent="-228600" algn="l">
              <a:buFont typeface="Arial" panose="020B0604020202020204" pitchFamily="34" charset="0"/>
              <a:buChar char="•"/>
            </a:pPr>
            <a:r>
              <a:rPr lang="en-US" sz="1800" dirty="0">
                <a:solidFill>
                  <a:schemeClr val="tx2"/>
                </a:solidFill>
              </a:rPr>
              <a:t>Do you have any experience promoting a product, service, idea?</a:t>
            </a:r>
          </a:p>
          <a:p>
            <a:pPr marL="457200" indent="-228600" algn="l">
              <a:buFont typeface="Arial" panose="020B0604020202020204" pitchFamily="34" charset="0"/>
              <a:buChar char="•"/>
            </a:pPr>
            <a:r>
              <a:rPr lang="en-US" sz="1800" dirty="0">
                <a:solidFill>
                  <a:schemeClr val="tx2"/>
                </a:solidFill>
              </a:rPr>
              <a:t>What is the difference between PR, marketing, advertising, networking?</a:t>
            </a:r>
          </a:p>
          <a:p>
            <a:pPr marL="457200" indent="-228600" algn="l">
              <a:buFont typeface="Arial" panose="020B0604020202020204" pitchFamily="34" charset="0"/>
              <a:buChar char="•"/>
            </a:pPr>
            <a:endParaRPr lang="en-US" sz="1800" dirty="0">
              <a:solidFill>
                <a:schemeClr val="tx2"/>
              </a:solidFill>
            </a:endParaRPr>
          </a:p>
        </p:txBody>
      </p:sp>
    </p:spTree>
    <p:extLst>
      <p:ext uri="{BB962C8B-B14F-4D97-AF65-F5344CB8AC3E}">
        <p14:creationId xmlns:p14="http://schemas.microsoft.com/office/powerpoint/2010/main" val="3617786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asellaDiTesto 2">
            <a:extLst>
              <a:ext uri="{FF2B5EF4-FFF2-40B4-BE49-F238E27FC236}">
                <a16:creationId xmlns:a16="http://schemas.microsoft.com/office/drawing/2014/main" id="{24BE7379-3F4A-4370-AF7B-47431AA6D5F8}"/>
              </a:ext>
            </a:extLst>
          </p:cNvPr>
          <p:cNvSpPr txBox="1"/>
          <p:nvPr/>
        </p:nvSpPr>
        <p:spPr>
          <a:xfrm>
            <a:off x="6172200" y="804672"/>
            <a:ext cx="5221224" cy="5230368"/>
          </a:xfrm>
          <a:prstGeom prst="rect">
            <a:avLst/>
          </a:prstGeom>
        </p:spPr>
        <p:txBody>
          <a:bodyPr vert="horz" lIns="91440" tIns="45720" rIns="91440" bIns="45720" rtlCol="0" anchor="ctr">
            <a:normAutofit/>
          </a:bodyPr>
          <a:lstStyle/>
          <a:p>
            <a:pPr>
              <a:lnSpc>
                <a:spcPct val="90000"/>
              </a:lnSpc>
              <a:spcAft>
                <a:spcPts val="600"/>
              </a:spcAft>
            </a:pPr>
            <a:r>
              <a:rPr lang="en-US" sz="2000" b="1" dirty="0">
                <a:solidFill>
                  <a:schemeClr val="tx2"/>
                </a:solidFill>
              </a:rPr>
              <a:t>Types of Public Relations:</a:t>
            </a:r>
          </a:p>
          <a:p>
            <a:pPr>
              <a:lnSpc>
                <a:spcPct val="90000"/>
              </a:lnSpc>
              <a:spcAft>
                <a:spcPts val="600"/>
              </a:spcAft>
            </a:pPr>
            <a:r>
              <a:rPr lang="en-US" dirty="0">
                <a:solidFill>
                  <a:schemeClr val="tx2"/>
                </a:solidFill>
              </a:rPr>
              <a:t>1. Strategic communications. Every action that is undertaken by a PR professional should fall under strategic communication. ...</a:t>
            </a:r>
          </a:p>
          <a:p>
            <a:pPr>
              <a:lnSpc>
                <a:spcPct val="90000"/>
              </a:lnSpc>
              <a:spcAft>
                <a:spcPts val="600"/>
              </a:spcAft>
            </a:pPr>
            <a:r>
              <a:rPr lang="en-US" dirty="0">
                <a:solidFill>
                  <a:schemeClr val="tx2"/>
                </a:solidFill>
              </a:rPr>
              <a:t>2. Media relations. ...</a:t>
            </a:r>
          </a:p>
          <a:p>
            <a:pPr>
              <a:lnSpc>
                <a:spcPct val="90000"/>
              </a:lnSpc>
              <a:spcAft>
                <a:spcPts val="600"/>
              </a:spcAft>
            </a:pPr>
            <a:r>
              <a:rPr lang="en-US" dirty="0">
                <a:solidFill>
                  <a:schemeClr val="tx2"/>
                </a:solidFill>
              </a:rPr>
              <a:t>3. Community relations. ...</a:t>
            </a:r>
          </a:p>
          <a:p>
            <a:pPr>
              <a:lnSpc>
                <a:spcPct val="90000"/>
              </a:lnSpc>
              <a:spcAft>
                <a:spcPts val="600"/>
              </a:spcAft>
            </a:pPr>
            <a:r>
              <a:rPr lang="en-US" dirty="0">
                <a:solidFill>
                  <a:schemeClr val="tx2"/>
                </a:solidFill>
              </a:rPr>
              <a:t>4. Internal communications. ...</a:t>
            </a:r>
          </a:p>
          <a:p>
            <a:pPr>
              <a:lnSpc>
                <a:spcPct val="90000"/>
              </a:lnSpc>
              <a:spcAft>
                <a:spcPts val="600"/>
              </a:spcAft>
            </a:pPr>
            <a:r>
              <a:rPr lang="en-US" dirty="0">
                <a:solidFill>
                  <a:schemeClr val="tx2"/>
                </a:solidFill>
              </a:rPr>
              <a:t>5. Crisis communications. ...</a:t>
            </a:r>
          </a:p>
          <a:p>
            <a:pPr>
              <a:lnSpc>
                <a:spcPct val="90000"/>
              </a:lnSpc>
              <a:spcAft>
                <a:spcPts val="600"/>
              </a:spcAft>
            </a:pPr>
            <a:r>
              <a:rPr lang="en-US" dirty="0">
                <a:solidFill>
                  <a:schemeClr val="tx2"/>
                </a:solidFill>
              </a:rPr>
              <a:t>6. Public Affairs. ...</a:t>
            </a:r>
          </a:p>
          <a:p>
            <a:pPr>
              <a:lnSpc>
                <a:spcPct val="90000"/>
              </a:lnSpc>
              <a:spcAft>
                <a:spcPts val="600"/>
              </a:spcAft>
            </a:pPr>
            <a:r>
              <a:rPr lang="en-US" dirty="0">
                <a:solidFill>
                  <a:schemeClr val="tx2"/>
                </a:solidFill>
              </a:rPr>
              <a:t>7. Online and social media communications.</a:t>
            </a:r>
          </a:p>
        </p:txBody>
      </p:sp>
    </p:spTree>
    <p:extLst>
      <p:ext uri="{BB962C8B-B14F-4D97-AF65-F5344CB8AC3E}">
        <p14:creationId xmlns:p14="http://schemas.microsoft.com/office/powerpoint/2010/main" val="2844046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B2EEB3-5470-4619-961A-1D0ABC058FFB}"/>
              </a:ext>
            </a:extLst>
          </p:cNvPr>
          <p:cNvSpPr>
            <a:spLocks noGrp="1"/>
          </p:cNvSpPr>
          <p:nvPr>
            <p:ph type="title"/>
          </p:nvPr>
        </p:nvSpPr>
        <p:spPr/>
        <p:txBody>
          <a:bodyPr/>
          <a:lstStyle/>
          <a:p>
            <a:r>
              <a:rPr lang="en-US" dirty="0"/>
              <a:t>Skills needed in PR</a:t>
            </a:r>
          </a:p>
        </p:txBody>
      </p:sp>
      <p:sp>
        <p:nvSpPr>
          <p:cNvPr id="3" name="CasellaDiTesto 2">
            <a:extLst>
              <a:ext uri="{FF2B5EF4-FFF2-40B4-BE49-F238E27FC236}">
                <a16:creationId xmlns:a16="http://schemas.microsoft.com/office/drawing/2014/main" id="{74C359E8-BFA7-49B6-8265-855A9B5EACA6}"/>
              </a:ext>
            </a:extLst>
          </p:cNvPr>
          <p:cNvSpPr txBox="1"/>
          <p:nvPr/>
        </p:nvSpPr>
        <p:spPr>
          <a:xfrm>
            <a:off x="1749287" y="1908313"/>
            <a:ext cx="6798365" cy="2031325"/>
          </a:xfrm>
          <a:prstGeom prst="rect">
            <a:avLst/>
          </a:prstGeom>
          <a:noFill/>
        </p:spPr>
        <p:txBody>
          <a:bodyPr wrap="square" rtlCol="0">
            <a:spAutoFit/>
          </a:bodyPr>
          <a:lstStyle/>
          <a:p>
            <a:pPr marL="342900" indent="-342900">
              <a:buAutoNum type="arabicPeriod"/>
            </a:pPr>
            <a:r>
              <a:rPr lang="en-US" dirty="0"/>
              <a:t>Persuasive writing and media relations</a:t>
            </a:r>
          </a:p>
          <a:p>
            <a:pPr marL="342900" indent="-342900">
              <a:buAutoNum type="arabicPeriod"/>
            </a:pPr>
            <a:r>
              <a:rPr lang="en-US" dirty="0"/>
              <a:t>Networking</a:t>
            </a:r>
          </a:p>
          <a:p>
            <a:pPr marL="342900" indent="-342900">
              <a:buAutoNum type="arabicPeriod"/>
            </a:pPr>
            <a:r>
              <a:rPr lang="en-US" dirty="0"/>
              <a:t>Social media content creation</a:t>
            </a:r>
          </a:p>
          <a:p>
            <a:pPr marL="342900" indent="-342900">
              <a:buAutoNum type="arabicPeriod"/>
            </a:pPr>
            <a:r>
              <a:rPr lang="en-US" dirty="0"/>
              <a:t>Analytics</a:t>
            </a:r>
          </a:p>
          <a:p>
            <a:pPr marL="342900" indent="-342900">
              <a:buAutoNum type="arabicPeriod"/>
            </a:pPr>
            <a:r>
              <a:rPr lang="en-US" dirty="0"/>
              <a:t>SEO</a:t>
            </a:r>
          </a:p>
          <a:p>
            <a:pPr marL="342900" indent="-342900">
              <a:buAutoNum type="arabicPeriod"/>
            </a:pPr>
            <a:r>
              <a:rPr lang="en-US" dirty="0"/>
              <a:t>Programming</a:t>
            </a:r>
          </a:p>
          <a:p>
            <a:pPr marL="342900" indent="-342900">
              <a:buAutoNum type="arabicPeriod"/>
            </a:pPr>
            <a:endParaRPr lang="en-US" dirty="0"/>
          </a:p>
        </p:txBody>
      </p:sp>
    </p:spTree>
    <p:extLst>
      <p:ext uri="{BB962C8B-B14F-4D97-AF65-F5344CB8AC3E}">
        <p14:creationId xmlns:p14="http://schemas.microsoft.com/office/powerpoint/2010/main" val="1899395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74135F3-A641-4B20-AEA4-961A9DDAACA9}"/>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Background and history</a:t>
            </a:r>
          </a:p>
        </p:txBody>
      </p:sp>
      <p:cxnSp>
        <p:nvCxnSpPr>
          <p:cNvPr id="17" name="Straight Connector 1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Segnaposto contenuto 8" descr="Immagine che contiene persona, uomo, parete, tuta&#10;&#10;Descrizione generata automaticamente">
            <a:extLst>
              <a:ext uri="{FF2B5EF4-FFF2-40B4-BE49-F238E27FC236}">
                <a16:creationId xmlns:a16="http://schemas.microsoft.com/office/drawing/2014/main" id="{636F5216-E7DE-4710-8A1F-900DF2EC632C}"/>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510441" y="2426818"/>
            <a:ext cx="3098168" cy="3997637"/>
          </a:xfrm>
          <a:prstGeom prst="rect">
            <a:avLst/>
          </a:prstGeom>
        </p:spPr>
      </p:pic>
      <p:cxnSp>
        <p:nvCxnSpPr>
          <p:cNvPr id="19" name="Straight Connector 1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Segnaposto contenuto 5" descr="Immagine che contiene persona, cielo, esterni&#10;&#10;Descrizione generata automaticamente">
            <a:extLst>
              <a:ext uri="{FF2B5EF4-FFF2-40B4-BE49-F238E27FC236}">
                <a16:creationId xmlns:a16="http://schemas.microsoft.com/office/drawing/2014/main" id="{A4EC40A6-6C30-4989-B9D9-0D11AC926150}"/>
              </a:ext>
            </a:extLst>
          </p:cNvPr>
          <p:cNvPicPr>
            <a:picLocks noGrp="1" noChangeAspect="1"/>
          </p:cNvPicPr>
          <p:nvPr>
            <p:ph sz="half"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445073" y="2495606"/>
            <a:ext cx="5455917" cy="3860061"/>
          </a:xfrm>
          <a:prstGeom prst="rect">
            <a:avLst/>
          </a:prstGeom>
        </p:spPr>
      </p:pic>
      <p:sp>
        <p:nvSpPr>
          <p:cNvPr id="7" name="CasellaDiTesto 6">
            <a:extLst>
              <a:ext uri="{FF2B5EF4-FFF2-40B4-BE49-F238E27FC236}">
                <a16:creationId xmlns:a16="http://schemas.microsoft.com/office/drawing/2014/main" id="{49AD5516-20DA-44BF-962D-1CCA0416A40A}"/>
              </a:ext>
            </a:extLst>
          </p:cNvPr>
          <p:cNvSpPr txBox="1"/>
          <p:nvPr/>
        </p:nvSpPr>
        <p:spPr>
          <a:xfrm>
            <a:off x="9340674" y="6155612"/>
            <a:ext cx="25603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www.flickr.com/photos/burson-marsteller/7489598554/">
                  <a:extLst>
                    <a:ext uri="{A12FA001-AC4F-418D-AE19-62706E023703}">
                      <ahyp:hlinkClr xmlns:ahyp="http://schemas.microsoft.com/office/drawing/2018/hyperlinkcolor" val="tx"/>
                    </a:ext>
                  </a:extLst>
                </a:hlinkClick>
              </a:rPr>
              <a:t>Questa foto</a:t>
            </a:r>
            <a:r>
              <a:rPr lang="en-US" sz="700">
                <a:solidFill>
                  <a:srgbClr val="FFFFFF"/>
                </a:solidFill>
              </a:rPr>
              <a:t> di Autore sconosciuto è concesso in licenza da </a:t>
            </a:r>
            <a:r>
              <a:rPr lang="en-US"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
        <p:nvSpPr>
          <p:cNvPr id="10" name="CasellaDiTesto 9">
            <a:extLst>
              <a:ext uri="{FF2B5EF4-FFF2-40B4-BE49-F238E27FC236}">
                <a16:creationId xmlns:a16="http://schemas.microsoft.com/office/drawing/2014/main" id="{E5D7A379-CC87-4B84-9247-B2ADFD13B9F1}"/>
              </a:ext>
            </a:extLst>
          </p:cNvPr>
          <p:cNvSpPr txBox="1"/>
          <p:nvPr/>
        </p:nvSpPr>
        <p:spPr>
          <a:xfrm>
            <a:off x="2048293" y="6224400"/>
            <a:ext cx="25603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www.flickr.com/photos/burson-marsteller/7489605644/">
                  <a:extLst>
                    <a:ext uri="{A12FA001-AC4F-418D-AE19-62706E023703}">
                      <ahyp:hlinkClr xmlns:ahyp="http://schemas.microsoft.com/office/drawing/2018/hyperlinkcolor" val="tx"/>
                    </a:ext>
                  </a:extLst>
                </a:hlinkClick>
              </a:rPr>
              <a:t>Questa foto</a:t>
            </a:r>
            <a:r>
              <a:rPr lang="en-US" sz="700">
                <a:solidFill>
                  <a:srgbClr val="FFFFFF"/>
                </a:solidFill>
              </a:rPr>
              <a:t> di Autore sconosciuto è concesso in licenza da </a:t>
            </a:r>
            <a:r>
              <a:rPr lang="en-US"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2834975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7BF42CA-AD55-48B4-8949-C4DCA60A6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6AE1D3D-3106-4CB2-AA7C-0C1642AC0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3" name="Group 12">
            <a:extLst>
              <a:ext uri="{FF2B5EF4-FFF2-40B4-BE49-F238E27FC236}">
                <a16:creationId xmlns:a16="http://schemas.microsoft.com/office/drawing/2014/main" id="{0A31B6AF-B711-4CDB-8C2B-16E963DDC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14" name="Freeform: Shape 13">
              <a:extLst>
                <a:ext uri="{FF2B5EF4-FFF2-40B4-BE49-F238E27FC236}">
                  <a16:creationId xmlns:a16="http://schemas.microsoft.com/office/drawing/2014/main" id="{CA818331-E13C-49C6-B98D-A60AD0E8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67C4629D-4AB7-48D4-A61B-1AE1837A7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1E30050-9FC4-4CC7-8C0B-BF5EFD106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E7E03733-50FD-49A6-B226-40F6A0AD4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8A614510-A9F4-41B6-B78E-F49E390C7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asellaDiTesto 2">
            <a:extLst>
              <a:ext uri="{FF2B5EF4-FFF2-40B4-BE49-F238E27FC236}">
                <a16:creationId xmlns:a16="http://schemas.microsoft.com/office/drawing/2014/main" id="{CC8BBA28-A904-463C-A180-0C000C2F175F}"/>
              </a:ext>
            </a:extLst>
          </p:cNvPr>
          <p:cNvSpPr txBox="1"/>
          <p:nvPr/>
        </p:nvSpPr>
        <p:spPr>
          <a:xfrm>
            <a:off x="6090574" y="801866"/>
            <a:ext cx="5306084" cy="5230634"/>
          </a:xfrm>
          <a:prstGeom prst="rect">
            <a:avLst/>
          </a:prstGeom>
          <a:noFill/>
          <a:ln>
            <a:noFill/>
          </a:ln>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700" b="0" i="0">
                <a:solidFill>
                  <a:schemeClr val="tx2"/>
                </a:solidFill>
                <a:effectLst/>
              </a:rPr>
              <a:t>Living legend Harold Burson (1921-      ), co-founder of global PR Burson-Marsteller, is perhaps our greatest PR visionary. A one-time journalist in Tennessee, Burson bore witness to history after being assigned by American Forces Network to cover and transcribe the Nuremberg Trials in 1945. He then switched to doing PR for an engineering company and eventually started an agency with his ex-employer as his first client. Burson believes that what a corporation does is more important than what is says. He sees the term “communications” as reductive, implying that the message means more than actions. He pioneered the integration of marketing and B2B PR and was a proponent of nurturing genuine relationships, both with the press and with employees. Burson was the guiding force behind Johnson &amp; Johnson’s historic handling of the Tylenol episode, setting the bar for crisis management for decades to come. Like Ivy Lee, </a:t>
            </a:r>
            <a:r>
              <a:rPr lang="en-US" sz="1700" b="0" i="0">
                <a:solidFill>
                  <a:schemeClr val="tx2"/>
                </a:solidFill>
                <a:effectLst/>
                <a:hlinkClick r:id="rId2"/>
              </a:rPr>
              <a:t>Burson is a man of sturdy principles</a:t>
            </a:r>
            <a:r>
              <a:rPr lang="en-US" sz="1700" b="0" i="0">
                <a:solidFill>
                  <a:schemeClr val="tx2"/>
                </a:solidFill>
                <a:effectLst/>
              </a:rPr>
              <a:t>, known for his conviction that the corporation should be a force for social good.</a:t>
            </a:r>
            <a:endParaRPr lang="en-US" sz="1700">
              <a:solidFill>
                <a:schemeClr val="tx2"/>
              </a:solidFill>
            </a:endParaRPr>
          </a:p>
        </p:txBody>
      </p:sp>
      <p:sp>
        <p:nvSpPr>
          <p:cNvPr id="4" name="CasellaDiTesto 3">
            <a:extLst>
              <a:ext uri="{FF2B5EF4-FFF2-40B4-BE49-F238E27FC236}">
                <a16:creationId xmlns:a16="http://schemas.microsoft.com/office/drawing/2014/main" id="{92168775-5C66-46F7-92AF-7F6AF93B4590}"/>
              </a:ext>
            </a:extLst>
          </p:cNvPr>
          <p:cNvSpPr txBox="1"/>
          <p:nvPr/>
        </p:nvSpPr>
        <p:spPr>
          <a:xfrm>
            <a:off x="5080263" y="5997021"/>
            <a:ext cx="6921151" cy="369332"/>
          </a:xfrm>
          <a:prstGeom prst="rect">
            <a:avLst/>
          </a:prstGeom>
          <a:noFill/>
        </p:spPr>
        <p:txBody>
          <a:bodyPr wrap="square" rtlCol="0">
            <a:spAutoFit/>
          </a:bodyPr>
          <a:lstStyle/>
          <a:p>
            <a:pPr>
              <a:spcAft>
                <a:spcPts val="600"/>
              </a:spcAft>
            </a:pPr>
            <a:r>
              <a:rPr lang="en-US" dirty="0"/>
              <a:t>https://crenshawcomm.com/blogs/5-founding-fathers-pr/</a:t>
            </a:r>
          </a:p>
        </p:txBody>
      </p:sp>
    </p:spTree>
    <p:extLst>
      <p:ext uri="{BB962C8B-B14F-4D97-AF65-F5344CB8AC3E}">
        <p14:creationId xmlns:p14="http://schemas.microsoft.com/office/powerpoint/2010/main" val="1802733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46364A5-C3C4-421D-A748-97D54BE9E4C0}"/>
              </a:ext>
            </a:extLst>
          </p:cNvPr>
          <p:cNvSpPr>
            <a:spLocks noGrp="1"/>
          </p:cNvSpPr>
          <p:nvPr>
            <p:ph type="title"/>
          </p:nvPr>
        </p:nvSpPr>
        <p:spPr>
          <a:xfrm>
            <a:off x="838200" y="631826"/>
            <a:ext cx="10515600" cy="736257"/>
          </a:xfrm>
        </p:spPr>
        <p:txBody>
          <a:bodyPr vert="horz" lIns="91440" tIns="45720" rIns="91440" bIns="45720" rtlCol="0" anchor="ctr">
            <a:normAutofit/>
          </a:bodyPr>
          <a:lstStyle/>
          <a:p>
            <a:r>
              <a:rPr lang="en-US" kern="1200" dirty="0">
                <a:solidFill>
                  <a:schemeClr val="tx1"/>
                </a:solidFill>
                <a:latin typeface="+mj-lt"/>
                <a:ea typeface="+mj-ea"/>
                <a:cs typeface="+mj-cs"/>
              </a:rPr>
              <a:t>Homework</a:t>
            </a:r>
          </a:p>
        </p:txBody>
      </p:sp>
      <p:sp>
        <p:nvSpPr>
          <p:cNvPr id="3" name="CasellaDiTesto 2">
            <a:extLst>
              <a:ext uri="{FF2B5EF4-FFF2-40B4-BE49-F238E27FC236}">
                <a16:creationId xmlns:a16="http://schemas.microsoft.com/office/drawing/2014/main" id="{BFE24FE7-771D-4150-B749-AF5541A17C83}"/>
              </a:ext>
            </a:extLst>
          </p:cNvPr>
          <p:cNvSpPr txBox="1"/>
          <p:nvPr/>
        </p:nvSpPr>
        <p:spPr>
          <a:xfrm>
            <a:off x="703385" y="1688123"/>
            <a:ext cx="10650415" cy="4241039"/>
          </a:xfrm>
          <a:prstGeom prst="rect">
            <a:avLst/>
          </a:prstGeom>
        </p:spPr>
        <p:txBody>
          <a:bodyPr vert="horz" lIns="91440" tIns="45720" rIns="91440" bIns="45720" rtlCol="0">
            <a:normAutofit/>
          </a:bodyPr>
          <a:lstStyle/>
          <a:p>
            <a:pPr>
              <a:lnSpc>
                <a:spcPct val="90000"/>
              </a:lnSpc>
              <a:spcAft>
                <a:spcPts val="600"/>
              </a:spcAft>
            </a:pPr>
            <a:r>
              <a:rPr lang="en-US" sz="1300" dirty="0"/>
              <a:t>EMAIL me to introduce yourself in less than 5 sentences. Who are you? Describe yourself with 3 adjectives. Where do you see yourself in 5 years?</a:t>
            </a:r>
          </a:p>
          <a:p>
            <a:pPr indent="-228600">
              <a:lnSpc>
                <a:spcPct val="90000"/>
              </a:lnSpc>
              <a:spcAft>
                <a:spcPts val="600"/>
              </a:spcAft>
              <a:buFont typeface="Arial" panose="020B0604020202020204" pitchFamily="34" charset="0"/>
              <a:buChar char="•"/>
            </a:pPr>
            <a:r>
              <a:rPr lang="en-US" sz="1300" dirty="0"/>
              <a:t>1.a.  Read this article and prepare a written summary. </a:t>
            </a:r>
            <a:r>
              <a:rPr lang="en-US" sz="1300" b="1" dirty="0"/>
              <a:t>Upload it to our PR folder on Google Docs by Friday the 29</a:t>
            </a:r>
            <a:r>
              <a:rPr lang="en-US" sz="1300" b="1" baseline="30000" dirty="0"/>
              <a:t>th</a:t>
            </a:r>
            <a:r>
              <a:rPr lang="en-US" sz="1300" b="1" dirty="0"/>
              <a:t> at 18. </a:t>
            </a:r>
          </a:p>
          <a:p>
            <a:pPr indent="-228600">
              <a:lnSpc>
                <a:spcPct val="90000"/>
              </a:lnSpc>
              <a:spcAft>
                <a:spcPts val="600"/>
              </a:spcAft>
              <a:buFont typeface="Arial" panose="020B0604020202020204" pitchFamily="34" charset="0"/>
              <a:buChar char="•"/>
            </a:pPr>
            <a:r>
              <a:rPr lang="en-US" sz="1300" b="1" dirty="0"/>
              <a:t>Name your file LAST </a:t>
            </a:r>
            <a:r>
              <a:rPr lang="en-US" sz="1300" b="1" dirty="0" err="1"/>
              <a:t>NAME_First</a:t>
            </a:r>
            <a:r>
              <a:rPr lang="en-US" sz="1300" b="1" dirty="0"/>
              <a:t> name_ ethicsanddata_23</a:t>
            </a:r>
          </a:p>
          <a:p>
            <a:pPr indent="-228600">
              <a:lnSpc>
                <a:spcPct val="90000"/>
              </a:lnSpc>
              <a:spcAft>
                <a:spcPts val="600"/>
              </a:spcAft>
              <a:buFont typeface="Arial" panose="020B0604020202020204" pitchFamily="34" charset="0"/>
              <a:buChar char="•"/>
            </a:pPr>
            <a:r>
              <a:rPr lang="en-US" sz="1300" dirty="0">
                <a:hlinkClick r:id="rId2"/>
              </a:rPr>
              <a:t>https://www.prsa.org/article/using-data-ethically-to-inform-pr-strategies</a:t>
            </a:r>
            <a:endParaRPr lang="en-US" sz="1300" dirty="0"/>
          </a:p>
          <a:p>
            <a:pPr indent="-228600">
              <a:lnSpc>
                <a:spcPct val="90000"/>
              </a:lnSpc>
              <a:spcAft>
                <a:spcPts val="600"/>
              </a:spcAft>
              <a:buFont typeface="Arial" panose="020B0604020202020204" pitchFamily="34" charset="0"/>
              <a:buChar char="•"/>
            </a:pPr>
            <a:r>
              <a:rPr lang="en-US" sz="1300" dirty="0"/>
              <a:t>b. Read the code of ethics of the PRSA and prepare to comment on it in class.  Bring notes.   </a:t>
            </a:r>
            <a:r>
              <a:rPr lang="en-US" sz="1300" dirty="0">
                <a:hlinkClick r:id="rId3"/>
              </a:rPr>
              <a:t>https://www.prsa.org/about/ethics/prsa-code-of-ethics</a:t>
            </a:r>
            <a:endParaRPr lang="en-US" sz="1300" dirty="0"/>
          </a:p>
          <a:p>
            <a:pPr>
              <a:lnSpc>
                <a:spcPct val="90000"/>
              </a:lnSpc>
              <a:spcAft>
                <a:spcPts val="600"/>
              </a:spcAft>
            </a:pPr>
            <a:endParaRPr lang="en-US" sz="1300" dirty="0"/>
          </a:p>
          <a:p>
            <a:pPr>
              <a:lnSpc>
                <a:spcPct val="90000"/>
              </a:lnSpc>
              <a:spcAft>
                <a:spcPts val="600"/>
              </a:spcAft>
            </a:pPr>
            <a:endParaRPr lang="en-US" sz="1300" dirty="0"/>
          </a:p>
          <a:p>
            <a:pPr indent="-228600">
              <a:lnSpc>
                <a:spcPct val="90000"/>
              </a:lnSpc>
              <a:spcAft>
                <a:spcPts val="600"/>
              </a:spcAft>
              <a:buFont typeface="Arial" panose="020B0604020202020204" pitchFamily="34" charset="0"/>
              <a:buChar char="•"/>
            </a:pPr>
            <a:r>
              <a:rPr lang="en-US" sz="1300" dirty="0"/>
              <a:t>2. Read the article assigned to your group and prepare to briefly summarize it and comment on it. </a:t>
            </a:r>
          </a:p>
          <a:p>
            <a:pPr>
              <a:lnSpc>
                <a:spcPct val="90000"/>
              </a:lnSpc>
              <a:spcAft>
                <a:spcPts val="600"/>
              </a:spcAft>
            </a:pPr>
            <a:r>
              <a:rPr lang="en-US" sz="1300" dirty="0"/>
              <a:t>Group 1 (Surnames A-C)</a:t>
            </a:r>
          </a:p>
          <a:p>
            <a:pPr indent="-228600">
              <a:lnSpc>
                <a:spcPct val="90000"/>
              </a:lnSpc>
              <a:spcAft>
                <a:spcPts val="600"/>
              </a:spcAft>
              <a:buFont typeface="Arial" panose="020B0604020202020204" pitchFamily="34" charset="0"/>
              <a:buChar char="•"/>
            </a:pPr>
            <a:r>
              <a:rPr lang="en-US" sz="1300" dirty="0">
                <a:hlinkClick r:id="rId4"/>
              </a:rPr>
              <a:t>https://www.quotidiano.net/elezioni/comprare-follower-social-facebook-1.7987895</a:t>
            </a:r>
            <a:endParaRPr lang="en-US" sz="1300" dirty="0"/>
          </a:p>
          <a:p>
            <a:pPr>
              <a:lnSpc>
                <a:spcPct val="90000"/>
              </a:lnSpc>
              <a:spcAft>
                <a:spcPts val="600"/>
              </a:spcAft>
            </a:pPr>
            <a:r>
              <a:rPr lang="en-US" sz="1300" dirty="0"/>
              <a:t>Group 2 (Surnames D—N) (only the listening is available to non subscribers) </a:t>
            </a:r>
          </a:p>
          <a:p>
            <a:pPr indent="-228600">
              <a:lnSpc>
                <a:spcPct val="90000"/>
              </a:lnSpc>
              <a:spcAft>
                <a:spcPts val="600"/>
              </a:spcAft>
              <a:buFont typeface="Arial" panose="020B0604020202020204" pitchFamily="34" charset="0"/>
              <a:buChar char="•"/>
            </a:pPr>
            <a:r>
              <a:rPr lang="en-US" sz="1300" dirty="0">
                <a:hlinkClick r:id="rId5"/>
              </a:rPr>
              <a:t>https://www.wsj.com/articles/when-marking-the-death-of-the-queen-companies-make-it-up-as-they-go-along-11663160165?reflink=share_mobilewebshare</a:t>
            </a:r>
            <a:endParaRPr lang="en-US" sz="1300" dirty="0"/>
          </a:p>
          <a:p>
            <a:pPr>
              <a:lnSpc>
                <a:spcPct val="90000"/>
              </a:lnSpc>
              <a:spcAft>
                <a:spcPts val="600"/>
              </a:spcAft>
            </a:pPr>
            <a:r>
              <a:rPr lang="en-US" sz="1300" dirty="0"/>
              <a:t>Group 3 (</a:t>
            </a:r>
            <a:r>
              <a:rPr lang="en-US" sz="1300"/>
              <a:t>Surnames P-Z</a:t>
            </a:r>
            <a:r>
              <a:rPr lang="en-US" sz="1300" dirty="0"/>
              <a:t>)</a:t>
            </a:r>
          </a:p>
          <a:p>
            <a:pPr indent="-228600">
              <a:lnSpc>
                <a:spcPct val="90000"/>
              </a:lnSpc>
              <a:spcAft>
                <a:spcPts val="600"/>
              </a:spcAft>
              <a:buFont typeface="Arial" panose="020B0604020202020204" pitchFamily="34" charset="0"/>
              <a:buChar char="•"/>
            </a:pPr>
            <a:r>
              <a:rPr lang="en-US" sz="1300" dirty="0">
                <a:hlinkClick r:id="rId6"/>
              </a:rPr>
              <a:t>https://www.fox13news.com/news/study-extremism-in-florida-on-the-rise-due-to-misinformation-conspiracy-theories</a:t>
            </a:r>
            <a:endParaRPr lang="en-US" sz="1300" dirty="0"/>
          </a:p>
          <a:p>
            <a:pPr indent="-228600">
              <a:lnSpc>
                <a:spcPct val="90000"/>
              </a:lnSpc>
              <a:spcAft>
                <a:spcPts val="600"/>
              </a:spcAft>
              <a:buFont typeface="Arial" panose="020B0604020202020204" pitchFamily="34" charset="0"/>
              <a:buChar char="•"/>
            </a:pPr>
            <a:endParaRPr lang="en-US" sz="1300" dirty="0"/>
          </a:p>
          <a:p>
            <a:pPr indent="-228600">
              <a:lnSpc>
                <a:spcPct val="90000"/>
              </a:lnSpc>
              <a:spcAft>
                <a:spcPts val="600"/>
              </a:spcAft>
              <a:buFont typeface="Arial" panose="020B0604020202020204" pitchFamily="34" charset="0"/>
              <a:buChar char="•"/>
            </a:pPr>
            <a:endParaRPr lang="en-US" sz="1300" dirty="0"/>
          </a:p>
          <a:p>
            <a:pPr indent="-228600">
              <a:lnSpc>
                <a:spcPct val="90000"/>
              </a:lnSpc>
              <a:spcAft>
                <a:spcPts val="600"/>
              </a:spcAft>
              <a:buFont typeface="Arial" panose="020B0604020202020204" pitchFamily="34" charset="0"/>
              <a:buChar char="•"/>
            </a:pPr>
            <a:endParaRPr lang="en-US" sz="1300" dirty="0"/>
          </a:p>
          <a:p>
            <a:pPr indent="-228600">
              <a:lnSpc>
                <a:spcPct val="90000"/>
              </a:lnSpc>
              <a:spcAft>
                <a:spcPts val="600"/>
              </a:spcAft>
              <a:buFont typeface="Arial" panose="020B0604020202020204" pitchFamily="34" charset="0"/>
              <a:buChar char="•"/>
            </a:pPr>
            <a:endParaRPr lang="en-US" sz="1300" dirty="0"/>
          </a:p>
          <a:p>
            <a:pPr indent="-228600">
              <a:lnSpc>
                <a:spcPct val="90000"/>
              </a:lnSpc>
              <a:spcAft>
                <a:spcPts val="600"/>
              </a:spcAft>
              <a:buFont typeface="Arial" panose="020B0604020202020204" pitchFamily="34" charset="0"/>
              <a:buChar char="•"/>
            </a:pPr>
            <a:endParaRPr lang="en-US" sz="1300" dirty="0"/>
          </a:p>
          <a:p>
            <a:pPr indent="-228600">
              <a:lnSpc>
                <a:spcPct val="90000"/>
              </a:lnSpc>
              <a:spcAft>
                <a:spcPts val="600"/>
              </a:spcAft>
              <a:buFont typeface="Arial" panose="020B0604020202020204" pitchFamily="34" charset="0"/>
              <a:buChar char="•"/>
            </a:pPr>
            <a:endParaRPr lang="en-US" sz="1300" dirty="0"/>
          </a:p>
          <a:p>
            <a:pPr indent="-228600">
              <a:lnSpc>
                <a:spcPct val="90000"/>
              </a:lnSpc>
              <a:spcAft>
                <a:spcPts val="600"/>
              </a:spcAft>
              <a:buFont typeface="Arial" panose="020B0604020202020204" pitchFamily="34" charset="0"/>
              <a:buChar char="•"/>
            </a:pPr>
            <a:endParaRPr lang="en-US" sz="1300" dirty="0"/>
          </a:p>
        </p:txBody>
      </p:sp>
    </p:spTree>
    <p:extLst>
      <p:ext uri="{BB962C8B-B14F-4D97-AF65-F5344CB8AC3E}">
        <p14:creationId xmlns:p14="http://schemas.microsoft.com/office/powerpoint/2010/main" val="1512884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8320351-9FA2-4A26-885B-BB8F3E490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68CD2EFB-78C2-4C6E-A6B9-4ED12FAD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2" name="Picture 11" descr="Hand holding a pen shading number on a sheet">
            <a:extLst>
              <a:ext uri="{FF2B5EF4-FFF2-40B4-BE49-F238E27FC236}">
                <a16:creationId xmlns:a16="http://schemas.microsoft.com/office/drawing/2014/main" id="{111CBF88-F2D4-BD7A-2702-E3B0BDDFE2C1}"/>
              </a:ext>
            </a:extLst>
          </p:cNvPr>
          <p:cNvPicPr>
            <a:picLocks noChangeAspect="1"/>
          </p:cNvPicPr>
          <p:nvPr/>
        </p:nvPicPr>
        <p:blipFill rotWithShape="1">
          <a:blip r:embed="rId2">
            <a:alphaModFix amt="60000"/>
          </a:blip>
          <a:srcRect b="15730"/>
          <a:stretch/>
        </p:blipFill>
        <p:spPr>
          <a:xfrm>
            <a:off x="-1" y="10"/>
            <a:ext cx="12192001" cy="6857990"/>
          </a:xfrm>
          <a:prstGeom prst="rect">
            <a:avLst/>
          </a:prstGeom>
        </p:spPr>
      </p:pic>
      <p:sp>
        <p:nvSpPr>
          <p:cNvPr id="2" name="Titolo 1">
            <a:extLst>
              <a:ext uri="{FF2B5EF4-FFF2-40B4-BE49-F238E27FC236}">
                <a16:creationId xmlns:a16="http://schemas.microsoft.com/office/drawing/2014/main" id="{479ABCAC-432F-42FE-BC74-D323C255CE99}"/>
              </a:ext>
            </a:extLst>
          </p:cNvPr>
          <p:cNvSpPr>
            <a:spLocks noGrp="1"/>
          </p:cNvSpPr>
          <p:nvPr>
            <p:ph type="title"/>
          </p:nvPr>
        </p:nvSpPr>
        <p:spPr>
          <a:xfrm>
            <a:off x="841248" y="600427"/>
            <a:ext cx="9875520" cy="3299902"/>
          </a:xfrm>
        </p:spPr>
        <p:txBody>
          <a:bodyPr vert="horz" lIns="91440" tIns="45720" rIns="91440" bIns="45720" rtlCol="0" anchor="b">
            <a:normAutofit fontScale="90000"/>
          </a:bodyPr>
          <a:lstStyle/>
          <a:p>
            <a:r>
              <a:rPr lang="en-US" sz="3300" dirty="0">
                <a:solidFill>
                  <a:srgbClr val="FFFFFF"/>
                </a:solidFill>
              </a:rPr>
              <a:t>Course administration</a:t>
            </a:r>
            <a:br>
              <a:rPr lang="en-US" sz="3300" dirty="0">
                <a:solidFill>
                  <a:srgbClr val="FFFFFF"/>
                </a:solidFill>
              </a:rPr>
            </a:br>
            <a:br>
              <a:rPr lang="en-US" sz="3300" dirty="0">
                <a:solidFill>
                  <a:srgbClr val="FFFFFF"/>
                </a:solidFill>
              </a:rPr>
            </a:br>
            <a:r>
              <a:rPr lang="en-US" sz="3300" dirty="0">
                <a:solidFill>
                  <a:srgbClr val="FFFFFF"/>
                </a:solidFill>
              </a:rPr>
              <a:t>Attendance</a:t>
            </a:r>
            <a:br>
              <a:rPr lang="en-US" sz="3300" dirty="0">
                <a:solidFill>
                  <a:srgbClr val="FFFFFF"/>
                </a:solidFill>
              </a:rPr>
            </a:br>
            <a:r>
              <a:rPr lang="en-US" sz="3300" dirty="0">
                <a:solidFill>
                  <a:srgbClr val="FFFFFF"/>
                </a:solidFill>
              </a:rPr>
              <a:t>Classroom management: rules</a:t>
            </a:r>
            <a:br>
              <a:rPr lang="en-US" sz="3300" dirty="0">
                <a:solidFill>
                  <a:srgbClr val="FFFFFF"/>
                </a:solidFill>
              </a:rPr>
            </a:br>
            <a:r>
              <a:rPr lang="en-US" sz="3300" dirty="0">
                <a:solidFill>
                  <a:srgbClr val="FFFFFF"/>
                </a:solidFill>
              </a:rPr>
              <a:t>Coursework </a:t>
            </a:r>
            <a:br>
              <a:rPr lang="en-US" sz="3300" dirty="0">
                <a:solidFill>
                  <a:srgbClr val="FFFFFF"/>
                </a:solidFill>
              </a:rPr>
            </a:br>
            <a:r>
              <a:rPr lang="en-US" sz="3300" dirty="0">
                <a:solidFill>
                  <a:srgbClr val="FFFFFF"/>
                </a:solidFill>
              </a:rPr>
              <a:t>Formatting </a:t>
            </a:r>
            <a:br>
              <a:rPr lang="en-US" sz="3300" dirty="0">
                <a:solidFill>
                  <a:srgbClr val="FFFFFF"/>
                </a:solidFill>
              </a:rPr>
            </a:br>
            <a:r>
              <a:rPr lang="en-US" sz="3300" dirty="0">
                <a:solidFill>
                  <a:srgbClr val="FFFFFF"/>
                </a:solidFill>
              </a:rPr>
              <a:t>Marking system /</a:t>
            </a:r>
            <a:r>
              <a:rPr lang="en-US" sz="3300" dirty="0" err="1">
                <a:solidFill>
                  <a:srgbClr val="FFFFFF"/>
                </a:solidFill>
              </a:rPr>
              <a:t>Assesment</a:t>
            </a:r>
            <a:br>
              <a:rPr lang="en-US" sz="3300" dirty="0">
                <a:solidFill>
                  <a:srgbClr val="FFFFFF"/>
                </a:solidFill>
              </a:rPr>
            </a:br>
            <a:r>
              <a:rPr lang="en-US" sz="3300" dirty="0">
                <a:solidFill>
                  <a:srgbClr val="FFFFFF"/>
                </a:solidFill>
              </a:rPr>
              <a:t>Deadlines</a:t>
            </a:r>
          </a:p>
        </p:txBody>
      </p:sp>
    </p:spTree>
    <p:extLst>
      <p:ext uri="{BB962C8B-B14F-4D97-AF65-F5344CB8AC3E}">
        <p14:creationId xmlns:p14="http://schemas.microsoft.com/office/powerpoint/2010/main" val="1652619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mmagine 3" descr="Immagine che contiene persona, vestiti, Viso umano, sorriso">
            <a:extLst>
              <a:ext uri="{FF2B5EF4-FFF2-40B4-BE49-F238E27FC236}">
                <a16:creationId xmlns:a16="http://schemas.microsoft.com/office/drawing/2014/main" id="{66F5505B-1DD7-B432-0193-15CD7F5A068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711325" y="555625"/>
            <a:ext cx="8766175" cy="4629150"/>
          </a:xfrm>
          <a:prstGeom prst="rect">
            <a:avLst/>
          </a:prstGeom>
        </p:spPr>
      </p:pic>
      <p:sp>
        <p:nvSpPr>
          <p:cNvPr id="5" name="CasellaDiTesto 4">
            <a:extLst>
              <a:ext uri="{FF2B5EF4-FFF2-40B4-BE49-F238E27FC236}">
                <a16:creationId xmlns:a16="http://schemas.microsoft.com/office/drawing/2014/main" id="{73CACA55-8E6F-BE7A-F28C-05DF7A04A0C7}"/>
              </a:ext>
            </a:extLst>
          </p:cNvPr>
          <p:cNvSpPr txBox="1"/>
          <p:nvPr/>
        </p:nvSpPr>
        <p:spPr>
          <a:xfrm>
            <a:off x="1711325" y="4257675"/>
            <a:ext cx="8766175" cy="925513"/>
          </a:xfrm>
          <a:prstGeom prst="rect">
            <a:avLst/>
          </a:prstGeom>
          <a:solidFill>
            <a:srgbClr val="000000">
              <a:alpha val="50000"/>
            </a:srgbClr>
          </a:solidFill>
          <a:ln>
            <a:noFill/>
          </a:ln>
        </p:spPr>
        <p:txBody>
          <a:bodyPr wrap="square" rtlCol="0" anchor="ctr">
            <a:noAutofit/>
          </a:bodyPr>
          <a:lstStyle/>
          <a:p>
            <a:pPr algn="ctr">
              <a:spcAft>
                <a:spcPts val="600"/>
              </a:spcAft>
            </a:pPr>
            <a:endParaRPr lang="it-IT" sz="1300" dirty="0">
              <a:solidFill>
                <a:srgbClr val="FFFFFF"/>
              </a:solidFill>
            </a:endParaRPr>
          </a:p>
        </p:txBody>
      </p:sp>
      <p:sp>
        <p:nvSpPr>
          <p:cNvPr id="2" name="Titolo 1">
            <a:extLst>
              <a:ext uri="{FF2B5EF4-FFF2-40B4-BE49-F238E27FC236}">
                <a16:creationId xmlns:a16="http://schemas.microsoft.com/office/drawing/2014/main" id="{FAFA5C6F-E7EA-5B3C-1286-88CCBD14B3C3}"/>
              </a:ext>
            </a:extLst>
          </p:cNvPr>
          <p:cNvSpPr>
            <a:spLocks noGrp="1"/>
          </p:cNvSpPr>
          <p:nvPr>
            <p:ph type="title"/>
          </p:nvPr>
        </p:nvSpPr>
        <p:spPr>
          <a:xfrm>
            <a:off x="838200" y="5358141"/>
            <a:ext cx="10515600" cy="942664"/>
          </a:xfrm>
        </p:spPr>
        <p:txBody>
          <a:bodyPr>
            <a:normAutofit/>
          </a:bodyPr>
          <a:lstStyle/>
          <a:p>
            <a:pPr algn="ctr"/>
            <a:r>
              <a:rPr lang="it-IT" sz="5200" dirty="0" err="1"/>
              <a:t>Attendance</a:t>
            </a:r>
            <a:r>
              <a:rPr lang="it-IT" sz="5200" dirty="0"/>
              <a:t> and </a:t>
            </a:r>
            <a:r>
              <a:rPr lang="it-IT" sz="5200" dirty="0" err="1"/>
              <a:t>participation</a:t>
            </a:r>
            <a:endParaRPr lang="it-IT" sz="5200" dirty="0"/>
          </a:p>
        </p:txBody>
      </p:sp>
    </p:spTree>
    <p:extLst>
      <p:ext uri="{BB962C8B-B14F-4D97-AF65-F5344CB8AC3E}">
        <p14:creationId xmlns:p14="http://schemas.microsoft.com/office/powerpoint/2010/main" val="1800920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55" name="Rectangle 10254">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7" name="Rectangle 10256">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59" name="Group 10258">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0260" name="Freeform: Shape 10259">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1" name="Freeform: Shape 10260">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2" name="Freeform: Shape 10261">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3" name="Freeform: Shape 10262">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asellaDiTesto 1">
            <a:extLst>
              <a:ext uri="{FF2B5EF4-FFF2-40B4-BE49-F238E27FC236}">
                <a16:creationId xmlns:a16="http://schemas.microsoft.com/office/drawing/2014/main" id="{AD49D4CB-40B6-40A5-BAD2-C7B7147A50EE}"/>
              </a:ext>
            </a:extLst>
          </p:cNvPr>
          <p:cNvSpPr txBox="1"/>
          <p:nvPr/>
        </p:nvSpPr>
        <p:spPr>
          <a:xfrm>
            <a:off x="3027924" y="991261"/>
            <a:ext cx="5754696" cy="1837349"/>
          </a:xfrm>
          <a:prstGeom prst="rect">
            <a:avLst/>
          </a:prstGeom>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3600" b="0" i="0" u="none" strike="noStrike" kern="1200" cap="none" spc="0" normalizeH="0" baseline="0" noProof="0" dirty="0">
                <a:ln w="3175" cmpd="sng">
                  <a:noFill/>
                </a:ln>
                <a:solidFill>
                  <a:schemeClr val="tx2"/>
                </a:solidFill>
                <a:effectLst/>
                <a:uLnTx/>
                <a:uFillTx/>
                <a:latin typeface="+mj-lt"/>
                <a:ea typeface="+mj-ea"/>
                <a:cs typeface="+mj-cs"/>
              </a:rPr>
              <a:t>Classroom </a:t>
            </a:r>
            <a:r>
              <a:rPr lang="en-US" sz="3600" dirty="0">
                <a:ln w="3175" cmpd="sng">
                  <a:noFill/>
                </a:ln>
                <a:solidFill>
                  <a:schemeClr val="tx2"/>
                </a:solidFill>
                <a:latin typeface="+mj-lt"/>
                <a:ea typeface="+mj-ea"/>
                <a:cs typeface="+mj-cs"/>
              </a:rPr>
              <a:t>management</a:t>
            </a:r>
            <a:r>
              <a:rPr kumimoji="0" lang="en-US" sz="3600" b="0" i="0" u="none" strike="noStrike" kern="1200" cap="none" spc="0" normalizeH="0" baseline="0" noProof="0" dirty="0">
                <a:ln w="3175" cmpd="sng">
                  <a:noFill/>
                </a:ln>
                <a:solidFill>
                  <a:schemeClr val="tx2"/>
                </a:solidFill>
                <a:effectLst/>
                <a:uLnTx/>
                <a:uFillTx/>
                <a:latin typeface="+mj-lt"/>
                <a:ea typeface="+mj-ea"/>
                <a:cs typeface="+mj-cs"/>
              </a:rPr>
              <a:t> </a:t>
            </a:r>
          </a:p>
          <a:p>
            <a:pPr marL="0" marR="0" lvl="0" indent="0" algn="ctr" fontAlgn="auto">
              <a:lnSpc>
                <a:spcPct val="90000"/>
              </a:lnSpc>
              <a:spcBef>
                <a:spcPct val="0"/>
              </a:spcBef>
              <a:spcAft>
                <a:spcPts val="600"/>
              </a:spcAft>
              <a:buClrTx/>
              <a:buSzTx/>
              <a:tabLst/>
              <a:defRPr/>
            </a:pPr>
            <a:r>
              <a:rPr kumimoji="0" lang="en-US" sz="3600" b="0" i="0" u="none" strike="noStrike" kern="1200" cap="none" spc="0" normalizeH="0" baseline="0" noProof="0" dirty="0">
                <a:ln w="3175" cmpd="sng">
                  <a:noFill/>
                </a:ln>
                <a:solidFill>
                  <a:schemeClr val="tx2"/>
                </a:solidFill>
                <a:effectLst/>
                <a:uLnTx/>
                <a:uFillTx/>
                <a:latin typeface="+mj-lt"/>
                <a:ea typeface="+mj-ea"/>
                <a:cs typeface="+mj-cs"/>
              </a:rPr>
              <a:t>(a.k.a. the RULES)</a:t>
            </a:r>
          </a:p>
        </p:txBody>
      </p:sp>
      <p:sp>
        <p:nvSpPr>
          <p:cNvPr id="7171" name="Rectangle 3">
            <a:extLst>
              <a:ext uri="{FF2B5EF4-FFF2-40B4-BE49-F238E27FC236}">
                <a16:creationId xmlns:a16="http://schemas.microsoft.com/office/drawing/2014/main" id="{E60002AE-C021-4A66-B345-0A9E6DBB7884}"/>
              </a:ext>
            </a:extLst>
          </p:cNvPr>
          <p:cNvSpPr>
            <a:spLocks noGrp="1" noChangeArrowheads="1"/>
          </p:cNvSpPr>
          <p:nvPr>
            <p:ph type="body" idx="4294967295"/>
          </p:nvPr>
        </p:nvSpPr>
        <p:spPr>
          <a:xfrm>
            <a:off x="3050412" y="2979336"/>
            <a:ext cx="5709721" cy="2214833"/>
          </a:xfrm>
        </p:spPr>
        <p:txBody>
          <a:bodyPr vert="horz" lIns="91440" tIns="45720" rIns="91440" bIns="45720" rtlCol="0" anchor="t">
            <a:normAutofit/>
          </a:bodyPr>
          <a:lstStyle/>
          <a:p>
            <a:r>
              <a:rPr lang="en-US" altLang="en-US" sz="1300" dirty="0">
                <a:solidFill>
                  <a:schemeClr val="tx2"/>
                </a:solidFill>
              </a:rPr>
              <a:t>Roll call at the beginning of lessons</a:t>
            </a:r>
          </a:p>
          <a:p>
            <a:r>
              <a:rPr lang="en-US" altLang="en-US" sz="1300" dirty="0">
                <a:solidFill>
                  <a:schemeClr val="tx2"/>
                </a:solidFill>
              </a:rPr>
              <a:t>Homework will be posted on Moodle</a:t>
            </a:r>
          </a:p>
          <a:p>
            <a:pPr marL="0"/>
            <a:r>
              <a:rPr lang="en-US" altLang="en-US" sz="1300" dirty="0">
                <a:solidFill>
                  <a:schemeClr val="tx2"/>
                </a:solidFill>
              </a:rPr>
              <a:t>Moodle should be consulted every day</a:t>
            </a:r>
          </a:p>
          <a:p>
            <a:pPr marL="0"/>
            <a:r>
              <a:rPr lang="en-US" altLang="en-US" sz="1300" dirty="0">
                <a:solidFill>
                  <a:schemeClr val="tx2"/>
                </a:solidFill>
              </a:rPr>
              <a:t>Work will be uploaded to </a:t>
            </a:r>
            <a:r>
              <a:rPr lang="en-US" altLang="en-US" sz="1300" dirty="0" err="1">
                <a:solidFill>
                  <a:schemeClr val="tx2"/>
                </a:solidFill>
              </a:rPr>
              <a:t>GoogleDOCS</a:t>
            </a:r>
            <a:r>
              <a:rPr lang="en-US" altLang="en-US" sz="1300" dirty="0">
                <a:solidFill>
                  <a:schemeClr val="tx2"/>
                </a:solidFill>
              </a:rPr>
              <a:t> and you must adhere to deadlines</a:t>
            </a:r>
          </a:p>
          <a:p>
            <a:r>
              <a:rPr lang="en-US" altLang="en-US" sz="1300" dirty="0">
                <a:solidFill>
                  <a:schemeClr val="tx2"/>
                </a:solidFill>
              </a:rPr>
              <a:t>Prepare before lessons, </a:t>
            </a:r>
            <a:r>
              <a:rPr lang="en-US" altLang="en-US" sz="1300" b="1" dirty="0">
                <a:solidFill>
                  <a:schemeClr val="tx2"/>
                </a:solidFill>
              </a:rPr>
              <a:t>participate actively</a:t>
            </a:r>
          </a:p>
          <a:p>
            <a:r>
              <a:rPr lang="en-US" altLang="en-US" sz="1300" dirty="0">
                <a:solidFill>
                  <a:schemeClr val="tx2"/>
                </a:solidFill>
              </a:rPr>
              <a:t>Raise your hand and say your name</a:t>
            </a:r>
          </a:p>
          <a:p>
            <a:r>
              <a:rPr lang="en-US" altLang="en-US" sz="1300" dirty="0">
                <a:solidFill>
                  <a:schemeClr val="tx2"/>
                </a:solidFill>
              </a:rPr>
              <a:t>Respect for all: </a:t>
            </a:r>
            <a:r>
              <a:rPr lang="en-US" altLang="en-US" sz="1300" b="1" dirty="0">
                <a:solidFill>
                  <a:schemeClr val="tx2"/>
                </a:solidFill>
              </a:rPr>
              <a:t>do not interrupt the class if you arrive late or must leave early</a:t>
            </a:r>
          </a:p>
          <a:p>
            <a:endParaRPr lang="en-US" altLang="en-US" sz="1300" dirty="0">
              <a:solidFill>
                <a:schemeClr val="tx2"/>
              </a:solidFill>
            </a:endParaRPr>
          </a:p>
        </p:txBody>
      </p:sp>
      <p:grpSp>
        <p:nvGrpSpPr>
          <p:cNvPr id="10265" name="Group 10264">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0266" name="Freeform: Shape 10265">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7" name="Freeform: Shape 10266">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8" name="Freeform: Shape 10267">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0269" name="Freeform: Shape 10268">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243" name="Segnaposto numero diapositiva 3">
            <a:extLst>
              <a:ext uri="{FF2B5EF4-FFF2-40B4-BE49-F238E27FC236}">
                <a16:creationId xmlns:a16="http://schemas.microsoft.com/office/drawing/2014/main" id="{C02B2217-6773-4F08-8B80-0CFA1CEC4E86}"/>
              </a:ext>
            </a:extLst>
          </p:cNvPr>
          <p:cNvSpPr>
            <a:spLocks noGrp="1"/>
          </p:cNvSpPr>
          <p:nvPr>
            <p:ph type="sldNum" sz="quarter" idx="12"/>
          </p:nvPr>
        </p:nvSpPr>
        <p:spPr>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R="0" lvl="0" indent="0" fontAlgn="auto">
              <a:spcBef>
                <a:spcPct val="0"/>
              </a:spcBef>
              <a:spcAft>
                <a:spcPts val="600"/>
              </a:spcAft>
              <a:buClrTx/>
              <a:buSzTx/>
              <a:buFontTx/>
              <a:buNone/>
              <a:tabLst/>
              <a:defRPr/>
            </a:pPr>
            <a:fld id="{1364947F-6157-4958-9EEA-D258AE80CB9A}" type="slidenum">
              <a:rPr kumimoji="0" lang="en-US" altLang="en-US" sz="1200" b="0" i="0" u="none" strike="noStrike" cap="none" spc="0" normalizeH="0" baseline="0" noProof="0">
                <a:ln>
                  <a:noFill/>
                </a:ln>
                <a:solidFill>
                  <a:schemeClr val="tx1">
                    <a:tint val="75000"/>
                  </a:schemeClr>
                </a:solidFill>
                <a:effectLst/>
                <a:uLnTx/>
                <a:uFillTx/>
                <a:latin typeface="+mn-lt"/>
                <a:cs typeface="+mn-cs"/>
              </a:rPr>
              <a:pPr marR="0" lvl="0" indent="0" fontAlgn="auto">
                <a:spcBef>
                  <a:spcPct val="0"/>
                </a:spcBef>
                <a:spcAft>
                  <a:spcPts val="600"/>
                </a:spcAft>
                <a:buClrTx/>
                <a:buSzTx/>
                <a:buFontTx/>
                <a:buNone/>
                <a:tabLst/>
                <a:defRPr/>
              </a:pPr>
              <a:t>4</a:t>
            </a:fld>
            <a:endParaRPr kumimoji="0" lang="en-US" altLang="en-US" sz="1200" b="0" i="0" u="none" strike="noStrike" cap="none" spc="0" normalizeH="0" baseline="0" noProof="0">
              <a:ln>
                <a:noFill/>
              </a:ln>
              <a:solidFill>
                <a:schemeClr val="tx1">
                  <a:tint val="75000"/>
                </a:schemeClr>
              </a:solidFill>
              <a:effectLst/>
              <a:uLnTx/>
              <a:uFillTx/>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 calcmode="lin" valueType="num">
                                      <p:cBhvr additive="base">
                                        <p:cTn id="13" dur="500" fill="hold"/>
                                        <p:tgtEl>
                                          <p:spTgt spid="717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 calcmode="lin" valueType="num">
                                      <p:cBhvr additive="base">
                                        <p:cTn id="19" dur="500" fill="hold"/>
                                        <p:tgtEl>
                                          <p:spTgt spid="717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1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171">
                                            <p:txEl>
                                              <p:pRg st="3" end="3"/>
                                            </p:txEl>
                                          </p:spTgt>
                                        </p:tgtEl>
                                        <p:attrNameLst>
                                          <p:attrName>style.visibility</p:attrName>
                                        </p:attrNameLst>
                                      </p:cBhvr>
                                      <p:to>
                                        <p:strVal val="visible"/>
                                      </p:to>
                                    </p:set>
                                    <p:anim calcmode="lin" valueType="num">
                                      <p:cBhvr additive="base">
                                        <p:cTn id="25" dur="500" fill="hold"/>
                                        <p:tgtEl>
                                          <p:spTgt spid="717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17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7171">
                                            <p:txEl>
                                              <p:pRg st="4" end="4"/>
                                            </p:txEl>
                                          </p:spTgt>
                                        </p:tgtEl>
                                        <p:attrNameLst>
                                          <p:attrName>style.visibility</p:attrName>
                                        </p:attrNameLst>
                                      </p:cBhvr>
                                      <p:to>
                                        <p:strVal val="visible"/>
                                      </p:to>
                                    </p:set>
                                    <p:anim calcmode="lin" valueType="num">
                                      <p:cBhvr additive="base">
                                        <p:cTn id="31" dur="500" fill="hold"/>
                                        <p:tgtEl>
                                          <p:spTgt spid="717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17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7171">
                                            <p:txEl>
                                              <p:pRg st="5" end="5"/>
                                            </p:txEl>
                                          </p:spTgt>
                                        </p:tgtEl>
                                        <p:attrNameLst>
                                          <p:attrName>style.visibility</p:attrName>
                                        </p:attrNameLst>
                                      </p:cBhvr>
                                      <p:to>
                                        <p:strVal val="visible"/>
                                      </p:to>
                                    </p:set>
                                    <p:anim calcmode="lin" valueType="num">
                                      <p:cBhvr additive="base">
                                        <p:cTn id="37" dur="500" fill="hold"/>
                                        <p:tgtEl>
                                          <p:spTgt spid="717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17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7171">
                                            <p:txEl>
                                              <p:pRg st="6" end="6"/>
                                            </p:txEl>
                                          </p:spTgt>
                                        </p:tgtEl>
                                        <p:attrNameLst>
                                          <p:attrName>style.visibility</p:attrName>
                                        </p:attrNameLst>
                                      </p:cBhvr>
                                      <p:to>
                                        <p:strVal val="visible"/>
                                      </p:to>
                                    </p:set>
                                    <p:anim calcmode="lin" valueType="num">
                                      <p:cBhvr additive="base">
                                        <p:cTn id="43" dur="500" fill="hold"/>
                                        <p:tgtEl>
                                          <p:spTgt spid="7171">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717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2B16474-A640-1756-148A-9AD17C76289A}"/>
              </a:ext>
            </a:extLst>
          </p:cNvPr>
          <p:cNvSpPr txBox="1"/>
          <p:nvPr/>
        </p:nvSpPr>
        <p:spPr>
          <a:xfrm>
            <a:off x="763572" y="2138695"/>
            <a:ext cx="11076494" cy="1477328"/>
          </a:xfrm>
          <a:prstGeom prst="rect">
            <a:avLst/>
          </a:prstGeom>
          <a:noFill/>
        </p:spPr>
        <p:txBody>
          <a:bodyPr wrap="square">
            <a:spAutoFit/>
          </a:bodyPr>
          <a:lstStyle/>
          <a:p>
            <a:r>
              <a:rPr lang="en-US" altLang="en-US" sz="1800" dirty="0">
                <a:solidFill>
                  <a:schemeClr val="tx2"/>
                </a:solidFill>
              </a:rPr>
              <a:t>Roll call at the beginning of lessons                               If you are late, you must contact me at the end of the lesson</a:t>
            </a:r>
            <a:endParaRPr lang="en-US" altLang="en-US" dirty="0">
              <a:solidFill>
                <a:schemeClr val="tx2"/>
              </a:solidFill>
            </a:endParaRPr>
          </a:p>
          <a:p>
            <a:r>
              <a:rPr lang="en-US" altLang="en-US" dirty="0">
                <a:solidFill>
                  <a:schemeClr val="tx2"/>
                </a:solidFill>
              </a:rPr>
              <a:t>Y</a:t>
            </a:r>
            <a:r>
              <a:rPr lang="en-US" altLang="en-US" sz="1800" dirty="0">
                <a:solidFill>
                  <a:schemeClr val="tx2"/>
                </a:solidFill>
              </a:rPr>
              <a:t>ou must adhere to deadlines                   	      Late work will be marked down a grade.</a:t>
            </a:r>
          </a:p>
          <a:p>
            <a:r>
              <a:rPr lang="en-US" altLang="en-US" sz="1800" dirty="0">
                <a:solidFill>
                  <a:schemeClr val="tx2"/>
                </a:solidFill>
              </a:rPr>
              <a:t>Prepare before lessons, </a:t>
            </a:r>
            <a:r>
              <a:rPr lang="en-US" altLang="en-US" sz="1800" b="1" dirty="0">
                <a:solidFill>
                  <a:schemeClr val="tx2"/>
                </a:solidFill>
              </a:rPr>
              <a:t>participate actively.               </a:t>
            </a:r>
            <a:r>
              <a:rPr lang="en-US" altLang="en-US" sz="1800" dirty="0">
                <a:solidFill>
                  <a:schemeClr val="tx2"/>
                </a:solidFill>
              </a:rPr>
              <a:t>Part of your mark is based on participation.</a:t>
            </a:r>
          </a:p>
          <a:p>
            <a:r>
              <a:rPr lang="en-US" altLang="en-US" sz="1800" dirty="0">
                <a:solidFill>
                  <a:schemeClr val="tx2"/>
                </a:solidFill>
              </a:rPr>
              <a:t>Raise your hand and say your name. 	</a:t>
            </a:r>
            <a:r>
              <a:rPr lang="en-US" altLang="en-US" dirty="0">
                <a:solidFill>
                  <a:schemeClr val="tx2"/>
                </a:solidFill>
              </a:rPr>
              <a:t>                       </a:t>
            </a:r>
            <a:r>
              <a:rPr lang="en-US" altLang="en-US" sz="1800" dirty="0">
                <a:solidFill>
                  <a:schemeClr val="tx2"/>
                </a:solidFill>
              </a:rPr>
              <a:t>That way we can all learn your name. </a:t>
            </a:r>
          </a:p>
          <a:p>
            <a:r>
              <a:rPr lang="en-US" altLang="en-US" sz="1800" dirty="0">
                <a:solidFill>
                  <a:schemeClr val="tx2"/>
                </a:solidFill>
              </a:rPr>
              <a:t>Respect for all: </a:t>
            </a:r>
            <a:r>
              <a:rPr lang="en-US" altLang="en-US" sz="1800" b="1" dirty="0">
                <a:solidFill>
                  <a:schemeClr val="tx2"/>
                </a:solidFill>
              </a:rPr>
              <a:t>if you arrive late or must leave early.                         You get extra homework. </a:t>
            </a:r>
          </a:p>
        </p:txBody>
      </p:sp>
      <p:sp>
        <p:nvSpPr>
          <p:cNvPr id="4" name="Freccia a destra 3">
            <a:extLst>
              <a:ext uri="{FF2B5EF4-FFF2-40B4-BE49-F238E27FC236}">
                <a16:creationId xmlns:a16="http://schemas.microsoft.com/office/drawing/2014/main" id="{E2B5EC37-F5FF-477C-21FE-C62F90429B05}"/>
              </a:ext>
            </a:extLst>
          </p:cNvPr>
          <p:cNvSpPr/>
          <p:nvPr/>
        </p:nvSpPr>
        <p:spPr>
          <a:xfrm>
            <a:off x="4392891" y="2310982"/>
            <a:ext cx="424206"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Freccia a destra 4">
            <a:extLst>
              <a:ext uri="{FF2B5EF4-FFF2-40B4-BE49-F238E27FC236}">
                <a16:creationId xmlns:a16="http://schemas.microsoft.com/office/drawing/2014/main" id="{C9219293-B29C-34A7-CEB7-2EEE850505AC}"/>
              </a:ext>
            </a:extLst>
          </p:cNvPr>
          <p:cNvSpPr/>
          <p:nvPr/>
        </p:nvSpPr>
        <p:spPr>
          <a:xfrm flipV="1">
            <a:off x="4515439" y="3015858"/>
            <a:ext cx="659876" cy="2073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a destra 5">
            <a:extLst>
              <a:ext uri="{FF2B5EF4-FFF2-40B4-BE49-F238E27FC236}">
                <a16:creationId xmlns:a16="http://schemas.microsoft.com/office/drawing/2014/main" id="{747D9F85-4BD5-3224-85A0-3893B3BC1CD6}"/>
              </a:ext>
            </a:extLst>
          </p:cNvPr>
          <p:cNvSpPr/>
          <p:nvPr/>
        </p:nvSpPr>
        <p:spPr>
          <a:xfrm>
            <a:off x="4298622" y="2547720"/>
            <a:ext cx="546755"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a destra 6">
            <a:extLst>
              <a:ext uri="{FF2B5EF4-FFF2-40B4-BE49-F238E27FC236}">
                <a16:creationId xmlns:a16="http://schemas.microsoft.com/office/drawing/2014/main" id="{2870DA36-9F39-1FA7-6F04-9FA8BC3093A4}"/>
              </a:ext>
            </a:extLst>
          </p:cNvPr>
          <p:cNvSpPr/>
          <p:nvPr/>
        </p:nvSpPr>
        <p:spPr>
          <a:xfrm>
            <a:off x="5967167" y="3238702"/>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E6966B9B-E0D4-E65C-7580-6E0E315E0F2D}"/>
              </a:ext>
            </a:extLst>
          </p:cNvPr>
          <p:cNvSpPr txBox="1"/>
          <p:nvPr/>
        </p:nvSpPr>
        <p:spPr>
          <a:xfrm>
            <a:off x="1074656" y="622169"/>
            <a:ext cx="6872140" cy="369332"/>
          </a:xfrm>
          <a:prstGeom prst="rect">
            <a:avLst/>
          </a:prstGeom>
          <a:noFill/>
        </p:spPr>
        <p:txBody>
          <a:bodyPr wrap="square" rtlCol="0">
            <a:spAutoFit/>
          </a:bodyPr>
          <a:lstStyle/>
          <a:p>
            <a:r>
              <a:rPr lang="it-IT" dirty="0" err="1"/>
              <a:t>Consequences</a:t>
            </a:r>
            <a:endParaRPr lang="it-IT" dirty="0"/>
          </a:p>
        </p:txBody>
      </p:sp>
    </p:spTree>
    <p:extLst>
      <p:ext uri="{BB962C8B-B14F-4D97-AF65-F5344CB8AC3E}">
        <p14:creationId xmlns:p14="http://schemas.microsoft.com/office/powerpoint/2010/main" val="3973304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ight bulb on yellow background with sketched light beams and cord">
            <a:extLst>
              <a:ext uri="{FF2B5EF4-FFF2-40B4-BE49-F238E27FC236}">
                <a16:creationId xmlns:a16="http://schemas.microsoft.com/office/drawing/2014/main" id="{285C9147-930A-47DB-9B0B-320B1A8C5C52}"/>
              </a:ext>
            </a:extLst>
          </p:cNvPr>
          <p:cNvPicPr>
            <a:picLocks noChangeAspect="1"/>
          </p:cNvPicPr>
          <p:nvPr/>
        </p:nvPicPr>
        <p:blipFill rotWithShape="1">
          <a:blip r:embed="rId2"/>
          <a:srcRect l="13286"/>
          <a:stretch/>
        </p:blipFill>
        <p:spPr>
          <a:xfrm>
            <a:off x="-3996620" y="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asellaDiTesto 2">
            <a:extLst>
              <a:ext uri="{FF2B5EF4-FFF2-40B4-BE49-F238E27FC236}">
                <a16:creationId xmlns:a16="http://schemas.microsoft.com/office/drawing/2014/main" id="{7A6A222B-6857-4EDA-B89E-EC38D03267EB}"/>
              </a:ext>
            </a:extLst>
          </p:cNvPr>
          <p:cNvSpPr txBox="1"/>
          <p:nvPr/>
        </p:nvSpPr>
        <p:spPr>
          <a:xfrm>
            <a:off x="7531610" y="365125"/>
            <a:ext cx="3822189" cy="98213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u="sng" dirty="0">
                <a:ln w="3175" cmpd="sng">
                  <a:noFill/>
                </a:ln>
                <a:latin typeface="+mj-lt"/>
                <a:ea typeface="+mj-ea"/>
                <a:cs typeface="+mj-cs"/>
              </a:rPr>
              <a:t>MOODLE </a:t>
            </a:r>
          </a:p>
        </p:txBody>
      </p:sp>
      <p:sp>
        <p:nvSpPr>
          <p:cNvPr id="4" name="CasellaDiTesto 3">
            <a:extLst>
              <a:ext uri="{FF2B5EF4-FFF2-40B4-BE49-F238E27FC236}">
                <a16:creationId xmlns:a16="http://schemas.microsoft.com/office/drawing/2014/main" id="{3B49DA0E-0ED8-44CD-A9FD-319EEAD3C665}"/>
              </a:ext>
            </a:extLst>
          </p:cNvPr>
          <p:cNvSpPr txBox="1"/>
          <p:nvPr/>
        </p:nvSpPr>
        <p:spPr>
          <a:xfrm>
            <a:off x="6518980" y="1432874"/>
            <a:ext cx="4834819" cy="5060001"/>
          </a:xfrm>
          <a:prstGeom prst="rect">
            <a:avLst/>
          </a:prstGeom>
        </p:spPr>
        <p:txBody>
          <a:bodyPr vert="horz" lIns="91440" tIns="45720" rIns="91440" bIns="45720" rtlCol="0">
            <a:normAutofit fontScale="62500" lnSpcReduction="20000"/>
          </a:bodyPr>
          <a:lstStyle/>
          <a:p>
            <a:pPr indent="-228600">
              <a:lnSpc>
                <a:spcPct val="90000"/>
              </a:lnSpc>
              <a:spcAft>
                <a:spcPts val="600"/>
              </a:spcAft>
              <a:buFont typeface="Arial" panose="020B0604020202020204" pitchFamily="34" charset="0"/>
              <a:buChar char="•"/>
            </a:pPr>
            <a:r>
              <a:rPr lang="en-US" sz="2900" b="0" i="0" dirty="0">
                <a:effectLst/>
              </a:rPr>
              <a:t>Sign up for my Moodle page:</a:t>
            </a:r>
          </a:p>
          <a:p>
            <a:pPr indent="-228600">
              <a:lnSpc>
                <a:spcPct val="90000"/>
              </a:lnSpc>
              <a:spcAft>
                <a:spcPts val="600"/>
              </a:spcAft>
              <a:buFont typeface="Arial" panose="020B0604020202020204" pitchFamily="34" charset="0"/>
              <a:buChar char="•"/>
            </a:pPr>
            <a:r>
              <a:rPr lang="en-US" sz="2900" b="0" i="0" dirty="0">
                <a:effectLst/>
              </a:rPr>
              <a:t>Go to homepage of  </a:t>
            </a:r>
            <a:r>
              <a:rPr lang="en-US" sz="2900" b="0" i="0" dirty="0">
                <a:effectLst/>
                <a:hlinkClick r:id="rId3"/>
              </a:rPr>
              <a:t>e-l.unifi.it</a:t>
            </a:r>
            <a:r>
              <a:rPr lang="en-US" sz="2900" b="0" i="0" dirty="0">
                <a:effectLst/>
              </a:rPr>
              <a:t> </a:t>
            </a:r>
            <a:endParaRPr lang="en-US" sz="2900" b="0" i="0" u="sng" dirty="0">
              <a:effectLst/>
            </a:endParaRPr>
          </a:p>
          <a:p>
            <a:pPr indent="-228600">
              <a:lnSpc>
                <a:spcPct val="90000"/>
              </a:lnSpc>
              <a:spcAft>
                <a:spcPts val="600"/>
              </a:spcAft>
              <a:buFont typeface="Arial" panose="020B0604020202020204" pitchFamily="34" charset="0"/>
              <a:buChar char="•"/>
            </a:pPr>
            <a:r>
              <a:rPr lang="en-US" sz="2900" dirty="0"/>
              <a:t>Scroll to “</a:t>
            </a:r>
            <a:r>
              <a:rPr lang="en-US" sz="2900" dirty="0" err="1"/>
              <a:t>scopri</a:t>
            </a:r>
            <a:r>
              <a:rPr lang="en-US" sz="2900" dirty="0"/>
              <a:t> le </a:t>
            </a:r>
            <a:r>
              <a:rPr lang="en-US" sz="2900" dirty="0" err="1"/>
              <a:t>nostre</a:t>
            </a:r>
            <a:r>
              <a:rPr lang="en-US" sz="2900" dirty="0"/>
              <a:t> </a:t>
            </a:r>
            <a:r>
              <a:rPr lang="en-US" sz="2900" dirty="0" err="1"/>
              <a:t>piattaforme</a:t>
            </a:r>
            <a:r>
              <a:rPr lang="en-US" sz="2900" dirty="0"/>
              <a:t> MOODLE”</a:t>
            </a:r>
            <a:r>
              <a:rPr lang="en-US" sz="2900" b="0" i="0" dirty="0">
                <a:effectLst/>
              </a:rPr>
              <a:t> </a:t>
            </a:r>
          </a:p>
          <a:p>
            <a:pPr indent="-228600">
              <a:lnSpc>
                <a:spcPct val="90000"/>
              </a:lnSpc>
              <a:spcAft>
                <a:spcPts val="600"/>
              </a:spcAft>
              <a:buFont typeface="Arial" panose="020B0604020202020204" pitchFamily="34" charset="0"/>
              <a:buChar char="•"/>
            </a:pPr>
            <a:r>
              <a:rPr lang="en-US" sz="2900" dirty="0"/>
              <a:t>C</a:t>
            </a:r>
            <a:r>
              <a:rPr lang="en-US" sz="2900" b="0" i="0" dirty="0">
                <a:effectLst/>
              </a:rPr>
              <a:t>lick on </a:t>
            </a:r>
            <a:r>
              <a:rPr lang="en-US" sz="2900" b="0" i="0" dirty="0" err="1">
                <a:effectLst/>
              </a:rPr>
              <a:t>Lettorati</a:t>
            </a:r>
            <a:r>
              <a:rPr lang="en-US" sz="2900" b="0" i="0" dirty="0">
                <a:effectLst/>
              </a:rPr>
              <a:t> di Lingua. </a:t>
            </a:r>
          </a:p>
          <a:p>
            <a:pPr indent="-228600">
              <a:lnSpc>
                <a:spcPct val="90000"/>
              </a:lnSpc>
              <a:spcAft>
                <a:spcPts val="600"/>
              </a:spcAft>
              <a:buFont typeface="Arial" panose="020B0604020202020204" pitchFamily="34" charset="0"/>
              <a:buChar char="•"/>
            </a:pPr>
            <a:r>
              <a:rPr lang="en-US" sz="2900" b="0" i="0" dirty="0">
                <a:effectLst/>
              </a:rPr>
              <a:t>Sc</a:t>
            </a:r>
            <a:r>
              <a:rPr lang="en-US" sz="2900" dirty="0"/>
              <a:t>roll and click on </a:t>
            </a:r>
            <a:r>
              <a:rPr lang="it-IT" sz="2900" b="1" i="0" dirty="0">
                <a:solidFill>
                  <a:srgbClr val="004180"/>
                </a:solidFill>
                <a:effectLst/>
                <a:latin typeface="Titillium Web" panose="020F0502020204030204" pitchFamily="2" charset="0"/>
              </a:rPr>
              <a:t>Attività formative complementari</a:t>
            </a:r>
          </a:p>
          <a:p>
            <a:pPr indent="-228600">
              <a:lnSpc>
                <a:spcPct val="90000"/>
              </a:lnSpc>
              <a:spcAft>
                <a:spcPts val="600"/>
              </a:spcAft>
              <a:buFont typeface="Arial" panose="020B0604020202020204" pitchFamily="34" charset="0"/>
              <a:buChar char="•"/>
            </a:pPr>
            <a:r>
              <a:rPr lang="it-IT" sz="2900" b="0" i="0" u="sng" dirty="0">
                <a:solidFill>
                  <a:srgbClr val="A00009"/>
                </a:solidFill>
                <a:effectLst/>
                <a:latin typeface="Titillium Web" panose="00000500000000000000" pitchFamily="2" charset="0"/>
                <a:hlinkClick r:id="rId4" tooltip="Attività formative complementari"/>
              </a:rPr>
              <a:t>https://formstudelearning.unifi.it/</a:t>
            </a:r>
            <a:r>
              <a:rPr lang="en-US" sz="2900" b="0" i="0" dirty="0">
                <a:effectLst/>
              </a:rPr>
              <a:t> </a:t>
            </a:r>
          </a:p>
          <a:p>
            <a:pPr indent="-228600">
              <a:lnSpc>
                <a:spcPct val="90000"/>
              </a:lnSpc>
              <a:spcAft>
                <a:spcPts val="600"/>
              </a:spcAft>
              <a:buFont typeface="Arial" panose="020B0604020202020204" pitchFamily="34" charset="0"/>
              <a:buChar char="•"/>
            </a:pPr>
            <a:r>
              <a:rPr lang="en-US" sz="2900" b="0" i="0" dirty="0">
                <a:effectLst/>
              </a:rPr>
              <a:t>Click on “</a:t>
            </a:r>
            <a:r>
              <a:rPr lang="en-US" sz="2900" b="0" i="0" dirty="0" err="1">
                <a:effectLst/>
              </a:rPr>
              <a:t>Lettorati</a:t>
            </a:r>
            <a:r>
              <a:rPr lang="en-US" sz="2900" b="0" i="0" dirty="0">
                <a:effectLst/>
              </a:rPr>
              <a:t> di Lingua”</a:t>
            </a:r>
          </a:p>
          <a:p>
            <a:pPr indent="-228600">
              <a:lnSpc>
                <a:spcPct val="90000"/>
              </a:lnSpc>
              <a:spcAft>
                <a:spcPts val="600"/>
              </a:spcAft>
              <a:buFont typeface="Arial" panose="020B0604020202020204" pitchFamily="34" charset="0"/>
              <a:buChar char="•"/>
            </a:pPr>
            <a:r>
              <a:rPr lang="en-US" sz="2900" b="0" i="0" dirty="0">
                <a:effectLst/>
              </a:rPr>
              <a:t>Choose </a:t>
            </a:r>
            <a:r>
              <a:rPr lang="en-US" sz="2900" b="0" i="0" dirty="0" err="1">
                <a:effectLst/>
              </a:rPr>
              <a:t>Scuola</a:t>
            </a:r>
            <a:r>
              <a:rPr lang="en-US" sz="2900" b="0" i="0" dirty="0">
                <a:effectLst/>
              </a:rPr>
              <a:t> di </a:t>
            </a:r>
            <a:r>
              <a:rPr lang="en-US" sz="2900" b="0" i="0" dirty="0" err="1">
                <a:effectLst/>
              </a:rPr>
              <a:t>Studi</a:t>
            </a:r>
            <a:r>
              <a:rPr lang="en-US" sz="2900" b="0" i="0" dirty="0">
                <a:effectLst/>
              </a:rPr>
              <a:t> </a:t>
            </a:r>
            <a:r>
              <a:rPr lang="en-US" sz="2900" b="0" i="0" dirty="0" err="1">
                <a:effectLst/>
              </a:rPr>
              <a:t>Umanistici</a:t>
            </a:r>
            <a:r>
              <a:rPr lang="en-US" sz="2900" b="0" i="0" dirty="0">
                <a:effectLst/>
              </a:rPr>
              <a:t> e </a:t>
            </a:r>
            <a:r>
              <a:rPr lang="en-US" sz="2900" b="0" i="0" dirty="0" err="1">
                <a:effectLst/>
              </a:rPr>
              <a:t>della</a:t>
            </a:r>
            <a:r>
              <a:rPr lang="en-US" sz="2900" b="0" i="0" dirty="0">
                <a:effectLst/>
              </a:rPr>
              <a:t> </a:t>
            </a:r>
            <a:r>
              <a:rPr lang="en-US" sz="2900" b="0" i="0" dirty="0" err="1">
                <a:effectLst/>
              </a:rPr>
              <a:t>Formazione</a:t>
            </a:r>
            <a:r>
              <a:rPr lang="en-US" sz="2900" b="0" i="0" dirty="0">
                <a:effectLst/>
              </a:rPr>
              <a:t> </a:t>
            </a:r>
          </a:p>
          <a:p>
            <a:pPr indent="-228600">
              <a:lnSpc>
                <a:spcPct val="90000"/>
              </a:lnSpc>
              <a:spcAft>
                <a:spcPts val="600"/>
              </a:spcAft>
              <a:buFont typeface="Arial" panose="020B0604020202020204" pitchFamily="34" charset="0"/>
              <a:buChar char="•"/>
            </a:pPr>
            <a:r>
              <a:rPr lang="en-US" sz="2900" b="0" i="0" dirty="0">
                <a:effectLst/>
              </a:rPr>
              <a:t>Click on Anno </a:t>
            </a:r>
            <a:r>
              <a:rPr lang="en-US" sz="2900" b="0" i="0" dirty="0" err="1">
                <a:effectLst/>
              </a:rPr>
              <a:t>Accademico</a:t>
            </a:r>
            <a:r>
              <a:rPr lang="en-US" sz="2900" b="0" i="0" dirty="0">
                <a:effectLst/>
              </a:rPr>
              <a:t> 2023-2024</a:t>
            </a:r>
          </a:p>
          <a:p>
            <a:pPr indent="-228600">
              <a:lnSpc>
                <a:spcPct val="90000"/>
              </a:lnSpc>
              <a:spcAft>
                <a:spcPts val="600"/>
              </a:spcAft>
              <a:buFont typeface="Arial" panose="020B0604020202020204" pitchFamily="34" charset="0"/>
              <a:buChar char="•"/>
            </a:pPr>
            <a:r>
              <a:rPr lang="it-IT" sz="2900" b="0" i="0" u="sng" dirty="0">
                <a:solidFill>
                  <a:srgbClr val="001A34"/>
                </a:solidFill>
                <a:effectLst/>
                <a:latin typeface="Titillium Web" panose="00000500000000000000" pitchFamily="2" charset="0"/>
                <a:hlinkClick r:id="rId5"/>
              </a:rPr>
              <a:t>L-11- Laurea in Lingue, Letterature e Studi Interculturali</a:t>
            </a:r>
            <a:endParaRPr lang="en-US" sz="2900" b="0" i="0" dirty="0">
              <a:effectLst/>
            </a:endParaRPr>
          </a:p>
          <a:p>
            <a:pPr indent="-228600">
              <a:lnSpc>
                <a:spcPct val="90000"/>
              </a:lnSpc>
              <a:spcAft>
                <a:spcPts val="600"/>
              </a:spcAft>
              <a:buFont typeface="Arial" panose="020B0604020202020204" pitchFamily="34" charset="0"/>
              <a:buChar char="•"/>
            </a:pPr>
            <a:r>
              <a:rPr lang="en-US" sz="2900" b="0" i="0" dirty="0">
                <a:effectLst/>
              </a:rPr>
              <a:t>Scroll down and find Lingua Inglese </a:t>
            </a:r>
            <a:r>
              <a:rPr lang="en-US" sz="2900" dirty="0"/>
              <a:t> 3 </a:t>
            </a:r>
            <a:r>
              <a:rPr lang="en-US" sz="2900" b="0" i="0" dirty="0">
                <a:effectLst/>
              </a:rPr>
              <a:t> (L-11) Sherman 2023-24 </a:t>
            </a:r>
          </a:p>
          <a:p>
            <a:pPr indent="-228600">
              <a:lnSpc>
                <a:spcPct val="90000"/>
              </a:lnSpc>
              <a:spcAft>
                <a:spcPts val="600"/>
              </a:spcAft>
              <a:buFont typeface="Arial" panose="020B0604020202020204" pitchFamily="34" charset="0"/>
              <a:buChar char="•"/>
            </a:pPr>
            <a:r>
              <a:rPr lang="en-US" sz="2900" b="0" i="0" dirty="0">
                <a:effectLst/>
              </a:rPr>
              <a:t>Click on </a:t>
            </a:r>
            <a:r>
              <a:rPr lang="en-US" sz="2900" b="0" i="0" dirty="0" err="1">
                <a:effectLst/>
              </a:rPr>
              <a:t>iscrizione</a:t>
            </a:r>
            <a:r>
              <a:rPr lang="en-US" sz="2900" b="0" i="0" dirty="0">
                <a:effectLst/>
              </a:rPr>
              <a:t> </a:t>
            </a:r>
            <a:r>
              <a:rPr lang="en-US" sz="2900" b="0" i="0" dirty="0" err="1">
                <a:effectLst/>
              </a:rPr>
              <a:t>spontanea</a:t>
            </a:r>
            <a:r>
              <a:rPr lang="en-US" sz="2900" b="0" i="0" dirty="0">
                <a:effectLst/>
              </a:rPr>
              <a:t>.</a:t>
            </a:r>
          </a:p>
          <a:p>
            <a:pPr>
              <a:lnSpc>
                <a:spcPct val="90000"/>
              </a:lnSpc>
              <a:spcAft>
                <a:spcPts val="600"/>
              </a:spcAft>
            </a:pPr>
            <a:r>
              <a:rPr lang="en-US" sz="2900" b="0" i="0" dirty="0">
                <a:effectLst/>
              </a:rPr>
              <a:t> </a:t>
            </a:r>
          </a:p>
          <a:p>
            <a:pPr>
              <a:lnSpc>
                <a:spcPct val="90000"/>
              </a:lnSpc>
              <a:spcAft>
                <a:spcPts val="600"/>
              </a:spcAft>
            </a:pPr>
            <a:r>
              <a:rPr lang="en-US" sz="2900" b="0" i="0" dirty="0">
                <a:effectLst/>
              </a:rPr>
              <a:t>Now you are on my Moodle page. </a:t>
            </a:r>
          </a:p>
          <a:p>
            <a:pPr indent="-228600">
              <a:lnSpc>
                <a:spcPct val="90000"/>
              </a:lnSpc>
              <a:spcAft>
                <a:spcPts val="600"/>
              </a:spcAft>
              <a:buFont typeface="Arial" panose="020B0604020202020204" pitchFamily="34" charset="0"/>
              <a:buChar char="•"/>
            </a:pPr>
            <a:endParaRPr lang="en-US" sz="800" dirty="0"/>
          </a:p>
        </p:txBody>
      </p:sp>
      <p:sp>
        <p:nvSpPr>
          <p:cNvPr id="2" name="CasellaDiTesto 1">
            <a:extLst>
              <a:ext uri="{FF2B5EF4-FFF2-40B4-BE49-F238E27FC236}">
                <a16:creationId xmlns:a16="http://schemas.microsoft.com/office/drawing/2014/main" id="{92176632-AF78-4CEB-82AF-89603E7A2DAC}"/>
              </a:ext>
            </a:extLst>
          </p:cNvPr>
          <p:cNvSpPr txBox="1"/>
          <p:nvPr/>
        </p:nvSpPr>
        <p:spPr>
          <a:xfrm>
            <a:off x="3843867" y="2048933"/>
            <a:ext cx="7659156" cy="3742267"/>
          </a:xfrm>
          <a:prstGeom prst="rect">
            <a:avLst/>
          </a:prstGeom>
        </p:spPr>
        <p:txBody>
          <a:bodyPr vert="horz" lIns="91440" tIns="45720" rIns="91440" bIns="45720" rtlCol="0" anchor="ctr">
            <a:normAutofit/>
          </a:bodyPr>
          <a:lstStyle/>
          <a:p>
            <a:pPr>
              <a:lnSpc>
                <a:spcPct val="90000"/>
              </a:lnSpc>
              <a:spcBef>
                <a:spcPct val="20000"/>
              </a:spcBef>
              <a:spcAft>
                <a:spcPts val="600"/>
              </a:spcAft>
              <a:buClr>
                <a:schemeClr val="accent1">
                  <a:lumMod val="75000"/>
                </a:schemeClr>
              </a:buClr>
              <a:buSzPct val="145000"/>
              <a:buFont typeface="Arial"/>
              <a:buChar char="•"/>
            </a:pPr>
            <a:br>
              <a:rPr lang="en-US" sz="1400" dirty="0"/>
            </a:br>
            <a:endParaRPr lang="en-US" sz="1400" dirty="0"/>
          </a:p>
        </p:txBody>
      </p:sp>
    </p:spTree>
    <p:extLst>
      <p:ext uri="{BB962C8B-B14F-4D97-AF65-F5344CB8AC3E}">
        <p14:creationId xmlns:p14="http://schemas.microsoft.com/office/powerpoint/2010/main" val="2272246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ed marker and calendar">
            <a:extLst>
              <a:ext uri="{FF2B5EF4-FFF2-40B4-BE49-F238E27FC236}">
                <a16:creationId xmlns:a16="http://schemas.microsoft.com/office/drawing/2014/main" id="{0950ADD0-0F11-B018-F6E9-F858D2ACFF53}"/>
              </a:ext>
            </a:extLst>
          </p:cNvPr>
          <p:cNvPicPr>
            <a:picLocks noChangeAspect="1"/>
          </p:cNvPicPr>
          <p:nvPr/>
        </p:nvPicPr>
        <p:blipFill rotWithShape="1">
          <a:blip r:embed="rId2"/>
          <a:srcRect r="5882" b="-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E14944FE-5CCA-42FE-AE6E-DDAF60B8EFA7}"/>
              </a:ext>
            </a:extLst>
          </p:cNvPr>
          <p:cNvSpPr>
            <a:spLocks noGrp="1"/>
          </p:cNvSpPr>
          <p:nvPr>
            <p:ph type="title"/>
          </p:nvPr>
        </p:nvSpPr>
        <p:spPr>
          <a:xfrm>
            <a:off x="6165130" y="365125"/>
            <a:ext cx="5580668" cy="1899912"/>
          </a:xfrm>
        </p:spPr>
        <p:txBody>
          <a:bodyPr>
            <a:normAutofit/>
          </a:bodyPr>
          <a:lstStyle/>
          <a:p>
            <a:r>
              <a:rPr lang="en-US" sz="4000" dirty="0"/>
              <a:t>Dates of course </a:t>
            </a:r>
            <a:br>
              <a:rPr lang="en-US" sz="4000" dirty="0"/>
            </a:br>
            <a:r>
              <a:rPr lang="en-US" sz="4000" dirty="0"/>
              <a:t>Semester I </a:t>
            </a:r>
            <a:br>
              <a:rPr lang="en-US" sz="4000" dirty="0"/>
            </a:br>
            <a:r>
              <a:rPr lang="en-US" sz="4000" dirty="0"/>
              <a:t>23/24</a:t>
            </a:r>
          </a:p>
        </p:txBody>
      </p:sp>
      <p:sp>
        <p:nvSpPr>
          <p:cNvPr id="3" name="Segnaposto contenuto 2">
            <a:extLst>
              <a:ext uri="{FF2B5EF4-FFF2-40B4-BE49-F238E27FC236}">
                <a16:creationId xmlns:a16="http://schemas.microsoft.com/office/drawing/2014/main" id="{6060F4BC-4973-42BF-A47A-758B049FC3F4}"/>
              </a:ext>
            </a:extLst>
          </p:cNvPr>
          <p:cNvSpPr>
            <a:spLocks noGrp="1"/>
          </p:cNvSpPr>
          <p:nvPr>
            <p:ph idx="1"/>
          </p:nvPr>
        </p:nvSpPr>
        <p:spPr>
          <a:xfrm>
            <a:off x="7531610" y="2434201"/>
            <a:ext cx="3822189" cy="3742762"/>
          </a:xfrm>
        </p:spPr>
        <p:txBody>
          <a:bodyPr>
            <a:normAutofit/>
          </a:bodyPr>
          <a:lstStyle/>
          <a:p>
            <a:r>
              <a:rPr lang="en-US" sz="2000" dirty="0"/>
              <a:t>Lesson 1 September 25</a:t>
            </a:r>
          </a:p>
          <a:p>
            <a:r>
              <a:rPr lang="en-US" sz="2000" dirty="0"/>
              <a:t>Lesson 2 October 2</a:t>
            </a:r>
          </a:p>
          <a:p>
            <a:r>
              <a:rPr lang="en-US" sz="2000" dirty="0"/>
              <a:t>Lesson 3 October 9</a:t>
            </a:r>
          </a:p>
          <a:p>
            <a:r>
              <a:rPr lang="en-US" sz="2000" dirty="0"/>
              <a:t>Lesson 4 October 16</a:t>
            </a:r>
          </a:p>
          <a:p>
            <a:r>
              <a:rPr lang="en-US" sz="2000" dirty="0"/>
              <a:t>Lesson 5 October 23</a:t>
            </a:r>
          </a:p>
          <a:p>
            <a:r>
              <a:rPr lang="en-US" sz="2000" dirty="0"/>
              <a:t>Lesson 6 October 30</a:t>
            </a:r>
          </a:p>
          <a:p>
            <a:r>
              <a:rPr lang="en-US" sz="2000" dirty="0"/>
              <a:t>Lesson 7  November 6</a:t>
            </a:r>
          </a:p>
          <a:p>
            <a:r>
              <a:rPr lang="en-US" sz="2000" dirty="0"/>
              <a:t>Lesson 8 November 13</a:t>
            </a:r>
          </a:p>
          <a:p>
            <a:r>
              <a:rPr lang="en-US" sz="2000" dirty="0"/>
              <a:t>Lesson 9 November 20</a:t>
            </a:r>
          </a:p>
        </p:txBody>
      </p:sp>
    </p:spTree>
    <p:extLst>
      <p:ext uri="{BB962C8B-B14F-4D97-AF65-F5344CB8AC3E}">
        <p14:creationId xmlns:p14="http://schemas.microsoft.com/office/powerpoint/2010/main" val="3979900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0B4DFD-3695-4436-BC98-788CD52C997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Office hours</a:t>
            </a:r>
          </a:p>
        </p:txBody>
      </p:sp>
      <p:sp>
        <p:nvSpPr>
          <p:cNvPr id="4" name="Segnaposto testo 3">
            <a:extLst>
              <a:ext uri="{FF2B5EF4-FFF2-40B4-BE49-F238E27FC236}">
                <a16:creationId xmlns:a16="http://schemas.microsoft.com/office/drawing/2014/main" id="{EEC5A6A2-4FC3-459E-9BA9-85DB26469290}"/>
              </a:ext>
            </a:extLst>
          </p:cNvPr>
          <p:cNvSpPr>
            <a:spLocks noGrp="1"/>
          </p:cNvSpPr>
          <p:nvPr>
            <p:ph type="body" sz="half" idx="2"/>
          </p:nvPr>
        </p:nvSpPr>
        <p:spPr>
          <a:xfrm>
            <a:off x="640080" y="2872899"/>
            <a:ext cx="4243589" cy="3320668"/>
          </a:xfrm>
        </p:spPr>
        <p:txBody>
          <a:bodyPr vert="horz" lIns="91440" tIns="45720" rIns="91440" bIns="45720" rtlCol="0">
            <a:normAutofit/>
          </a:bodyPr>
          <a:lstStyle/>
          <a:p>
            <a:pPr indent="-228600">
              <a:buFont typeface="Arial" panose="020B0604020202020204" pitchFamily="34" charset="0"/>
              <a:buChar char="•"/>
            </a:pPr>
            <a:r>
              <a:rPr lang="en-US" sz="2200" b="1" dirty="0"/>
              <a:t>Thursdays 09.00-11.00</a:t>
            </a:r>
          </a:p>
          <a:p>
            <a:pPr indent="-228600">
              <a:buFont typeface="Arial" panose="020B0604020202020204" pitchFamily="34" charset="0"/>
              <a:buChar char="•"/>
            </a:pPr>
            <a:r>
              <a:rPr lang="en-US" sz="2200" b="1" dirty="0"/>
              <a:t>Send an email for an 	appointment</a:t>
            </a:r>
          </a:p>
          <a:p>
            <a:pPr indent="-228600">
              <a:buFont typeface="Arial" panose="020B0604020202020204" pitchFamily="34" charset="0"/>
              <a:buChar char="•"/>
            </a:pPr>
            <a:r>
              <a:rPr lang="en-US" sz="2200" b="1" dirty="0"/>
              <a:t>elizabethrose.sherman@unifi.it</a:t>
            </a:r>
          </a:p>
        </p:txBody>
      </p:sp>
      <p:pic>
        <p:nvPicPr>
          <p:cNvPr id="29" name="Segnaposto contenuto 28" descr="Immagine che contiene pavimento, interni, finestra, stanza&#10;&#10;Descrizione generata automaticamente">
            <a:extLst>
              <a:ext uri="{FF2B5EF4-FFF2-40B4-BE49-F238E27FC236}">
                <a16:creationId xmlns:a16="http://schemas.microsoft.com/office/drawing/2014/main" id="{9980A02C-0719-4620-860A-C21B8539A744}"/>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l="29966" r="1336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0" name="CasellaDiTesto 29">
            <a:extLst>
              <a:ext uri="{FF2B5EF4-FFF2-40B4-BE49-F238E27FC236}">
                <a16:creationId xmlns:a16="http://schemas.microsoft.com/office/drawing/2014/main" id="{0CEAD0F1-9E77-43A9-AD37-C5810BD7D683}"/>
              </a:ext>
            </a:extLst>
          </p:cNvPr>
          <p:cNvSpPr txBox="1"/>
          <p:nvPr/>
        </p:nvSpPr>
        <p:spPr>
          <a:xfrm>
            <a:off x="9301465" y="6657945"/>
            <a:ext cx="2890535"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jisc.ac.uk/news/towards-happy-and-healthy-students-digital-wellbeing-and-covid-19-19-may-2020">
                  <a:extLst>
                    <a:ext uri="{A12FA001-AC4F-418D-AE19-62706E023703}">
                      <ahyp:hlinkClr xmlns:ahyp="http://schemas.microsoft.com/office/drawing/2018/hyperlinkcolor" val="tx"/>
                    </a:ext>
                  </a:extLst>
                </a:hlinkClick>
              </a:rPr>
              <a:t>Questa foto</a:t>
            </a:r>
            <a:r>
              <a:rPr lang="en-US" sz="700">
                <a:solidFill>
                  <a:srgbClr val="FFFFFF"/>
                </a:solidFill>
              </a:rPr>
              <a:t> di Autore sconosciuto è concesso in licenza da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480748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7">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9">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4" name="Freeform: Shape 11">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13">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15" name="Freeform: Shape 14">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2" name="Titolo 1">
            <a:extLst>
              <a:ext uri="{FF2B5EF4-FFF2-40B4-BE49-F238E27FC236}">
                <a16:creationId xmlns:a16="http://schemas.microsoft.com/office/drawing/2014/main" id="{3BE08F23-109A-4777-AF3D-171B00E85F60}"/>
              </a:ext>
            </a:extLst>
          </p:cNvPr>
          <p:cNvSpPr>
            <a:spLocks noGrp="1"/>
          </p:cNvSpPr>
          <p:nvPr>
            <p:ph type="title"/>
          </p:nvPr>
        </p:nvSpPr>
        <p:spPr>
          <a:xfrm>
            <a:off x="3502731" y="1542402"/>
            <a:ext cx="5186842" cy="2387918"/>
          </a:xfrm>
        </p:spPr>
        <p:txBody>
          <a:bodyPr vert="horz" lIns="91440" tIns="45720" rIns="91440" bIns="45720" rtlCol="0" anchor="b">
            <a:normAutofit/>
          </a:bodyPr>
          <a:lstStyle/>
          <a:p>
            <a:pPr algn="ctr"/>
            <a:r>
              <a:rPr lang="en-US" sz="5200" kern="1200">
                <a:solidFill>
                  <a:schemeClr val="tx2"/>
                </a:solidFill>
                <a:latin typeface="+mj-lt"/>
                <a:ea typeface="+mj-ea"/>
                <a:cs typeface="+mj-cs"/>
              </a:rPr>
              <a:t>Course objectives</a:t>
            </a:r>
          </a:p>
        </p:txBody>
      </p:sp>
      <p:sp>
        <p:nvSpPr>
          <p:cNvPr id="3" name="Segnaposto testo 2">
            <a:extLst>
              <a:ext uri="{FF2B5EF4-FFF2-40B4-BE49-F238E27FC236}">
                <a16:creationId xmlns:a16="http://schemas.microsoft.com/office/drawing/2014/main" id="{5FD6DDC8-8628-499D-BD43-630E5AC739B2}"/>
              </a:ext>
            </a:extLst>
          </p:cNvPr>
          <p:cNvSpPr>
            <a:spLocks noGrp="1"/>
          </p:cNvSpPr>
          <p:nvPr>
            <p:ph type="body" idx="1"/>
          </p:nvPr>
        </p:nvSpPr>
        <p:spPr>
          <a:xfrm>
            <a:off x="2796210" y="4001587"/>
            <a:ext cx="6178978" cy="682079"/>
          </a:xfrm>
        </p:spPr>
        <p:txBody>
          <a:bodyPr vert="horz" lIns="91440" tIns="45720" rIns="91440" bIns="45720" rtlCol="0">
            <a:normAutofit/>
          </a:bodyPr>
          <a:lstStyle/>
          <a:p>
            <a:pPr algn="ctr"/>
            <a:r>
              <a:rPr lang="en-US" sz="1600" kern="1200" dirty="0">
                <a:solidFill>
                  <a:schemeClr val="tx2"/>
                </a:solidFill>
                <a:latin typeface="+mn-lt"/>
                <a:ea typeface="+mn-ea"/>
                <a:cs typeface="+mn-cs"/>
              </a:rPr>
              <a:t>Examine and study the profession of Public Relations and the modern- day channels of communication in order to execute a PR plan.</a:t>
            </a:r>
          </a:p>
        </p:txBody>
      </p:sp>
      <p:grpSp>
        <p:nvGrpSpPr>
          <p:cNvPr id="23" name="Group 22">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24" name="Freeform: Shape 23">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7" name="Freeform: Shape 26">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30" name="Freeform: Shape 29">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3" name="Freeform: Shape 32">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8487696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973</Words>
  <Application>Microsoft Office PowerPoint</Application>
  <PresentationFormat>Widescreen</PresentationFormat>
  <Paragraphs>102</Paragraphs>
  <Slides>16</Slides>
  <Notes>0</Notes>
  <HiddenSlides>0</HiddenSlides>
  <MMClips>1</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16</vt:i4>
      </vt:variant>
    </vt:vector>
  </HeadingPairs>
  <TitlesOfParts>
    <vt:vector size="21" baseType="lpstr">
      <vt:lpstr>Arial</vt:lpstr>
      <vt:lpstr>Calibri</vt:lpstr>
      <vt:lpstr>Calibri Light</vt:lpstr>
      <vt:lpstr>Titillium Web</vt:lpstr>
      <vt:lpstr>Tema di Office</vt:lpstr>
      <vt:lpstr>Public Relations</vt:lpstr>
      <vt:lpstr>Course administration  Attendance Classroom management: rules Coursework  Formatting  Marking system /Assesment Deadlines</vt:lpstr>
      <vt:lpstr>Attendance and participation</vt:lpstr>
      <vt:lpstr>Presentazione standard di PowerPoint</vt:lpstr>
      <vt:lpstr>Presentazione standard di PowerPoint</vt:lpstr>
      <vt:lpstr>Presentazione standard di PowerPoint</vt:lpstr>
      <vt:lpstr>Dates of course  Semester I  23/24</vt:lpstr>
      <vt:lpstr>Office hours</vt:lpstr>
      <vt:lpstr>Course objectives</vt:lpstr>
      <vt:lpstr>Presentazione standard di PowerPoint</vt:lpstr>
      <vt:lpstr>Over to you:</vt:lpstr>
      <vt:lpstr>Presentazione standard di PowerPoint</vt:lpstr>
      <vt:lpstr>Skills needed in PR</vt:lpstr>
      <vt:lpstr>Background and history</vt:lpstr>
      <vt:lpstr>Presentazione standard di PowerPoint</vt:lpstr>
      <vt:lpstr>Homework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Relations</dc:title>
  <dc:creator>Elizabeth Sherman</dc:creator>
  <cp:lastModifiedBy>Elizabeth Sherman</cp:lastModifiedBy>
  <cp:revision>5</cp:revision>
  <dcterms:created xsi:type="dcterms:W3CDTF">2022-09-26T08:25:04Z</dcterms:created>
  <dcterms:modified xsi:type="dcterms:W3CDTF">2023-09-25T13:57:52Z</dcterms:modified>
</cp:coreProperties>
</file>