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4079" r:id="rId2"/>
  </p:sldMasterIdLst>
  <p:notesMasterIdLst>
    <p:notesMasterId r:id="rId28"/>
  </p:notesMasterIdLst>
  <p:handoutMasterIdLst>
    <p:handoutMasterId r:id="rId29"/>
  </p:handoutMasterIdLst>
  <p:sldIdLst>
    <p:sldId id="256" r:id="rId3"/>
    <p:sldId id="294" r:id="rId4"/>
    <p:sldId id="305" r:id="rId5"/>
    <p:sldId id="280" r:id="rId6"/>
    <p:sldId id="288" r:id="rId7"/>
    <p:sldId id="289" r:id="rId8"/>
    <p:sldId id="270" r:id="rId9"/>
    <p:sldId id="271" r:id="rId10"/>
    <p:sldId id="272" r:id="rId11"/>
    <p:sldId id="273" r:id="rId12"/>
    <p:sldId id="291" r:id="rId13"/>
    <p:sldId id="304" r:id="rId14"/>
    <p:sldId id="300" r:id="rId15"/>
    <p:sldId id="303" r:id="rId16"/>
    <p:sldId id="275" r:id="rId17"/>
    <p:sldId id="276" r:id="rId18"/>
    <p:sldId id="262" r:id="rId19"/>
    <p:sldId id="263" r:id="rId20"/>
    <p:sldId id="264" r:id="rId21"/>
    <p:sldId id="265" r:id="rId22"/>
    <p:sldId id="267" r:id="rId23"/>
    <p:sldId id="268" r:id="rId24"/>
    <p:sldId id="269" r:id="rId25"/>
    <p:sldId id="30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82" d="100"/>
          <a:sy n="82" d="100"/>
        </p:scale>
        <p:origin x="15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0F23C62F-8A2A-4857-AB50-CAA5599B67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2249B32-52B1-4F64-B01E-EC4213753E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5EBB1D-8938-447F-AE06-4D840C30A1AC}" type="datetimeFigureOut">
              <a:rPr lang="it-IT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41B35D-8667-4887-BCE8-5EBBD24366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91D155-66B3-4931-8085-835D4DF35C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ECCF5F-71E5-42AB-8856-FA10627A4331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2E0F2BB-71FE-4AE7-BE70-142396C60A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8AC7338-992B-4CAB-AF33-9FF6A2DF03B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5680A8-3D43-4F63-8F8A-1808053B2959}" type="datetimeFigureOut">
              <a:rPr lang="it-IT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75F8FDBC-6125-4F46-A8A4-E66D54B1A2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0E1654BE-02B5-453C-B2BB-241BABAAF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4B8661-14B1-4A03-8150-5819E4A70D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F970AC7-6BDE-4435-BA19-38DD9D6B4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F32C84-DFC0-483C-B1BB-3B34B748A96E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EEF73A78-4457-4BBA-A515-9FF8BE1B90B6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22DA7C97-1EBD-4C80-AF2F-E637FB5E8BCF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0439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8A841-8FE8-4439-9AB4-7B5BA7FDDDC7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3D92E6A-8501-405E-9B20-2501AE8D9D83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544508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8A841-8FE8-4439-9AB4-7B5BA7FDDDC7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3D92E6A-8501-405E-9B20-2501AE8D9D83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1691473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8A841-8FE8-4439-9AB4-7B5BA7FDDDC7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3D92E6A-8501-405E-9B20-2501AE8D9D83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6272937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8A841-8FE8-4439-9AB4-7B5BA7FDDDC7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3D92E6A-8501-405E-9B20-2501AE8D9D83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0313540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8A841-8FE8-4439-9AB4-7B5BA7FDDDC7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3D92E6A-8501-405E-9B20-2501AE8D9D83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6863181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8A841-8FE8-4439-9AB4-7B5BA7FDDDC7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3D92E6A-8501-405E-9B20-2501AE8D9D83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723556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fld id="{E8AA8A31-9BEF-451F-BCC9-DC0B95F84AA0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6C82773-541D-44B9-89DD-12C72727A8DB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29769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DD1CD-1064-4E99-8C0F-862348D1F140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3D5815E-B16A-42C9-AF34-0EA93761BD62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27400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73A78-4457-4BBA-A515-9FF8BE1B90B6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22DA7C97-1EBD-4C80-AF2F-E637FB5E8BCF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543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B70FBC-1B6E-41D6-8C81-954408EF2820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8B832-7ECC-428E-A6CB-C53DFDF9E91E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5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B70FBC-1B6E-41D6-8C81-954408EF2820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A438B832-7ECC-428E-A6CB-C53DFDF9E91E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11438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8B32F-2C8A-41EC-B26B-7FADF8AB202C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F0920-EFB8-4236-8FCC-D626D063982F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845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13E435-2685-429B-9C54-6DF0073CC94F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C49DA-3A83-45F0-85FB-BC73CA017D88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254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96A425-DC07-4312-8004-0D3D63923422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C819A-7D49-40F6-9248-02D842C0CEDC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89484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CFE463-2D8A-4C5C-8CCD-237A6B5BF541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E855C-1078-4F08-A707-24DB910F4BF4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61206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D2181C-4236-433C-BDC2-CE7AB3DA3898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E254C-197D-45CD-BE30-45F53ED311BE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0980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4C63C8-BA33-4FED-8783-68BFB281E4FD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9F2D1-64EA-474D-8344-864AE7F57F7E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203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3CAFEEC-CF5E-43B6-BF01-7807B16AA079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31C02-8D02-43E9-9DC2-3A72346E8295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07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A8A31-9BEF-451F-BCC9-DC0B95F84AA0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82773-541D-44B9-89DD-12C72727A8DB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72710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DD1CD-1064-4E99-8C0F-862348D1F140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5815E-B16A-42C9-AF34-0EA93761BD62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74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8B32F-2C8A-41EC-B26B-7FADF8AB202C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029F0920-EFB8-4236-8FCC-D626D063982F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2751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13E435-2685-429B-9C54-6DF0073CC94F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3ACC49DA-3A83-45F0-85FB-BC73CA017D88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3274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96A425-DC07-4312-8004-0D3D63923422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1D9C819A-7D49-40F6-9248-02D842C0CEDC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0328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CFE463-2D8A-4C5C-8CCD-237A6B5BF541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A93E855C-1078-4F08-A707-24DB910F4BF4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7240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D2181C-4236-433C-BDC2-CE7AB3DA3898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0DE254C-197D-45CD-BE30-45F53ED311BE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5724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4C63C8-BA33-4FED-8783-68BFB281E4FD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469F2D1-64EA-474D-8344-864AE7F57F7E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2084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CAFEEC-CF5E-43B6-BF01-7807B16AA079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D031C02-8D02-43E9-9DC2-3A72346E8295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4409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D58A841-8FE8-4439-9AB4-7B5BA7FDDDC7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D92E6A-8501-405E-9B20-2501AE8D9D83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47111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58A841-8FE8-4439-9AB4-7B5BA7FDDDC7}" type="datetime1">
              <a:rPr lang="it-IT" smtClean="0"/>
              <a:pPr>
                <a:defRPr/>
              </a:pPr>
              <a:t>15/10/2023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3D92E6A-8501-405E-9B20-2501AE8D9D83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1440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s.fdi.ucm.es/ELP/Netfli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flickr.com/photos/carloszgz/1655255306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Graphic 70">
            <a:extLst>
              <a:ext uri="{FF2B5EF4-FFF2-40B4-BE49-F238E27FC236}">
                <a16:creationId xmlns:a16="http://schemas.microsoft.com/office/drawing/2014/main" id="{AEC3655F-FA5B-477C-9712-F3750EE23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0" r="-2" b="6358"/>
          <a:stretch/>
        </p:blipFill>
        <p:spPr bwMode="auto">
          <a:xfrm>
            <a:off x="20" y="1"/>
            <a:ext cx="9143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itolo 1">
            <a:extLst>
              <a:ext uri="{FF2B5EF4-FFF2-40B4-BE49-F238E27FC236}">
                <a16:creationId xmlns:a16="http://schemas.microsoft.com/office/drawing/2014/main" id="{5E8037FB-16A9-4A23-9BD5-E765E7840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 and Speaking</a:t>
            </a:r>
          </a:p>
        </p:txBody>
      </p:sp>
      <p:sp>
        <p:nvSpPr>
          <p:cNvPr id="2051" name="Sottotitolo 2">
            <a:extLst>
              <a:ext uri="{FF2B5EF4-FFF2-40B4-BE49-F238E27FC236}">
                <a16:creationId xmlns:a16="http://schemas.microsoft.com/office/drawing/2014/main" id="{541F9FA6-38E8-4489-9360-C402D3A0E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Semester 1 Lesson 3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a.a. 2023/24</a:t>
            </a:r>
          </a:p>
        </p:txBody>
      </p:sp>
      <p:sp>
        <p:nvSpPr>
          <p:cNvPr id="5125" name="Segnaposto numero diapositiva 3">
            <a:extLst>
              <a:ext uri="{FF2B5EF4-FFF2-40B4-BE49-F238E27FC236}">
                <a16:creationId xmlns:a16="http://schemas.microsoft.com/office/drawing/2014/main" id="{96D01FDB-0FF8-4591-82C2-BB0A621B78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prstGeom prst="ellipse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BF9AAAA2-EA7F-4C5B-9F6B-F6F13C6A2176}" type="slidenum">
              <a:rPr lang="it-IT" altLang="en-US" sz="10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1</a:t>
            </a:fld>
            <a:endParaRPr lang="it-IT" altLang="en-US" sz="10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ren\Downloads\shark attacks.jpg">
            <a:extLst>
              <a:ext uri="{FF2B5EF4-FFF2-40B4-BE49-F238E27FC236}">
                <a16:creationId xmlns:a16="http://schemas.microsoft.com/office/drawing/2014/main" id="{F9DB61E8-E404-4D6F-9ACF-1B739C136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r="13889"/>
          <a:stretch>
            <a:fillRect/>
          </a:stretch>
        </p:blipFill>
        <p:spPr bwMode="auto">
          <a:xfrm>
            <a:off x="-1044575" y="434975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egnaposto numero diapositiva 4">
            <a:extLst>
              <a:ext uri="{FF2B5EF4-FFF2-40B4-BE49-F238E27FC236}">
                <a16:creationId xmlns:a16="http://schemas.microsoft.com/office/drawing/2014/main" id="{F82D9CE9-BFC6-49C3-A246-756F32D461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A712DB91-338D-4D89-AAA8-3D188D279D66}" type="slidenum">
              <a:rPr lang="it-IT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10</a:t>
            </a:fld>
            <a:endParaRPr lang="it-IT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314" name="Titolo 1">
            <a:extLst>
              <a:ext uri="{FF2B5EF4-FFF2-40B4-BE49-F238E27FC236}">
                <a16:creationId xmlns:a16="http://schemas.microsoft.com/office/drawing/2014/main" id="{DBF78798-C212-4084-A706-72F5C81834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it-IT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848D66-F9A4-41D7-B87B-694FCD1E3B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</a:t>
            </a:r>
            <a:r>
              <a:rPr lang="it-IT" altLang="en-US" sz="4000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Shark</a:t>
            </a:r>
            <a:r>
              <a:rPr lang="it-IT" altLang="en-US" sz="4000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en-US" sz="4000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attacks</a:t>
            </a:r>
            <a:endParaRPr lang="it-IT" altLang="en-US" sz="4000" dirty="0">
              <a:solidFill>
                <a:schemeClr val="bg1"/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70">
            <a:extLst>
              <a:ext uri="{FF2B5EF4-FFF2-40B4-BE49-F238E27FC236}">
                <a16:creationId xmlns:a16="http://schemas.microsoft.com/office/drawing/2014/main" id="{59BB1D0F-8230-479F-9000-1F520F3253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38" y="0"/>
            <a:ext cx="608736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2B0FBD0-B657-4D30-8D59-D151D60A8A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97588" y="0"/>
            <a:ext cx="3046412" cy="685800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4" name="Titolo 1">
            <a:extLst>
              <a:ext uri="{FF2B5EF4-FFF2-40B4-BE49-F238E27FC236}">
                <a16:creationId xmlns:a16="http://schemas.microsoft.com/office/drawing/2014/main" id="{0B3F31D1-9F64-4108-83DC-D4AA3BA34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57950" y="642938"/>
            <a:ext cx="2208213" cy="1624012"/>
          </a:xfrm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it-IT" alt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it-IT" altLang="en-US" sz="3100" dirty="0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A2E576-1813-4A73-B059-981170CA3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405" y="2402733"/>
            <a:ext cx="2568658" cy="2394419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1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1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1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1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1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altLang="en-US" sz="3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Cyber </a:t>
            </a:r>
            <a:r>
              <a:rPr lang="it-IT" altLang="en-US" sz="36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bullying</a:t>
            </a:r>
            <a:r>
              <a:rPr lang="it-IT" altLang="en-US" sz="3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altLang="en-US" sz="36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punishment</a:t>
            </a:r>
            <a:endParaRPr lang="it-IT" altLang="en-US" sz="1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Segnaposto numero diapositiva 4">
            <a:extLst>
              <a:ext uri="{FF2B5EF4-FFF2-40B4-BE49-F238E27FC236}">
                <a16:creationId xmlns:a16="http://schemas.microsoft.com/office/drawing/2014/main" id="{33A17E92-D92A-4422-8F9B-3E17FDD8ED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457950" y="6356350"/>
            <a:ext cx="2208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D305D6A5-DC51-4B16-8704-C85FE6191D28}" type="slidenum">
              <a:rPr lang="it-IT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11</a:t>
            </a:fld>
            <a:endParaRPr lang="it-IT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4033" name="Picture 1" descr="C:\Users\karen\Downloads\Cyber-bullied-girl.jpg">
            <a:extLst>
              <a:ext uri="{FF2B5EF4-FFF2-40B4-BE49-F238E27FC236}">
                <a16:creationId xmlns:a16="http://schemas.microsoft.com/office/drawing/2014/main" id="{079D5949-0FCE-4EF2-84B1-A78761710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731963"/>
            <a:ext cx="51244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841BBC-7328-4569-A6F7-0D01663CD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6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197545-2E12-4A25-A7E2-B726CA7D5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Top trending show you watch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654071-F422-429E-9F83-DF78D9C1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8B832-7ECC-428E-A6CB-C53DFDF9E91E}" type="slidenum">
              <a:rPr lang="it-IT" altLang="en-US" smtClean="0"/>
              <a:pPr>
                <a:defRPr/>
              </a:pPr>
              <a:t>12</a:t>
            </a:fld>
            <a:endParaRPr lang="it-IT" alt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E3E2A84-EBD1-482C-BFCF-6778788A1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75656" y="2694782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0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3">
            <a:extLst>
              <a:ext uri="{FF2B5EF4-FFF2-40B4-BE49-F238E27FC236}">
                <a16:creationId xmlns:a16="http://schemas.microsoft.com/office/drawing/2014/main" id="{BF2635F1-3856-4C10-ABA8-2382CEE2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8" y="629266"/>
            <a:ext cx="3124882" cy="1622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Activity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AD131EB-75F7-4B8D-8284-C00ED623B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2438400"/>
            <a:ext cx="3678421" cy="378541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 of </a:t>
            </a: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endParaRPr lang="it-IT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slides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turns, </a:t>
            </a: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</a:t>
            </a: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talk UNINTERRUPTED </a:t>
            </a: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notes for TWO minutes.</a:t>
            </a:r>
          </a:p>
        </p:txBody>
      </p:sp>
      <p:sp>
        <p:nvSpPr>
          <p:cNvPr id="19460" name="Segnaposto numero diapositiva 2">
            <a:extLst>
              <a:ext uri="{FF2B5EF4-FFF2-40B4-BE49-F238E27FC236}">
                <a16:creationId xmlns:a16="http://schemas.microsoft.com/office/drawing/2014/main" id="{14D3C49F-8507-41B7-A6AD-C72F9F01E7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764405" y="295729"/>
            <a:ext cx="628649" cy="767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2E131845-6BCB-4170-8615-F9326A60D0EF}" type="slidenum">
              <a:rPr lang="it-IT" altLang="en-US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13</a:t>
            </a:fld>
            <a:endParaRPr lang="it-IT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6" name="Graphic 135" descr="Chat">
            <a:extLst>
              <a:ext uri="{FF2B5EF4-FFF2-40B4-BE49-F238E27FC236}">
                <a16:creationId xmlns:a16="http://schemas.microsoft.com/office/drawing/2014/main" id="{8209E6A2-DEFF-47FF-801B-8A17B2C51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0494" y="1385290"/>
            <a:ext cx="4087416" cy="4087416"/>
          </a:xfrm>
          <a:prstGeom prst="rect">
            <a:avLst/>
          </a:prstGeom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3">
            <a:extLst>
              <a:ext uri="{FF2B5EF4-FFF2-40B4-BE49-F238E27FC236}">
                <a16:creationId xmlns:a16="http://schemas.microsoft.com/office/drawing/2014/main" id="{160791E0-049B-428E-B58B-6E5DED7F1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1292225"/>
            <a:ext cx="7594600" cy="4273550"/>
          </a:xfrm>
          <a:prstGeom prst="rect">
            <a:avLst/>
          </a:prstGeom>
          <a:noFill/>
          <a:ln w="190500" cmpd="thinThick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5FC593D-EF99-4BCF-AB76-24896E6D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fld id="{29A22973-603B-48F0-BBA9-4DDFF4D62B2D}" type="slidenum">
              <a:rPr lang="it-IT" altLang="en-US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rPr>
              <a:pPr fontAlgn="auto">
                <a:spcBef>
                  <a:spcPts val="0"/>
                </a:spcBef>
                <a:spcAft>
                  <a:spcPts val="600"/>
                </a:spcAft>
                <a:defRPr/>
              </a:pPr>
              <a:t>14</a:t>
            </a:fld>
            <a:endParaRPr lang="it-IT" altLang="en-US"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3">
            <a:extLst>
              <a:ext uri="{FF2B5EF4-FFF2-40B4-BE49-F238E27FC236}">
                <a16:creationId xmlns:a16="http://schemas.microsoft.com/office/drawing/2014/main" id="{3654BD01-D24F-4DB7-AE2D-90EDE71FA5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625281" y="6356350"/>
            <a:ext cx="89006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5D4303CC-D716-4639-8179-32C0658A138B}" type="slidenum">
              <a:rPr lang="en-US" altLang="en-US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 alt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2770" name="Titolo 1">
            <a:extLst>
              <a:ext uri="{FF2B5EF4-FFF2-40B4-BE49-F238E27FC236}">
                <a16:creationId xmlns:a16="http://schemas.microsoft.com/office/drawing/2014/main" id="{2A61BA54-6B73-4E47-BC8D-BA0A8A763F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03700" y="628650"/>
            <a:ext cx="4940300" cy="12874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altLang="en-US" sz="4400" i="0"/>
              <a:t>Discussions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6B610D-7F41-499B-AE96-E1B249556B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03700" y="2438400"/>
            <a:ext cx="4940300" cy="378618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 fontAlgn="auto">
              <a:defRPr/>
            </a:pPr>
            <a:r>
              <a:rPr lang="en-US" altLang="en-US" sz="1700"/>
              <a:t>Interactional skills</a:t>
            </a:r>
          </a:p>
          <a:p>
            <a:pPr indent="-228600" defTabSz="914400" fontAlgn="auto">
              <a:defRPr/>
            </a:pPr>
            <a:r>
              <a:rPr lang="en-US" altLang="en-US" sz="1700"/>
              <a:t>interrupting politely</a:t>
            </a:r>
          </a:p>
          <a:p>
            <a:pPr indent="-228600" defTabSz="914400" fontAlgn="auto">
              <a:defRPr/>
            </a:pPr>
            <a:r>
              <a:rPr lang="en-US" altLang="en-US" sz="1700"/>
              <a:t>asking for and expressing opinions</a:t>
            </a:r>
          </a:p>
          <a:p>
            <a:pPr indent="-228600" defTabSz="914400" fontAlgn="auto">
              <a:defRPr/>
            </a:pPr>
            <a:r>
              <a:rPr lang="en-US" altLang="en-US" sz="1700"/>
              <a:t>- agreeing and disagreeing</a:t>
            </a:r>
          </a:p>
          <a:p>
            <a:pPr indent="-228600" defTabSz="914400" fontAlgn="auto">
              <a:defRPr/>
            </a:pPr>
            <a:r>
              <a:rPr lang="en-US" altLang="en-US" sz="1700"/>
              <a:t>asking for clarification</a:t>
            </a:r>
          </a:p>
          <a:p>
            <a:pPr indent="-228600" defTabSz="914400" fontAlgn="auto">
              <a:defRPr/>
            </a:pPr>
            <a:r>
              <a:rPr lang="en-US" altLang="en-US" sz="1700"/>
              <a:t>hesitating and discourse markers</a:t>
            </a:r>
          </a:p>
        </p:txBody>
      </p:sp>
      <p:pic>
        <p:nvPicPr>
          <p:cNvPr id="32772" name="Picture 32771" descr="Wood human figure">
            <a:extLst>
              <a:ext uri="{FF2B5EF4-FFF2-40B4-BE49-F238E27FC236}">
                <a16:creationId xmlns:a16="http://schemas.microsoft.com/office/drawing/2014/main" id="{9D2DF370-891E-4434-087A-4C5E6D9C3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4" r="58367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Rectangle 3380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33803" name="Picture 3380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3805" name="Straight Connector 3380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07" name="Straight Connector 3380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3809" name="Rectangle 33808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7" name="Picture 33796" descr="Person walking up a stairs">
            <a:extLst>
              <a:ext uri="{FF2B5EF4-FFF2-40B4-BE49-F238E27FC236}">
                <a16:creationId xmlns:a16="http://schemas.microsoft.com/office/drawing/2014/main" id="{44BDC75F-BC5F-E1EC-1D07-0A6E3D3397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l="11002" r="-1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cxnSp>
        <p:nvCxnSpPr>
          <p:cNvPr id="33811" name="Straight Connector 33810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794" name="Titolo 1">
            <a:extLst>
              <a:ext uri="{FF2B5EF4-FFF2-40B4-BE49-F238E27FC236}">
                <a16:creationId xmlns:a16="http://schemas.microsoft.com/office/drawing/2014/main" id="{F8948112-DE6E-4A6D-A581-FF0207AA19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8684" y="804519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altLang="en-US"/>
              <a:t>Interrupting politely</a:t>
            </a:r>
          </a:p>
        </p:txBody>
      </p:sp>
      <p:sp>
        <p:nvSpPr>
          <p:cNvPr id="22530" name="Segnaposto numero diapositiva 3">
            <a:extLst>
              <a:ext uri="{FF2B5EF4-FFF2-40B4-BE49-F238E27FC236}">
                <a16:creationId xmlns:a16="http://schemas.microsoft.com/office/drawing/2014/main" id="{B6384D17-8D86-4B8C-BA55-8BEAA5824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60045" y="798973"/>
            <a:ext cx="608264" cy="50357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ACAD8A66-1253-4DA4-8B35-B0FC251A5FA0}" type="slidenum">
              <a:rPr lang="en-US" altLang="en-US" b="0" i="0">
                <a:solidFill>
                  <a:schemeClr val="accent1"/>
                </a:solidFill>
                <a:latin typeface="+mn-lt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altLang="en-US" b="0" i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3813" name="Rectangle 33812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5" name="Segnaposto contenuto 2">
            <a:extLst>
              <a:ext uri="{FF2B5EF4-FFF2-40B4-BE49-F238E27FC236}">
                <a16:creationId xmlns:a16="http://schemas.microsoft.com/office/drawing/2014/main" id="{4EA1189B-C141-4F61-9B43-97E1A72711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88684" y="2015732"/>
            <a:ext cx="7202456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 fontAlgn="auto">
              <a:defRPr/>
            </a:pPr>
            <a:r>
              <a:rPr lang="en-US" altLang="en-US" dirty="0"/>
              <a:t>If I could just come in here …</a:t>
            </a:r>
            <a:endParaRPr lang="en-US" altLang="en-US"/>
          </a:p>
          <a:p>
            <a:pPr defTabSz="914400" fontAlgn="auto">
              <a:defRPr/>
            </a:pPr>
            <a:r>
              <a:rPr lang="en-US" altLang="en-US" dirty="0"/>
              <a:t>Sorry to interrupt but …</a:t>
            </a:r>
            <a:endParaRPr lang="en-US" altLang="en-US"/>
          </a:p>
          <a:p>
            <a:pPr defTabSz="914400" fontAlgn="auto">
              <a:defRPr/>
            </a:pPr>
            <a:r>
              <a:rPr lang="en-US" altLang="en-US" dirty="0"/>
              <a:t>I’d just like to say that …</a:t>
            </a:r>
            <a:endParaRPr lang="en-US" altLang="en-US"/>
          </a:p>
          <a:p>
            <a:pPr defTabSz="914400" fontAlgn="auto">
              <a:defRPr/>
            </a:pPr>
            <a:r>
              <a:rPr lang="en-US" altLang="en-US" dirty="0"/>
              <a:t>If I could add something here …</a:t>
            </a:r>
            <a:endParaRPr lang="en-US" altLang="en-US"/>
          </a:p>
          <a:p>
            <a:pPr defTabSz="914400" fontAlgn="auto">
              <a:defRPr/>
            </a:pPr>
            <a:r>
              <a:rPr lang="en-US" altLang="en-US" dirty="0"/>
              <a:t>Following on from that …</a:t>
            </a:r>
            <a:endParaRPr lang="en-US" altLang="en-US"/>
          </a:p>
        </p:txBody>
      </p:sp>
      <p:pic>
        <p:nvPicPr>
          <p:cNvPr id="33815" name="Picture 33814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3817" name="Straight Connector 33816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2" name="Rectangle 23561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8" name="Picture 23557" descr="Wood human figure">
            <a:extLst>
              <a:ext uri="{FF2B5EF4-FFF2-40B4-BE49-F238E27FC236}">
                <a16:creationId xmlns:a16="http://schemas.microsoft.com/office/drawing/2014/main" id="{9D973D56-469B-0A47-D663-EF67C6DF9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r="11001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cxnSp>
        <p:nvCxnSpPr>
          <p:cNvPr id="23564" name="Straight Connector 23563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457" name="Titolo 1">
            <a:extLst>
              <a:ext uri="{FF2B5EF4-FFF2-40B4-BE49-F238E27FC236}">
                <a16:creationId xmlns:a16="http://schemas.microsoft.com/office/drawing/2014/main" id="{4BEF3CE0-1449-4BAD-9060-B8C4CA57B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Asking for opinions</a:t>
            </a:r>
            <a:b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altLang="en-US"/>
          </a:p>
        </p:txBody>
      </p:sp>
      <p:sp>
        <p:nvSpPr>
          <p:cNvPr id="23556" name="Segnaposto numero diapositiva 3">
            <a:extLst>
              <a:ext uri="{FF2B5EF4-FFF2-40B4-BE49-F238E27FC236}">
                <a16:creationId xmlns:a16="http://schemas.microsoft.com/office/drawing/2014/main" id="{C3147297-D602-40B7-B22A-D111B35A3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60045" y="798973"/>
            <a:ext cx="608264" cy="50357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C92992C3-B7F5-4F31-85D7-FA1A68ADEDCE}" type="slidenum">
              <a:rPr lang="it-IT" altLang="en-US"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it-IT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566" name="Rectangle 23565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Segnaposto contenuto 2">
            <a:extLst>
              <a:ext uri="{FF2B5EF4-FFF2-40B4-BE49-F238E27FC236}">
                <a16:creationId xmlns:a16="http://schemas.microsoft.com/office/drawing/2014/main" id="{7B43E189-8F33-4D49-9EDE-B3DE0C87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015732"/>
            <a:ext cx="7202456" cy="34506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view/opinon of/on …?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of …?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Where do you stand on the question of …?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position on …?</a:t>
            </a:r>
          </a:p>
        </p:txBody>
      </p:sp>
      <p:pic>
        <p:nvPicPr>
          <p:cNvPr id="23568" name="Picture 23567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3570" name="Straight Connector 23569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6" name="Rectangle 24585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82" name="Picture 24581" descr="Wood human figure">
            <a:extLst>
              <a:ext uri="{FF2B5EF4-FFF2-40B4-BE49-F238E27FC236}">
                <a16:creationId xmlns:a16="http://schemas.microsoft.com/office/drawing/2014/main" id="{606F5DA2-B82D-17BD-27EE-5B3FB46DE9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r="11001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cxnSp>
        <p:nvCxnSpPr>
          <p:cNvPr id="24588" name="Straight Connector 24587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481" name="Titolo 1">
            <a:extLst>
              <a:ext uri="{FF2B5EF4-FFF2-40B4-BE49-F238E27FC236}">
                <a16:creationId xmlns:a16="http://schemas.microsoft.com/office/drawing/2014/main" id="{1D18098E-BBDE-488D-BD75-E64E23CE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Expressing opinions</a:t>
            </a:r>
          </a:p>
        </p:txBody>
      </p:sp>
      <p:sp>
        <p:nvSpPr>
          <p:cNvPr id="24580" name="Segnaposto numero diapositiva 3">
            <a:extLst>
              <a:ext uri="{FF2B5EF4-FFF2-40B4-BE49-F238E27FC236}">
                <a16:creationId xmlns:a16="http://schemas.microsoft.com/office/drawing/2014/main" id="{FFF461BA-CC78-4889-B8CE-FDFA0016E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60045" y="798973"/>
            <a:ext cx="608264" cy="50357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0D098C3B-19D5-40AE-8A6F-780513C701F0}" type="slidenum">
              <a:rPr lang="it-IT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it-IT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590" name="Rectangle 24589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Segnaposto contenuto 2">
            <a:extLst>
              <a:ext uri="{FF2B5EF4-FFF2-40B4-BE49-F238E27FC236}">
                <a16:creationId xmlns:a16="http://schemas.microsoft.com/office/drawing/2014/main" id="{1A709005-7A16-43F3-BA96-77A953649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015732"/>
            <a:ext cx="7202456" cy="34506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 my opinion, …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 strongly believe …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I’m convinced that …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 my view, ….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To my mind, …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As far as I can see, …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92" name="Picture 24591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4594" name="Straight Connector 24593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10" name="Rectangle 25609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6" name="Picture 25605" descr="Empty speech bubbles">
            <a:extLst>
              <a:ext uri="{FF2B5EF4-FFF2-40B4-BE49-F238E27FC236}">
                <a16:creationId xmlns:a16="http://schemas.microsoft.com/office/drawing/2014/main" id="{25A67C90-D41D-A5E9-D75E-9CBEEA939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l="9748" r="1253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cxnSp>
        <p:nvCxnSpPr>
          <p:cNvPr id="25612" name="Straight Connector 25611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79073430-2B6C-4817-AB06-4AB286DF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>
                <a:latin typeface="Times New Roman" pitchFamily="18" charset="0"/>
                <a:cs typeface="Times New Roman" pitchFamily="18" charset="0"/>
              </a:rPr>
              <a:t>Agreeing </a:t>
            </a:r>
            <a:br>
              <a:rPr lang="it-IT"/>
            </a:br>
            <a:endParaRPr lang="it-IT"/>
          </a:p>
        </p:txBody>
      </p:sp>
      <p:sp>
        <p:nvSpPr>
          <p:cNvPr id="25604" name="Segnaposto numero diapositiva 3">
            <a:extLst>
              <a:ext uri="{FF2B5EF4-FFF2-40B4-BE49-F238E27FC236}">
                <a16:creationId xmlns:a16="http://schemas.microsoft.com/office/drawing/2014/main" id="{B4A22758-D49C-407E-A39A-77B2C3B53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60045" y="798973"/>
            <a:ext cx="608264" cy="50357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42ADF4C8-8A20-48B4-8C60-E9C6A67823CF}" type="slidenum">
              <a:rPr lang="it-IT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it-IT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14" name="Rectangle 25613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Segnaposto contenuto 2">
            <a:extLst>
              <a:ext uri="{FF2B5EF4-FFF2-40B4-BE49-F238E27FC236}">
                <a16:creationId xmlns:a16="http://schemas.microsoft.com/office/drawing/2014/main" id="{E459AC81-1CCF-49EE-BBBE-17F7CBF68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015732"/>
            <a:ext cx="7202456" cy="34506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 couldn’t agree more.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 agree entirely.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That’s a good point.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That’s just what I was thinking.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That’s exactly what I think.</a:t>
            </a:r>
          </a:p>
        </p:txBody>
      </p:sp>
      <p:pic>
        <p:nvPicPr>
          <p:cNvPr id="25616" name="Picture 25615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5618" name="Straight Connector 25617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A87FB2E-1AC2-41A2-9C1E-5470D00DE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6480720" cy="231298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t-IT" altLang="en-US" sz="3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Homework</a:t>
            </a:r>
            <a:r>
              <a:rPr lang="it-IT" altLang="en-US" sz="3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 for </a:t>
            </a:r>
            <a:r>
              <a:rPr lang="it-IT" altLang="en-US" sz="3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today</a:t>
            </a:r>
            <a:endParaRPr lang="it-IT" altLang="en-US" sz="35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7D99165-D1CA-40C2-BA26-74AB80F04F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48088" y="1116013"/>
            <a:ext cx="4284662" cy="4625975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sz="17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sz="17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it-IT" altLang="en-US" sz="17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Segnaposto numero diapositiva 3">
            <a:extLst>
              <a:ext uri="{FF2B5EF4-FFF2-40B4-BE49-F238E27FC236}">
                <a16:creationId xmlns:a16="http://schemas.microsoft.com/office/drawing/2014/main" id="{184BFF7D-73E0-457A-A70B-0102CB6E22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DD7157D7-3A0E-4803-B8E0-3C0D7D85F545}" type="slidenum">
              <a:rPr lang="it-IT" altLang="en-US" sz="900" smtClean="0">
                <a:solidFill>
                  <a:srgbClr val="F2F2F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</a:t>
            </a:fld>
            <a:endParaRPr lang="it-IT" altLang="en-US" sz="900">
              <a:solidFill>
                <a:srgbClr val="F2F2F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6642BC4-7F5C-4FB1-9CF2-0FFB10778FB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490913" y="2033588"/>
            <a:ext cx="0" cy="27908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Rettangolo 1">
            <a:extLst>
              <a:ext uri="{FF2B5EF4-FFF2-40B4-BE49-F238E27FC236}">
                <a16:creationId xmlns:a16="http://schemas.microsoft.com/office/drawing/2014/main" id="{2B4B1E36-D8B3-4DC6-9801-FA6801920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2420938"/>
            <a:ext cx="4572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en-US">
                <a:latin typeface="Times New Roman" panose="02020603050405020304" pitchFamily="18" charset="0"/>
              </a:rPr>
              <a:t>Complete pages 18 and 19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en-US">
                <a:latin typeface="Times New Roman" panose="02020603050405020304" pitchFamily="18" charset="0"/>
              </a:rPr>
              <a:t>Do the exercises on pages 21 and 23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en-US">
                <a:latin typeface="Times New Roman" panose="02020603050405020304" pitchFamily="18" charset="0"/>
              </a:rPr>
              <a:t>Review pg 25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en-US">
                <a:latin typeface="Times New Roman" panose="02020603050405020304" pitchFamily="18" charset="0"/>
              </a:rPr>
              <a:t>Online workbook exercises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en-US">
                <a:latin typeface="Times New Roman" panose="02020603050405020304" pitchFamily="18" charset="0"/>
              </a:rPr>
              <a:t>Research &amp; prepare discussion: Euthanasia and the law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4" name="Rectangle 26633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30" name="Picture 26629" descr="Magnifying glass on clear background">
            <a:extLst>
              <a:ext uri="{FF2B5EF4-FFF2-40B4-BE49-F238E27FC236}">
                <a16:creationId xmlns:a16="http://schemas.microsoft.com/office/drawing/2014/main" id="{D3F8D299-13FE-BB48-7BFC-AB3E795C3A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l="11002" r="-1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cxnSp>
        <p:nvCxnSpPr>
          <p:cNvPr id="26636" name="Straight Connector 26635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529" name="Titolo 1">
            <a:extLst>
              <a:ext uri="{FF2B5EF4-FFF2-40B4-BE49-F238E27FC236}">
                <a16:creationId xmlns:a16="http://schemas.microsoft.com/office/drawing/2014/main" id="{55BE424B-F0F2-4902-90D3-9ACC676F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Disagreeing</a:t>
            </a:r>
          </a:p>
        </p:txBody>
      </p:sp>
      <p:sp>
        <p:nvSpPr>
          <p:cNvPr id="26628" name="Segnaposto numero diapositiva 3">
            <a:extLst>
              <a:ext uri="{FF2B5EF4-FFF2-40B4-BE49-F238E27FC236}">
                <a16:creationId xmlns:a16="http://schemas.microsoft.com/office/drawing/2014/main" id="{1C3FCFC4-1B7D-4D08-8DFC-CBA9B2B69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60045" y="798973"/>
            <a:ext cx="608264" cy="50357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9C1E5559-9E2B-44FB-821D-1FC26E024DFB}" type="slidenum">
              <a:rPr lang="it-IT" altLang="en-US"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it-IT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638" name="Rectangle 26637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Segnaposto contenuto 2">
            <a:extLst>
              <a:ext uri="{FF2B5EF4-FFF2-40B4-BE49-F238E27FC236}">
                <a16:creationId xmlns:a16="http://schemas.microsoft.com/office/drawing/2014/main" id="{6432BF28-5F93-4EC8-BC93-9208ED7E0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015732"/>
            <a:ext cx="7202456" cy="34506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Yes, that’s true but …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I’m not sure I quite agree …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You have a point there but …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 see what you mean but …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There’s some truth in what you say but …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 agree to a certain extent but …</a:t>
            </a:r>
          </a:p>
        </p:txBody>
      </p:sp>
      <p:pic>
        <p:nvPicPr>
          <p:cNvPr id="26640" name="Picture 26639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6642" name="Straight Connector 26641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8" name="Rectangle 27657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4" name="Picture 27653" descr="Magnifying glass and question mark">
            <a:extLst>
              <a:ext uri="{FF2B5EF4-FFF2-40B4-BE49-F238E27FC236}">
                <a16:creationId xmlns:a16="http://schemas.microsoft.com/office/drawing/2014/main" id="{DB179220-7F80-748A-0284-F58FC565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l="16942" r="8060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cxnSp>
        <p:nvCxnSpPr>
          <p:cNvPr id="27660" name="Straight Connector 27659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577" name="Titolo 1">
            <a:extLst>
              <a:ext uri="{FF2B5EF4-FFF2-40B4-BE49-F238E27FC236}">
                <a16:creationId xmlns:a16="http://schemas.microsoft.com/office/drawing/2014/main" id="{91B51F1F-78A9-4AED-8E9C-3B1DFC0B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Asking for clarification</a:t>
            </a:r>
          </a:p>
        </p:txBody>
      </p:sp>
      <p:sp>
        <p:nvSpPr>
          <p:cNvPr id="27652" name="Segnaposto numero diapositiva 3">
            <a:extLst>
              <a:ext uri="{FF2B5EF4-FFF2-40B4-BE49-F238E27FC236}">
                <a16:creationId xmlns:a16="http://schemas.microsoft.com/office/drawing/2014/main" id="{6F428B25-BC52-46FB-AEB0-FDE9B43697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60045" y="798973"/>
            <a:ext cx="608264" cy="50357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EF897A24-6EAC-4448-AD34-F471E2B85340}" type="slidenum">
              <a:rPr lang="it-IT" altLang="en-US"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it-IT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662" name="Rectangle 27661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Segnaposto contenuto 2">
            <a:extLst>
              <a:ext uri="{FF2B5EF4-FFF2-40B4-BE49-F238E27FC236}">
                <a16:creationId xmlns:a16="http://schemas.microsoft.com/office/drawing/2014/main" id="{C144D701-EAE3-4DF1-936D-3EAAB59E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015732"/>
            <a:ext cx="7202456" cy="34506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What was that?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What was that you said?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Could you repeat that please?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/>
          </a:p>
        </p:txBody>
      </p:sp>
      <p:pic>
        <p:nvPicPr>
          <p:cNvPr id="27664" name="Picture 27663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7666" name="Straight Connector 27665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2" name="Rectangle 28681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8" name="Picture 28677" descr="Wood human figure">
            <a:extLst>
              <a:ext uri="{FF2B5EF4-FFF2-40B4-BE49-F238E27FC236}">
                <a16:creationId xmlns:a16="http://schemas.microsoft.com/office/drawing/2014/main" id="{02FDE079-A450-233C-242D-2CD72AEBF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r="11001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cxnSp>
        <p:nvCxnSpPr>
          <p:cNvPr id="28684" name="Straight Connector 28683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601" name="Titolo 1">
            <a:extLst>
              <a:ext uri="{FF2B5EF4-FFF2-40B4-BE49-F238E27FC236}">
                <a16:creationId xmlns:a16="http://schemas.microsoft.com/office/drawing/2014/main" id="{269144E9-14C2-4F55-8BD9-4B0F81EF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Asking for clarification</a:t>
            </a:r>
            <a:endParaRPr lang="it-IT" altLang="en-US"/>
          </a:p>
        </p:txBody>
      </p:sp>
      <p:sp>
        <p:nvSpPr>
          <p:cNvPr id="28676" name="Segnaposto numero diapositiva 3">
            <a:extLst>
              <a:ext uri="{FF2B5EF4-FFF2-40B4-BE49-F238E27FC236}">
                <a16:creationId xmlns:a16="http://schemas.microsoft.com/office/drawing/2014/main" id="{DEDF7E45-8BFF-486A-9951-7E7457EA1B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60045" y="798973"/>
            <a:ext cx="608264" cy="50357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B8643ABF-4C2C-438E-B44E-5E14FEB98BDD}" type="slidenum">
              <a:rPr lang="it-IT" altLang="en-US"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it-IT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686" name="Rectangle 28685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Segnaposto contenuto 2">
            <a:extLst>
              <a:ext uri="{FF2B5EF4-FFF2-40B4-BE49-F238E27FC236}">
                <a16:creationId xmlns:a16="http://schemas.microsoft.com/office/drawing/2014/main" id="{06B184A6-112D-4329-89E9-9CEB30106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015732"/>
            <a:ext cx="7202456" cy="34506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mean by …?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Could you explain in more detail?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Could I ask you a little more about …?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I’m not quite clear what you mean by …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I’m not sure I understand what you mean by …</a:t>
            </a:r>
          </a:p>
        </p:txBody>
      </p:sp>
      <p:pic>
        <p:nvPicPr>
          <p:cNvPr id="28688" name="Picture 28687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8690" name="Straight Connector 28689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6" name="Rectangle 29705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02" name="Picture 29701" descr="Multi-coloured pens">
            <a:extLst>
              <a:ext uri="{FF2B5EF4-FFF2-40B4-BE49-F238E27FC236}">
                <a16:creationId xmlns:a16="http://schemas.microsoft.com/office/drawing/2014/main" id="{E34BA580-AB18-0787-20AE-420BF2D31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l="9494" r="1507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cxnSp>
        <p:nvCxnSpPr>
          <p:cNvPr id="29708" name="Straight Connector 29707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BA2A7394-9918-41C2-B710-14850E905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700">
                <a:latin typeface="Times New Roman" pitchFamily="18" charset="0"/>
                <a:cs typeface="Times New Roman" pitchFamily="18" charset="0"/>
              </a:rPr>
              <a:t>Hesitating and discourse markers</a:t>
            </a:r>
            <a:br>
              <a:rPr lang="it-IT" sz="2700">
                <a:latin typeface="Times New Roman" pitchFamily="18" charset="0"/>
                <a:cs typeface="Times New Roman" pitchFamily="18" charset="0"/>
              </a:rPr>
            </a:br>
            <a:endParaRPr lang="it-IT" sz="2700"/>
          </a:p>
        </p:txBody>
      </p:sp>
      <p:sp>
        <p:nvSpPr>
          <p:cNvPr id="29700" name="Segnaposto numero diapositiva 3">
            <a:extLst>
              <a:ext uri="{FF2B5EF4-FFF2-40B4-BE49-F238E27FC236}">
                <a16:creationId xmlns:a16="http://schemas.microsoft.com/office/drawing/2014/main" id="{6FD4A9A3-3E74-4A13-9A8F-9EE9E259F5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60045" y="798973"/>
            <a:ext cx="608264" cy="50357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D30CF8AB-12C5-49DD-BCAD-0D2413B0D129}" type="slidenum">
              <a:rPr lang="it-IT" altLang="en-US"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it-IT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710" name="Rectangle 29709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Segnaposto contenuto 2">
            <a:extLst>
              <a:ext uri="{FF2B5EF4-FFF2-40B4-BE49-F238E27FC236}">
                <a16:creationId xmlns:a16="http://schemas.microsoft.com/office/drawing/2014/main" id="{62F9FBBB-89C9-4E26-B74E-DEAB8444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015732"/>
            <a:ext cx="7202456" cy="34506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um …           er …                 well …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How shall I put it …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Let’s see now …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You know …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12" name="Picture 29711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9714" name="Straight Connector 29713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30" name="Rectangle 30729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6" name="Picture 30725" descr="Drawings on colourful paper">
            <a:extLst>
              <a:ext uri="{FF2B5EF4-FFF2-40B4-BE49-F238E27FC236}">
                <a16:creationId xmlns:a16="http://schemas.microsoft.com/office/drawing/2014/main" id="{7EFE85B3-5FDA-A682-91CA-F8B442C8EA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r="11001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cxnSp>
        <p:nvCxnSpPr>
          <p:cNvPr id="30732" name="Straight Connector 30731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674" name="Titolo 1">
            <a:extLst>
              <a:ext uri="{FF2B5EF4-FFF2-40B4-BE49-F238E27FC236}">
                <a16:creationId xmlns:a16="http://schemas.microsoft.com/office/drawing/2014/main" id="{D327CDE9-07B4-456B-AA41-29D35F26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Discussion Practice</a:t>
            </a:r>
          </a:p>
        </p:txBody>
      </p:sp>
      <p:sp>
        <p:nvSpPr>
          <p:cNvPr id="30724" name="Segnaposto numero diapositiva 4">
            <a:extLst>
              <a:ext uri="{FF2B5EF4-FFF2-40B4-BE49-F238E27FC236}">
                <a16:creationId xmlns:a16="http://schemas.microsoft.com/office/drawing/2014/main" id="{1AEA6CE1-BB08-4927-8EF1-4ED33143DE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60045" y="798973"/>
            <a:ext cx="608264" cy="50357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666EC578-4086-458C-8713-C7E97BED3813}" type="slidenum">
              <a:rPr lang="it-IT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it-IT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34" name="Rectangle 30733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B3A451-E8B6-4284-A127-8FB8246E7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015732"/>
            <a:ext cx="7202456" cy="34506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Groups of four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Choose one of the four remaining topics each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Prepare NOTES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 turns, one person speaks and the other members  interrupt POLITELY to agree / disagree / ask for clarification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Speaker must use phrases for expressing opinions</a:t>
            </a:r>
          </a:p>
        </p:txBody>
      </p:sp>
      <p:pic>
        <p:nvPicPr>
          <p:cNvPr id="30736" name="Picture 30735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0738" name="Straight Connector 30737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4" name="Rectangle 31753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50" name="Picture 31749" descr="Complex maths formulae on a blackboard">
            <a:extLst>
              <a:ext uri="{FF2B5EF4-FFF2-40B4-BE49-F238E27FC236}">
                <a16:creationId xmlns:a16="http://schemas.microsoft.com/office/drawing/2014/main" id="{B8F43FE5-8BC1-8AA4-B83A-04C473C1F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l="2669" r="-1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cxnSp>
        <p:nvCxnSpPr>
          <p:cNvPr id="31756" name="Straight Connector 31755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698" name="Rectangle 2">
            <a:extLst>
              <a:ext uri="{FF2B5EF4-FFF2-40B4-BE49-F238E27FC236}">
                <a16:creationId xmlns:a16="http://schemas.microsoft.com/office/drawing/2014/main" id="{E9B82428-A0F6-4DD9-B37F-4D8B16B5E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 err="1">
                <a:latin typeface="Times New Roman" panose="02020603050405020304" pitchFamily="18" charset="0"/>
              </a:rPr>
              <a:t>Homework</a:t>
            </a:r>
            <a:r>
              <a:rPr lang="it-IT" altLang="en-US" dirty="0">
                <a:latin typeface="Times New Roman" panose="02020603050405020304" pitchFamily="18" charset="0"/>
              </a:rPr>
              <a:t> for </a:t>
            </a:r>
            <a:r>
              <a:rPr lang="it-IT" altLang="en-US" dirty="0" err="1">
                <a:latin typeface="Times New Roman" panose="02020603050405020304" pitchFamily="18" charset="0"/>
              </a:rPr>
              <a:t>lesson</a:t>
            </a:r>
            <a:r>
              <a:rPr lang="it-IT" altLang="en-US" dirty="0">
                <a:latin typeface="Times New Roman" panose="02020603050405020304" pitchFamily="18" charset="0"/>
              </a:rPr>
              <a:t> 4</a:t>
            </a:r>
          </a:p>
        </p:txBody>
      </p:sp>
      <p:sp>
        <p:nvSpPr>
          <p:cNvPr id="31748" name="Segnaposto numero diapositiva 3">
            <a:extLst>
              <a:ext uri="{FF2B5EF4-FFF2-40B4-BE49-F238E27FC236}">
                <a16:creationId xmlns:a16="http://schemas.microsoft.com/office/drawing/2014/main" id="{553C914C-1D65-440C-95C0-0663EE86D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60045" y="798973"/>
            <a:ext cx="608264" cy="50357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05D12565-04A6-4E47-A65A-995153948EA6}" type="slidenum">
              <a:rPr lang="it-IT" altLang="en-US"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it-IT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758" name="Rectangle 31757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546FBD1-6CE1-47CB-8D4D-84F088559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1853754"/>
            <a:ext cx="7202456" cy="3612591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1100" dirty="0">
              <a:latin typeface="Times New Roman" panose="02020603050405020304" pitchFamily="18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1400" dirty="0" err="1">
                <a:latin typeface="Times New Roman" panose="02020603050405020304" pitchFamily="18" charset="0"/>
              </a:rPr>
              <a:t>Revise</a:t>
            </a:r>
            <a:r>
              <a:rPr lang="it-IT" altLang="en-US" sz="1400" dirty="0">
                <a:latin typeface="Times New Roman" panose="02020603050405020304" pitchFamily="18" charset="0"/>
              </a:rPr>
              <a:t> </a:t>
            </a:r>
            <a:r>
              <a:rPr lang="it-IT" altLang="en-US" sz="1400" dirty="0" err="1">
                <a:latin typeface="Times New Roman" panose="02020603050405020304" pitchFamily="18" charset="0"/>
              </a:rPr>
              <a:t>interactional</a:t>
            </a:r>
            <a:r>
              <a:rPr lang="it-IT" altLang="en-US" sz="1400" dirty="0">
                <a:latin typeface="Times New Roman" panose="02020603050405020304" pitchFamily="18" charset="0"/>
              </a:rPr>
              <a:t> skills’ </a:t>
            </a:r>
            <a:r>
              <a:rPr lang="it-IT" altLang="en-US" sz="1400" dirty="0" err="1">
                <a:latin typeface="Times New Roman" panose="02020603050405020304" pitchFamily="18" charset="0"/>
              </a:rPr>
              <a:t>expressions</a:t>
            </a:r>
            <a:endParaRPr lang="it-IT" altLang="en-US" sz="1400" dirty="0">
              <a:latin typeface="Times New Roman" panose="02020603050405020304" pitchFamily="18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1400" dirty="0" err="1">
                <a:latin typeface="Times New Roman" panose="02020603050405020304" pitchFamily="18" charset="0"/>
              </a:rPr>
              <a:t>Listening</a:t>
            </a:r>
            <a:r>
              <a:rPr lang="it-IT" altLang="en-US" sz="1400" dirty="0">
                <a:latin typeface="Times New Roman" panose="02020603050405020304" pitchFamily="18" charset="0"/>
              </a:rPr>
              <a:t>: p. 15 p. 16 p. 23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1400" dirty="0">
                <a:latin typeface="Times New Roman" panose="02020603050405020304" pitchFamily="18" charset="0"/>
              </a:rPr>
              <a:t>Read and do </a:t>
            </a:r>
            <a:r>
              <a:rPr lang="it-IT" altLang="en-US" sz="1400" dirty="0" err="1">
                <a:latin typeface="Times New Roman" panose="02020603050405020304" pitchFamily="18" charset="0"/>
              </a:rPr>
              <a:t>exercises</a:t>
            </a:r>
            <a:r>
              <a:rPr lang="it-IT" altLang="en-US" sz="1400" dirty="0">
                <a:latin typeface="Times New Roman" panose="02020603050405020304" pitchFamily="18" charset="0"/>
              </a:rPr>
              <a:t> p 17 and 21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1400" dirty="0" err="1">
                <a:latin typeface="Times New Roman" panose="02020603050405020304" pitchFamily="18" charset="0"/>
              </a:rPr>
              <a:t>Articles</a:t>
            </a:r>
            <a:r>
              <a:rPr lang="it-IT" altLang="en-US" sz="1400" dirty="0">
                <a:latin typeface="Times New Roman" panose="02020603050405020304" pitchFamily="18" charset="0"/>
              </a:rPr>
              <a:t> on </a:t>
            </a:r>
            <a:r>
              <a:rPr lang="it-IT" altLang="en-US" sz="1400" dirty="0" err="1">
                <a:latin typeface="Times New Roman" panose="02020603050405020304" pitchFamily="18" charset="0"/>
              </a:rPr>
              <a:t>Moodle</a:t>
            </a:r>
            <a:r>
              <a:rPr lang="it-IT" altLang="en-US" sz="1400" dirty="0">
                <a:latin typeface="Times New Roman" panose="02020603050405020304" pitchFamily="18" charset="0"/>
              </a:rPr>
              <a:t>: Opinions and </a:t>
            </a:r>
            <a:r>
              <a:rPr lang="it-IT" altLang="en-US" sz="1400" dirty="0" err="1">
                <a:latin typeface="Times New Roman" panose="02020603050405020304" pitchFamily="18" charset="0"/>
              </a:rPr>
              <a:t>clarifications</a:t>
            </a:r>
            <a:r>
              <a:rPr lang="it-IT" altLang="en-US" sz="1400" dirty="0">
                <a:latin typeface="Times New Roman" panose="02020603050405020304" pitchFamily="18" charset="0"/>
              </a:rPr>
              <a:t> and </a:t>
            </a:r>
            <a:r>
              <a:rPr lang="it-IT" altLang="en-US" sz="1400" dirty="0" err="1">
                <a:latin typeface="Times New Roman" panose="02020603050405020304" pitchFamily="18" charset="0"/>
              </a:rPr>
              <a:t>Collocation</a:t>
            </a:r>
            <a:endParaRPr lang="it-IT" altLang="en-US" sz="1400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it-IT" altLang="en-US" sz="1400" dirty="0">
                <a:latin typeface="Times New Roman" panose="02020603050405020304" pitchFamily="18" charset="0"/>
              </a:rPr>
              <a:t>Watch an </a:t>
            </a:r>
            <a:r>
              <a:rPr lang="it-IT" altLang="en-US" sz="1400" dirty="0" err="1">
                <a:latin typeface="Times New Roman" panose="02020603050405020304" pitchFamily="18" charset="0"/>
              </a:rPr>
              <a:t>episode</a:t>
            </a:r>
            <a:r>
              <a:rPr lang="it-IT" altLang="en-US" sz="1400" dirty="0">
                <a:latin typeface="Times New Roman" panose="02020603050405020304" pitchFamily="18" charset="0"/>
              </a:rPr>
              <a:t> of The </a:t>
            </a:r>
            <a:r>
              <a:rPr lang="it-IT" altLang="en-US" sz="1400" dirty="0" err="1">
                <a:latin typeface="Times New Roman" panose="02020603050405020304" pitchFamily="18" charset="0"/>
              </a:rPr>
              <a:t>Pledge</a:t>
            </a:r>
            <a:r>
              <a:rPr lang="it-IT" altLang="en-US" sz="1400" dirty="0">
                <a:latin typeface="Times New Roman" panose="02020603050405020304" pitchFamily="18" charset="0"/>
              </a:rPr>
              <a:t> on </a:t>
            </a:r>
            <a:r>
              <a:rPr lang="it-IT" altLang="en-US" sz="1400" dirty="0" err="1">
                <a:latin typeface="Times New Roman" panose="02020603050405020304" pitchFamily="18" charset="0"/>
              </a:rPr>
              <a:t>Youtube</a:t>
            </a:r>
            <a:r>
              <a:rPr lang="it-IT" altLang="en-US" sz="1400" dirty="0">
                <a:latin typeface="Times New Roman" panose="02020603050405020304" pitchFamily="18" charset="0"/>
              </a:rPr>
              <a:t> (</a:t>
            </a:r>
            <a:r>
              <a:rPr lang="it-IT" altLang="en-US" sz="1400" dirty="0" err="1">
                <a:latin typeface="Times New Roman" panose="02020603050405020304" pitchFamily="18" charset="0"/>
              </a:rPr>
              <a:t>Sky</a:t>
            </a:r>
            <a:r>
              <a:rPr lang="it-IT" altLang="en-US" sz="1400" dirty="0">
                <a:latin typeface="Times New Roman" panose="02020603050405020304" pitchFamily="18" charset="0"/>
              </a:rPr>
              <a:t> </a:t>
            </a:r>
            <a:r>
              <a:rPr lang="it-IT" altLang="en-US" sz="1400">
                <a:latin typeface="Times New Roman" panose="02020603050405020304" pitchFamily="18" charset="0"/>
              </a:rPr>
              <a:t>production) https://www.youtube.com/watch?v=ICyMX5mVMPU</a:t>
            </a:r>
            <a:endParaRPr lang="it-IT" altLang="en-US" sz="1400" dirty="0">
              <a:latin typeface="Times New Roman" panose="02020603050405020304" pitchFamily="18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1400" dirty="0" err="1">
                <a:latin typeface="Times New Roman" panose="02020603050405020304" pitchFamily="18" charset="0"/>
              </a:rPr>
              <a:t>Prepare</a:t>
            </a:r>
            <a:r>
              <a:rPr lang="it-IT" altLang="en-US" sz="1400" dirty="0">
                <a:latin typeface="Times New Roman" panose="02020603050405020304" pitchFamily="18" charset="0"/>
              </a:rPr>
              <a:t> for an in-class </a:t>
            </a:r>
            <a:r>
              <a:rPr lang="it-IT" altLang="en-US" sz="1400" dirty="0" err="1">
                <a:latin typeface="Times New Roman" panose="02020603050405020304" pitchFamily="18" charset="0"/>
              </a:rPr>
              <a:t>discussion</a:t>
            </a:r>
            <a:r>
              <a:rPr lang="it-IT" altLang="en-US" sz="1400" dirty="0">
                <a:latin typeface="Times New Roman" panose="02020603050405020304" pitchFamily="18" charset="0"/>
              </a:rPr>
              <a:t> (2 for, 2 </a:t>
            </a:r>
            <a:r>
              <a:rPr lang="it-IT" altLang="en-US" sz="1400" dirty="0" err="1">
                <a:latin typeface="Times New Roman" panose="02020603050405020304" pitchFamily="18" charset="0"/>
              </a:rPr>
              <a:t>against</a:t>
            </a:r>
            <a:r>
              <a:rPr lang="it-IT" altLang="en-US" sz="1400" dirty="0">
                <a:latin typeface="Times New Roman" panose="02020603050405020304" pitchFamily="18" charset="0"/>
              </a:rPr>
              <a:t>, 1 moderator) </a:t>
            </a:r>
            <a:r>
              <a:rPr lang="it-IT" altLang="en-US" sz="1400" dirty="0" err="1">
                <a:latin typeface="Times New Roman" panose="02020603050405020304" pitchFamily="18" charset="0"/>
              </a:rPr>
              <a:t>Topic</a:t>
            </a:r>
            <a:r>
              <a:rPr lang="en-US" altLang="en-US" sz="1400" dirty="0">
                <a:latin typeface="Times New Roman" panose="02020603050405020304" pitchFamily="18" charset="0"/>
              </a:rPr>
              <a:t>: Should Euthanasia be legal in Italy?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1400" dirty="0">
                <a:latin typeface="Times New Roman" panose="02020603050405020304" pitchFamily="18" charset="0"/>
              </a:rPr>
              <a:t>	</a:t>
            </a:r>
            <a:r>
              <a:rPr lang="it-IT" altLang="en-US" sz="1400" dirty="0" err="1">
                <a:latin typeface="Times New Roman" panose="02020603050405020304" pitchFamily="18" charset="0"/>
              </a:rPr>
              <a:t>Get</a:t>
            </a:r>
            <a:r>
              <a:rPr lang="it-IT" altLang="en-US" sz="1400" dirty="0">
                <a:latin typeface="Times New Roman" panose="02020603050405020304" pitchFamily="18" charset="0"/>
              </a:rPr>
              <a:t> in groups of 5 and </a:t>
            </a:r>
            <a:r>
              <a:rPr lang="it-IT" altLang="en-US" sz="1400" dirty="0" err="1">
                <a:latin typeface="Times New Roman" panose="02020603050405020304" pitchFamily="18" charset="0"/>
              </a:rPr>
              <a:t>research</a:t>
            </a:r>
            <a:r>
              <a:rPr lang="it-IT" altLang="en-US" sz="1400" dirty="0">
                <a:latin typeface="Times New Roman" panose="02020603050405020304" pitchFamily="18" charset="0"/>
              </a:rPr>
              <a:t> the </a:t>
            </a:r>
            <a:r>
              <a:rPr lang="it-IT" altLang="en-US" sz="1400" dirty="0" err="1">
                <a:latin typeface="Times New Roman" panose="02020603050405020304" pitchFamily="18" charset="0"/>
              </a:rPr>
              <a:t>topic</a:t>
            </a:r>
            <a:r>
              <a:rPr lang="it-IT" altLang="en-US" sz="1400" dirty="0">
                <a:latin typeface="Times New Roman" panose="02020603050405020304" pitchFamily="18" charset="0"/>
              </a:rPr>
              <a:t> </a:t>
            </a:r>
            <a:r>
              <a:rPr lang="it-IT" altLang="en-US" sz="1400" dirty="0" err="1">
                <a:latin typeface="Times New Roman" panose="02020603050405020304" pitchFamily="18" charset="0"/>
              </a:rPr>
              <a:t>together</a:t>
            </a:r>
            <a:endParaRPr lang="it-IT" altLang="en-US" sz="1400" dirty="0">
              <a:latin typeface="Times New Roman" panose="02020603050405020304" pitchFamily="18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1400" dirty="0" err="1">
                <a:latin typeface="Times New Roman" panose="02020603050405020304" pitchFamily="18" charset="0"/>
              </a:rPr>
              <a:t>Mock</a:t>
            </a:r>
            <a:r>
              <a:rPr lang="it-IT" altLang="en-US" sz="1400" dirty="0">
                <a:latin typeface="Times New Roman" panose="02020603050405020304" pitchFamily="18" charset="0"/>
              </a:rPr>
              <a:t> </a:t>
            </a:r>
            <a:r>
              <a:rPr lang="it-IT" altLang="en-US" sz="1400" dirty="0" err="1">
                <a:latin typeface="Times New Roman" panose="02020603050405020304" pitchFamily="18" charset="0"/>
              </a:rPr>
              <a:t>discussion</a:t>
            </a:r>
            <a:r>
              <a:rPr lang="it-IT" altLang="en-US" sz="1400" dirty="0">
                <a:latin typeface="Times New Roman" panose="02020603050405020304" pitchFamily="18" charset="0"/>
              </a:rPr>
              <a:t> </a:t>
            </a:r>
            <a:r>
              <a:rPr lang="it-IT" altLang="en-US" sz="1400" dirty="0" err="1">
                <a:latin typeface="Times New Roman" panose="02020603050405020304" pitchFamily="18" charset="0"/>
              </a:rPr>
              <a:t>will</a:t>
            </a:r>
            <a:r>
              <a:rPr lang="it-IT" altLang="en-US" sz="1400" dirty="0">
                <a:latin typeface="Times New Roman" panose="02020603050405020304" pitchFamily="18" charset="0"/>
              </a:rPr>
              <a:t> be </a:t>
            </a:r>
            <a:r>
              <a:rPr lang="it-IT" altLang="en-US" sz="1400" dirty="0" err="1">
                <a:latin typeface="Times New Roman" panose="02020603050405020304" pitchFamily="18" charset="0"/>
              </a:rPr>
              <a:t>held</a:t>
            </a:r>
            <a:r>
              <a:rPr lang="it-IT" altLang="en-US" sz="1400" dirty="0">
                <a:latin typeface="Times New Roman" panose="02020603050405020304" pitchFamily="18" charset="0"/>
              </a:rPr>
              <a:t> in Lesson 5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1100" dirty="0">
              <a:latin typeface="Times New Roman" panose="02020603050405020304" pitchFamily="18" charset="0"/>
            </a:endParaRPr>
          </a:p>
        </p:txBody>
      </p:sp>
      <p:pic>
        <p:nvPicPr>
          <p:cNvPr id="31760" name="Picture 31759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1762" name="Straight Connector 31761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endar on table">
            <a:extLst>
              <a:ext uri="{FF2B5EF4-FFF2-40B4-BE49-F238E27FC236}">
                <a16:creationId xmlns:a16="http://schemas.microsoft.com/office/drawing/2014/main" id="{C20DDCB4-E6FA-35AC-7943-7F14811DE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12" b="-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BB531D1-7FEE-4E01-8E0D-50AED37E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3500"/>
              <a:t>Conversation Exchange Project (CEP)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A79C0ED-BBF8-4501-8EDB-F992812F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93E855C-1078-4F08-A707-24DB910F4BF4}" type="slidenum">
              <a:rPr lang="en-US" alt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alt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B825F3-D00B-43C8-9CDD-74CA03B6E72C}"/>
              </a:ext>
            </a:extLst>
          </p:cNvPr>
          <p:cNvSpPr txBox="1"/>
          <p:nvPr/>
        </p:nvSpPr>
        <p:spPr>
          <a:xfrm>
            <a:off x="5648706" y="2434201"/>
            <a:ext cx="3315781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3. Meet 3 times in total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4. Video with slides and voiceover to introduce student, reflect on knowledge acquired, your impressions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5. Due in December</a:t>
            </a:r>
          </a:p>
        </p:txBody>
      </p:sp>
    </p:spTree>
    <p:extLst>
      <p:ext uri="{BB962C8B-B14F-4D97-AF65-F5344CB8AC3E}">
        <p14:creationId xmlns:p14="http://schemas.microsoft.com/office/powerpoint/2010/main" val="153444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3" name="Picture 38932" descr="Chalk drawing of people representing different genders">
            <a:extLst>
              <a:ext uri="{FF2B5EF4-FFF2-40B4-BE49-F238E27FC236}">
                <a16:creationId xmlns:a16="http://schemas.microsoft.com/office/drawing/2014/main" id="{FD93EAB1-42CF-3C91-2F84-A2ADF4C87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434" r="756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8194" name="Segnaposto numero diapositiva 3">
            <a:extLst>
              <a:ext uri="{FF2B5EF4-FFF2-40B4-BE49-F238E27FC236}">
                <a16:creationId xmlns:a16="http://schemas.microsoft.com/office/drawing/2014/main" id="{F4D9E7F0-92C6-4E36-AA70-6ED71DA7D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459FF8A5-C37D-4B7C-97B2-49DEB776EDFA}" type="slidenum">
              <a:rPr lang="en-US" altLang="en-US" sz="10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altLang="en-US" sz="1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8914" name="Titolo 1">
            <a:extLst>
              <a:ext uri="{FF2B5EF4-FFF2-40B4-BE49-F238E27FC236}">
                <a16:creationId xmlns:a16="http://schemas.microsoft.com/office/drawing/2014/main" id="{A9FACA46-6831-4D18-8298-1FC91BDD6F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altLang="en-US" sz="4400">
                <a:solidFill>
                  <a:srgbClr val="FFFFFF"/>
                </a:solidFill>
              </a:rPr>
              <a:t>Fluency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F83D5E-4307-48D9-BF35-5FC18392C37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 fontAlgn="auto">
              <a:spcAft>
                <a:spcPts val="0"/>
              </a:spcAft>
              <a:defRPr/>
            </a:pPr>
            <a:r>
              <a:rPr lang="en-US" altLang="en-US">
                <a:solidFill>
                  <a:srgbClr val="FFFFFF"/>
                </a:solidFill>
              </a:rPr>
              <a:t>Connected Speech	</a:t>
            </a:r>
          </a:p>
          <a:p>
            <a:pPr indent="-228600" defTabSz="914400" fontAlgn="auto">
              <a:spcAft>
                <a:spcPts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  <a:p>
            <a:pPr indent="-228600" defTabSz="914400" fontAlgn="auto">
              <a:spcAft>
                <a:spcPts val="0"/>
              </a:spcAft>
              <a:defRPr/>
            </a:pPr>
            <a:r>
              <a:rPr lang="en-US" altLang="en-US">
                <a:solidFill>
                  <a:srgbClr val="FFFFFF"/>
                </a:solidFill>
              </a:rPr>
              <a:t>  Liaison   (</a:t>
            </a:r>
            <a:r>
              <a:rPr lang="en-US" altLang="en-US" i="1">
                <a:solidFill>
                  <a:srgbClr val="FFFFFF"/>
                </a:solidFill>
              </a:rPr>
              <a:t>apples and oranges</a:t>
            </a:r>
            <a:r>
              <a:rPr lang="en-US" altLang="en-US">
                <a:solidFill>
                  <a:srgbClr val="FFFFFF"/>
                </a:solidFill>
              </a:rPr>
              <a:t>)</a:t>
            </a:r>
          </a:p>
          <a:p>
            <a:pPr indent="-228600" defTabSz="914400" fontAlgn="auto">
              <a:spcAft>
                <a:spcPts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  <a:p>
            <a:pPr indent="-228600" defTabSz="914400" fontAlgn="auto">
              <a:spcAft>
                <a:spcPts val="0"/>
              </a:spcAft>
              <a:defRPr/>
            </a:pPr>
            <a:r>
              <a:rPr lang="en-US" altLang="en-US">
                <a:solidFill>
                  <a:srgbClr val="FFFFFF"/>
                </a:solidFill>
              </a:rPr>
              <a:t>  Assimilation (</a:t>
            </a:r>
            <a:r>
              <a:rPr lang="en-US" altLang="en-US" i="1">
                <a:solidFill>
                  <a:srgbClr val="FFFFFF"/>
                </a:solidFill>
              </a:rPr>
              <a:t>good girl</a:t>
            </a:r>
            <a:r>
              <a:rPr lang="en-US" altLang="en-US">
                <a:solidFill>
                  <a:srgbClr val="FFFFFF"/>
                </a:solidFill>
              </a:rPr>
              <a:t>)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8E4D0D7-2C55-42B5-AF01-5E58773B5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1425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5400">
                <a:latin typeface="Times New Roman" panose="02020603050405020304" pitchFamily="18" charset="0"/>
              </a:rPr>
              <a:t>Stress on words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FE316B5-FDA7-4F71-B86F-1C4E04D0A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700213"/>
            <a:ext cx="7715250" cy="4425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360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3600">
                <a:latin typeface="Times New Roman" panose="02020603050405020304" pitchFamily="18" charset="0"/>
              </a:rPr>
              <a:t>It’s not my hand you should kiss.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3600">
                <a:latin typeface="Times New Roman" panose="02020603050405020304" pitchFamily="18" charset="0"/>
              </a:rPr>
              <a:t>It’s not </a:t>
            </a:r>
            <a:r>
              <a:rPr lang="it-IT" altLang="en-US" sz="6000">
                <a:solidFill>
                  <a:srgbClr val="FF0000"/>
                </a:solidFill>
                <a:latin typeface="Times New Roman" panose="02020603050405020304" pitchFamily="18" charset="0"/>
              </a:rPr>
              <a:t>my</a:t>
            </a:r>
            <a:r>
              <a:rPr lang="it-IT" altLang="en-US" sz="3600">
                <a:latin typeface="Times New Roman" panose="02020603050405020304" pitchFamily="18" charset="0"/>
              </a:rPr>
              <a:t> hand you should kiss.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3600">
                <a:latin typeface="Times New Roman" panose="02020603050405020304" pitchFamily="18" charset="0"/>
              </a:rPr>
              <a:t>It’s not my </a:t>
            </a:r>
            <a:r>
              <a:rPr lang="it-IT" altLang="en-US" sz="5400">
                <a:solidFill>
                  <a:srgbClr val="FF0000"/>
                </a:solidFill>
                <a:latin typeface="Times New Roman" panose="02020603050405020304" pitchFamily="18" charset="0"/>
              </a:rPr>
              <a:t>hand</a:t>
            </a:r>
            <a:r>
              <a:rPr lang="it-IT" altLang="en-US" sz="3600">
                <a:latin typeface="Times New Roman" panose="02020603050405020304" pitchFamily="18" charset="0"/>
              </a:rPr>
              <a:t> you should kiss.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3600">
              <a:latin typeface="Times New Roman" panose="02020603050405020304" pitchFamily="18" charset="0"/>
            </a:endParaRPr>
          </a:p>
        </p:txBody>
      </p:sp>
      <p:sp>
        <p:nvSpPr>
          <p:cNvPr id="9220" name="Segnaposto numero diapositiva 3">
            <a:extLst>
              <a:ext uri="{FF2B5EF4-FFF2-40B4-BE49-F238E27FC236}">
                <a16:creationId xmlns:a16="http://schemas.microsoft.com/office/drawing/2014/main" id="{F8ECBD9D-0F7B-4F51-8D3D-4D861C4D56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3573A3D8-9A47-4649-B011-F5A3EF416097}" type="slidenum">
              <a:rPr lang="it-IT" altLang="en-US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5</a:t>
            </a:fld>
            <a:endParaRPr lang="it-IT" altLang="en-US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1AFBE43-5DF4-46B9-99E5-C8ED471BA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latin typeface="Times New Roman" panose="02020603050405020304" pitchFamily="18" charset="0"/>
              </a:rPr>
              <a:t>I gave him Jane’s book.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9BA75D8-E32C-4603-8E46-BF0FCF725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600200"/>
            <a:ext cx="7786687" cy="4525963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54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it-IT" altLang="en-US">
                <a:latin typeface="Times New Roman" panose="02020603050405020304" pitchFamily="18" charset="0"/>
              </a:rPr>
              <a:t> gave him Jane’s book.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</a:rPr>
              <a:t>I </a:t>
            </a:r>
            <a:r>
              <a:rPr lang="it-IT" altLang="en-US" sz="5400">
                <a:solidFill>
                  <a:srgbClr val="FF0000"/>
                </a:solidFill>
                <a:latin typeface="Times New Roman" panose="02020603050405020304" pitchFamily="18" charset="0"/>
              </a:rPr>
              <a:t>gave</a:t>
            </a:r>
            <a:r>
              <a:rPr lang="it-IT" altLang="en-US">
                <a:latin typeface="Times New Roman" panose="02020603050405020304" pitchFamily="18" charset="0"/>
              </a:rPr>
              <a:t> him Jane’s book.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</a:rPr>
              <a:t>I gave </a:t>
            </a:r>
            <a:r>
              <a:rPr lang="it-IT" altLang="en-US" sz="5400">
                <a:solidFill>
                  <a:srgbClr val="FF0000"/>
                </a:solidFill>
                <a:latin typeface="Times New Roman" panose="02020603050405020304" pitchFamily="18" charset="0"/>
              </a:rPr>
              <a:t>him</a:t>
            </a:r>
            <a:r>
              <a:rPr lang="it-IT" altLang="en-US">
                <a:latin typeface="Times New Roman" panose="02020603050405020304" pitchFamily="18" charset="0"/>
              </a:rPr>
              <a:t> Jane’s book.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</a:rPr>
              <a:t>I gave him </a:t>
            </a:r>
            <a:r>
              <a:rPr lang="it-IT" altLang="en-US" sz="5400">
                <a:solidFill>
                  <a:srgbClr val="FF0000"/>
                </a:solidFill>
                <a:latin typeface="Times New Roman" panose="02020603050405020304" pitchFamily="18" charset="0"/>
              </a:rPr>
              <a:t>Jane’s</a:t>
            </a:r>
            <a:r>
              <a:rPr lang="it-IT" altLang="en-US">
                <a:latin typeface="Times New Roman" panose="02020603050405020304" pitchFamily="18" charset="0"/>
              </a:rPr>
              <a:t> book.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>
                <a:latin typeface="Times New Roman" panose="02020603050405020304" pitchFamily="18" charset="0"/>
              </a:rPr>
              <a:t>I gave him Jane’s </a:t>
            </a:r>
            <a:r>
              <a:rPr lang="it-IT" altLang="en-US" sz="5400">
                <a:solidFill>
                  <a:srgbClr val="FF0000"/>
                </a:solidFill>
                <a:latin typeface="Times New Roman" panose="02020603050405020304" pitchFamily="18" charset="0"/>
              </a:rPr>
              <a:t>book</a:t>
            </a:r>
            <a:r>
              <a:rPr lang="it-IT" altLang="en-US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44" name="Segnaposto numero diapositiva 3">
            <a:extLst>
              <a:ext uri="{FF2B5EF4-FFF2-40B4-BE49-F238E27FC236}">
                <a16:creationId xmlns:a16="http://schemas.microsoft.com/office/drawing/2014/main" id="{56D86A17-F7C4-4191-955F-3FE3A6E645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41E7D306-1FDD-44D5-97F5-B34D8AB3714F}" type="slidenum">
              <a:rPr lang="it-IT" altLang="en-US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6</a:t>
            </a:fld>
            <a:endParaRPr lang="it-IT" altLang="en-US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9860312-7FB0-4027-9865-B5E3DF8A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fld id="{DDF8AB36-0C75-45D7-B6B2-CFDD08E0BD39}" type="slidenum">
              <a:rPr lang="en-US" altLang="en-US"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t>7</a:t>
            </a:fld>
            <a:endParaRPr lang="en-US" altLang="en-US" sz="1200"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latin typeface="+mn-lt"/>
              <a:cs typeface="+mn-cs"/>
            </a:endParaRPr>
          </a:p>
        </p:txBody>
      </p:sp>
      <p:sp>
        <p:nvSpPr>
          <p:cNvPr id="10242" name="Titolo 1">
            <a:extLst>
              <a:ext uri="{FF2B5EF4-FFF2-40B4-BE49-F238E27FC236}">
                <a16:creationId xmlns:a16="http://schemas.microsoft.com/office/drawing/2014/main" id="{FD640371-0CE1-45DA-9D67-E1F44C91D8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altLang="en-US" sz="5400" dirty="0"/>
              <a:t>			Topic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4D7529-9AB8-4746-93B9-D5A078ADBA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00650" y="1947863"/>
            <a:ext cx="3943350" cy="4229100"/>
          </a:xfrm>
        </p:spPr>
        <p:txBody>
          <a:bodyPr>
            <a:normAutofit/>
          </a:bodyPr>
          <a:lstStyle/>
          <a:p>
            <a:pPr indent="-228600" defTabSz="91440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indent="-228600" defTabSz="91440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defTabSz="91440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defTabSz="91440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				        </a:t>
            </a:r>
            <a:r>
              <a:rPr lang="en-US" sz="3200" dirty="0"/>
              <a:t>Cutting down trees for roads, tramlines, buildings, </a:t>
            </a:r>
            <a:r>
              <a:rPr lang="en-US" sz="3200" dirty="0" err="1"/>
              <a:t>etc</a:t>
            </a:r>
            <a:endParaRPr lang="en-US" dirty="0"/>
          </a:p>
        </p:txBody>
      </p:sp>
      <p:sp>
        <p:nvSpPr>
          <p:cNvPr id="71" name="Rounded Rectangle 17">
            <a:extLst>
              <a:ext uri="{FF2B5EF4-FFF2-40B4-BE49-F238E27FC236}">
                <a16:creationId xmlns:a16="http://schemas.microsoft.com/office/drawing/2014/main" id="{36B45F3E-CB44-438A-97F3-DAA28D8754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28650" y="1948070"/>
            <a:ext cx="3579874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2" descr="C:\Users\karen\Downloads\trees.jpg">
            <a:extLst>
              <a:ext uri="{FF2B5EF4-FFF2-40B4-BE49-F238E27FC236}">
                <a16:creationId xmlns:a16="http://schemas.microsoft.com/office/drawing/2014/main" id="{4949E657-DB99-48B0-9FAB-726DA9DAA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9" r="8961" b="2"/>
          <a:stretch>
            <a:fillRect/>
          </a:stretch>
        </p:blipFill>
        <p:spPr bwMode="auto">
          <a:xfrm>
            <a:off x="847725" y="2268538"/>
            <a:ext cx="3141663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BF007A5-AB85-4F8F-801F-87855D9273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5A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4A26637-A716-47CB-A612-76D3BF0980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57188" y="479425"/>
            <a:ext cx="8429625" cy="5899150"/>
          </a:xfrm>
          <a:prstGeom prst="rect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3" name="Segnaposto numero diapositiva 4">
            <a:extLst>
              <a:ext uri="{FF2B5EF4-FFF2-40B4-BE49-F238E27FC236}">
                <a16:creationId xmlns:a16="http://schemas.microsoft.com/office/drawing/2014/main" id="{335EC64C-9EBB-4A37-8438-A95D98650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292A4351-1C15-4AEB-80D7-EA5CF15030BC}" type="slidenum">
              <a:rPr lang="it-IT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8</a:t>
            </a:fld>
            <a:endParaRPr lang="it-IT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266" name="Titolo 1">
            <a:extLst>
              <a:ext uri="{FF2B5EF4-FFF2-40B4-BE49-F238E27FC236}">
                <a16:creationId xmlns:a16="http://schemas.microsoft.com/office/drawing/2014/main" id="{92838A23-C5E8-48B7-B3C4-73495BC2E7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836613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 Dress </a:t>
            </a: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codes</a:t>
            </a: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school/work</a:t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1DA521-2F6F-4BF7-B15A-B628FD1ABD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81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/>
              <a:t>				</a:t>
            </a:r>
          </a:p>
        </p:txBody>
      </p:sp>
      <p:pic>
        <p:nvPicPr>
          <p:cNvPr id="5" name="Immagine 4" descr="Immagine che contiene persona, calzature, vestiti, aria aperta&#10;&#10;Descrizione generata automaticamente">
            <a:extLst>
              <a:ext uri="{FF2B5EF4-FFF2-40B4-BE49-F238E27FC236}">
                <a16:creationId xmlns:a16="http://schemas.microsoft.com/office/drawing/2014/main" id="{C492E8FE-98C5-F32C-48E8-D6EC96664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5576" y="2205037"/>
            <a:ext cx="47625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>
            <a:extLst>
              <a:ext uri="{FF2B5EF4-FFF2-40B4-BE49-F238E27FC236}">
                <a16:creationId xmlns:a16="http://schemas.microsoft.com/office/drawing/2014/main" id="{728B4408-DD07-44E9-9E4E-D6C5FCCD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/>
              <a:t>    </a:t>
            </a:r>
            <a:r>
              <a:rPr lang="it-IT" altLang="en-US" dirty="0" err="1"/>
              <a:t>Topic</a:t>
            </a:r>
            <a:r>
              <a:rPr lang="it-IT" altLang="en-US" dirty="0"/>
              <a:t> 3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8F2E6E3-9450-4EBF-B291-B3A02BCE8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en-US" dirty="0"/>
          </a:p>
          <a:p>
            <a:endParaRPr lang="it-IT" altLang="en-US" dirty="0"/>
          </a:p>
          <a:p>
            <a:endParaRPr lang="it-IT" altLang="en-US" dirty="0"/>
          </a:p>
          <a:p>
            <a:endParaRPr lang="it-IT" altLang="en-US" dirty="0"/>
          </a:p>
          <a:p>
            <a:r>
              <a:rPr lang="it-IT" altLang="en-US" dirty="0"/>
              <a:t>                       </a:t>
            </a:r>
          </a:p>
          <a:p>
            <a:r>
              <a:rPr lang="it-IT" altLang="en-US" dirty="0"/>
              <a:t>         Pets</a:t>
            </a:r>
          </a:p>
        </p:txBody>
      </p:sp>
      <p:sp>
        <p:nvSpPr>
          <p:cNvPr id="13318" name="Segnaposto numero diapositiva 4">
            <a:extLst>
              <a:ext uri="{FF2B5EF4-FFF2-40B4-BE49-F238E27FC236}">
                <a16:creationId xmlns:a16="http://schemas.microsoft.com/office/drawing/2014/main" id="{443CCDAE-FE57-4870-8411-69F1404F94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F7F3C66E-1CE9-435D-ABB6-584C8105D3B6}" type="slidenum">
              <a:rPr lang="it-IT" altLang="en-US" smtClean="0"/>
              <a:pPr/>
              <a:t>9</a:t>
            </a:fld>
            <a:endParaRPr lang="it-IT" altLang="en-US"/>
          </a:p>
        </p:txBody>
      </p:sp>
      <p:sp>
        <p:nvSpPr>
          <p:cNvPr id="135" name="Rounded Rectangle 17">
            <a:extLst>
              <a:ext uri="{FF2B5EF4-FFF2-40B4-BE49-F238E27FC236}">
                <a16:creationId xmlns:a16="http://schemas.microsoft.com/office/drawing/2014/main" id="{F808E7AF-428F-4C0E-83B3-5DDB98AADD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28650" y="1948070"/>
            <a:ext cx="3579874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273" name="Picture 9" descr="C:\Users\karen\Downloads\pets.jpg">
            <a:extLst>
              <a:ext uri="{FF2B5EF4-FFF2-40B4-BE49-F238E27FC236}">
                <a16:creationId xmlns:a16="http://schemas.microsoft.com/office/drawing/2014/main" id="{33AF40AC-7051-44E0-9E87-1EC5376F8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7" r="9612" b="-2"/>
          <a:stretch>
            <a:fillRect/>
          </a:stretch>
        </p:blipFill>
        <p:spPr bwMode="auto">
          <a:xfrm>
            <a:off x="847755" y="1767668"/>
            <a:ext cx="3141663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7D27E0-536D-A97B-5FE0-71393B4BDB9E}"/>
              </a:ext>
            </a:extLst>
          </p:cNvPr>
          <p:cNvSpPr txBox="1"/>
          <p:nvPr/>
        </p:nvSpPr>
        <p:spPr>
          <a:xfrm>
            <a:off x="5220072" y="1268760"/>
            <a:ext cx="357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Ownership of pets in the city </a:t>
            </a:r>
            <a:r>
              <a:rPr lang="it-IT" dirty="0" err="1"/>
              <a:t>limits</a:t>
            </a:r>
            <a:r>
              <a:rPr lang="it-IT" dirty="0"/>
              <a:t>/ </a:t>
            </a:r>
            <a:r>
              <a:rPr lang="it-IT" dirty="0" err="1"/>
              <a:t>Spaying</a:t>
            </a:r>
            <a:r>
              <a:rPr lang="it-IT" dirty="0"/>
              <a:t>/</a:t>
            </a:r>
            <a:r>
              <a:rPr lang="it-IT" dirty="0" err="1"/>
              <a:t>neutering</a:t>
            </a:r>
            <a:r>
              <a:rPr lang="it-IT" dirty="0"/>
              <a:t> dogs and </a:t>
            </a:r>
            <a:r>
              <a:rPr lang="it-IT" dirty="0" err="1"/>
              <a:t>cats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unioni ione">
  <a:themeElements>
    <a:clrScheme name="Riunioni ion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Raccolt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494</TotalTime>
  <Words>714</Words>
  <Application>Microsoft Office PowerPoint</Application>
  <PresentationFormat>Presentazione su schermo (4:3)</PresentationFormat>
  <Paragraphs>169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35" baseType="lpstr">
      <vt:lpstr>Arial</vt:lpstr>
      <vt:lpstr>Calibri</vt:lpstr>
      <vt:lpstr>Century Gothic</vt:lpstr>
      <vt:lpstr>Corbel</vt:lpstr>
      <vt:lpstr>Gill Sans MT</vt:lpstr>
      <vt:lpstr>Times New Roman</vt:lpstr>
      <vt:lpstr>Wingdings</vt:lpstr>
      <vt:lpstr>Wingdings 3</vt:lpstr>
      <vt:lpstr>Riunioni ione</vt:lpstr>
      <vt:lpstr>Raccolta</vt:lpstr>
      <vt:lpstr>Listening and Speaking</vt:lpstr>
      <vt:lpstr>Homework for today</vt:lpstr>
      <vt:lpstr>Conversation Exchange Project (CEP)</vt:lpstr>
      <vt:lpstr>Fluency</vt:lpstr>
      <vt:lpstr>Stress on words</vt:lpstr>
      <vt:lpstr>I gave him Jane’s book.</vt:lpstr>
      <vt:lpstr>   Topic 1</vt:lpstr>
      <vt:lpstr>Topic 2  Dress codes at school/work </vt:lpstr>
      <vt:lpstr>    Topic 3</vt:lpstr>
      <vt:lpstr>Topic 4</vt:lpstr>
      <vt:lpstr>Topic 5</vt:lpstr>
      <vt:lpstr>Topic 6</vt:lpstr>
      <vt:lpstr>Speaking Activity</vt:lpstr>
      <vt:lpstr>Presentazione standard di PowerPoint</vt:lpstr>
      <vt:lpstr>Discussions</vt:lpstr>
      <vt:lpstr>Interrupting politely</vt:lpstr>
      <vt:lpstr>Asking for opinions </vt:lpstr>
      <vt:lpstr>Expressing opinions</vt:lpstr>
      <vt:lpstr>Agreeing  </vt:lpstr>
      <vt:lpstr>Disagreeing</vt:lpstr>
      <vt:lpstr>Asking for clarification</vt:lpstr>
      <vt:lpstr>Asking for clarification</vt:lpstr>
      <vt:lpstr>Hesitating and discourse markers </vt:lpstr>
      <vt:lpstr>Discussion Practice</vt:lpstr>
      <vt:lpstr>Homework for lesson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Listening and Speaking</dc:title>
  <dc:creator>Elizabeth Sherman</dc:creator>
  <cp:lastModifiedBy>Elizabeth Sherman</cp:lastModifiedBy>
  <cp:revision>20</cp:revision>
  <dcterms:created xsi:type="dcterms:W3CDTF">2018-10-11T07:00:26Z</dcterms:created>
  <dcterms:modified xsi:type="dcterms:W3CDTF">2023-10-15T08:47:35Z</dcterms:modified>
</cp:coreProperties>
</file>