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88" r:id="rId5"/>
    <p:sldId id="293" r:id="rId6"/>
    <p:sldId id="264" r:id="rId7"/>
    <p:sldId id="271" r:id="rId8"/>
    <p:sldId id="278" r:id="rId9"/>
    <p:sldId id="277" r:id="rId10"/>
    <p:sldId id="283" r:id="rId11"/>
    <p:sldId id="285" r:id="rId12"/>
    <p:sldId id="291" r:id="rId13"/>
    <p:sldId id="292" r:id="rId14"/>
    <p:sldId id="290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D7F3CA9-0186-4003-A151-B2538B4437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9794F15-EDF9-404D-9EF6-17CACD0590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AC7B51-05C7-4649-84F0-5A0DCCBD6A65}" type="datetimeFigureOut">
              <a:rPr lang="it-IT"/>
              <a:pPr>
                <a:defRPr/>
              </a:pPr>
              <a:t>03/10/2023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83A0EC7-689E-40D8-B424-61DD8A132B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0A7E840-AFAE-4987-8A64-B6D9A868F9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F85910B-6275-40CC-8128-DB0B2A121DB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9E9BA9E-73A8-4E5C-BB03-32F86CEE66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0DD0CB-7E6A-4E43-A368-3258E33F60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FB0BE9D-45EF-4E55-82FD-03EE9F9EFE41}" type="datetimeFigureOut">
              <a:rPr lang="it-IT"/>
              <a:pPr>
                <a:defRPr/>
              </a:pPr>
              <a:t>03/10/2023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699F1A1C-2B1D-41FF-B767-5B09D4A326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D89176E8-D793-4956-A08D-BC61F6ED5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10FBD2-C8FC-44C8-8372-BF59D41BB2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4446F3-FA4B-49B3-A8E2-4C75C055A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363B5C7-176E-45E5-BD3A-023303EDF6D2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F6FE3-FE62-4EA8-AA1B-CE25409AD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09E7EA-9E9B-42A7-9475-D2F32B85F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F47E3D-2565-4A5D-8089-289B6BF9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36B49C-AAF7-476A-B055-628BEC3D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94A28B-5AF2-40D4-9CFC-41DC2526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218-5647-4357-9E5E-9B3B730D960B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0548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D23C8-B509-4419-A712-9B378EEA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BF9077-B7A5-47E5-BB66-9C27BEEC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D3AFFA-BCC1-46E0-957F-CCF6BECCE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11FD30-527A-449A-9AD0-453E2B8ED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A6D584-4A7A-4BA1-8730-8FDFAB6E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09AC-855F-48E4-8778-336892C3A7D2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7031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7A82895-B1B4-4E3A-9F05-9073D3AE9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59D4F24-ADC4-41EC-B51A-0ACB61182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325D05-463F-4FC1-AEDE-9270AB81D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37A88-0D0E-47BE-A5D5-75673E19F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4828CA-F96A-4652-AB73-FFF88FA6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DADE-A681-4D64-9068-6FDA056049AD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47526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A770C3-0BEF-4445-A89E-8B9A9F4A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09BA35-121D-4AC4-89C3-D6057009D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4CC1BD-6BA4-42FB-9733-57A5E2E4A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466131-61AB-488F-892B-5AE80048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2A2825-8891-4E10-BAB8-976AB76E9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7B3D-82EB-4F91-8935-1B4041DCA31F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1166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066C80-1FA9-4C77-908C-2874976A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5E6FA3-8BAB-4230-9B94-237D95BF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47DCCD-6755-4101-962C-455086E1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375089-6ABF-42F6-8121-22CDF469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C81A82-19C5-4FFA-9B10-0A7B6C9DE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B90B-0166-4FDC-A3C4-E3976BBB96C0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2842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9759EB-CE6B-46FD-A9B5-F326F69D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59ACAE-6A59-4E5C-B7D1-3278C13D7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C6FA08-5CDF-4896-B766-48A90CFE1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CEC05A-5AB7-4152-BEE9-77CC285B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04BDD5-9A0B-4AA0-9B13-1A0E9D0B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85DA31-A8FF-4034-8FE5-1A133E61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1C16-430C-4022-83EB-34B79D09FA46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877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95A3B9-30D3-42B0-A925-59F24C98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1FF934-89D1-4C68-ACEA-65B6554B8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617C51-DA16-4FCD-9C88-C1E1453E6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3D85CB0-89DA-4CE2-BFB6-226B168DF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E10DF09-7ADC-4D1C-A57A-D1C43963D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9FF78AB-F8B8-4F24-BD75-01205EDF7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2D0FD68-26EE-4D72-B01C-C2D269115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AE33FE7-9817-494A-AC88-3C5661834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1222-EF5A-4E31-8B8E-AFE7D9C3EF22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5235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8573FE-B878-4589-AE9D-62DD89C91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C6AFC25-924E-4498-934E-07477F72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6B47D07-4C74-4B2E-8A93-6AC249B2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D70B2DC-1DFB-4751-BD5F-F04584FC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B611-1AB2-4215-BEEC-7B54BA7A88BF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7825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733DC5-BD5F-464A-A7E3-076C16B9A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A2D3D08-14CB-46B7-B92C-BEF66A8AA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B769CC-A410-4F5D-8169-D26251EA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B1C3-1FBC-4512-A317-7BADB85C5A10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665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AB03F4-9D49-4803-A826-8AEFE6AF7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AC069-7F34-40E4-8A81-67B45C508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DE2C28-4477-49DE-B20B-BD2219093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5CED26-2DD5-48DE-B7B6-8C191A47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0A7358-1C3E-4D78-8285-19283A24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586830-AE59-4EB3-A1D9-20C208065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CF1-CB16-4DE6-B930-0C3CBE63AD85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7268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7893D-4603-41F3-A70D-C721B4396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00F98B9-8C72-4E3B-B8C5-39BECA25E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E51F93-A3FA-40AC-9371-AED8FADB4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2EC207-3305-4FB9-934D-E75FEBE0E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0DB609-C6F8-464E-A75B-AF0B3637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2422EC-A03F-4802-869F-EF701631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0EA7-EAF5-4E9E-8BA3-A4D4A62C7322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21753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5E67EE4-1CC5-458E-BC7E-5F073EAEB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908DF3-00DF-41FB-82C3-2E17B91A8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418327-DF92-4E09-9D9C-FF1FFDD5A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D6F3CA-4DCA-41C5-B8ED-253127C11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E358E6-5852-4EBC-9310-554903422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4CA33-0A36-4001-892E-0C48F56A2395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2344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file:///C:\Users\Elizabettarose\Downloads\Skillful%202e_L&amp;S_L4_Track%2001.1.mp3" TargetMode="External"/><Relationship Id="rId1" Type="http://schemas.microsoft.com/office/2007/relationships/media" Target="file:///C:\Users\Elizabettarose\Downloads\Skillful%202e_L&amp;S_L4_Track%2001.1.mp3" TargetMode="Externa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jeresdeempresa.com/eventos-de-networking-una-buena-presentacion-incrementa-los-negocios/" TargetMode="External"/><Relationship Id="rId7" Type="http://schemas.openxmlformats.org/officeDocument/2006/relationships/hyperlink" Target="https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flickr.com/photos/povertyinitiative/3510534937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creativecommons.org/licenses/by-nc/3.0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86" name="Rectangle 7185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88" name="Right Triangle 718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90" name="Rectangle 718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56EB8CA8-C556-4AA2-B200-850041BD18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63930" y="1008993"/>
            <a:ext cx="6923558" cy="2780047"/>
          </a:xfrm>
        </p:spPr>
        <p:txBody>
          <a:bodyPr anchor="b">
            <a:normAutofit fontScale="90000"/>
          </a:bodyPr>
          <a:lstStyle/>
          <a:p>
            <a:pPr algn="l" eaLnBrk="1" hangingPunct="1"/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br>
              <a:rPr lang="it-IT" altLang="en-US" sz="2500" dirty="0">
                <a:latin typeface="Bookman Old Style" panose="02050604050505020204" pitchFamily="18" charset="0"/>
              </a:rPr>
            </a:br>
            <a: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Lingua Inglese I</a:t>
            </a:r>
            <a:b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a.a</a:t>
            </a:r>
            <a: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2022-23</a:t>
            </a:r>
            <a:b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for </a:t>
            </a:r>
            <a:r>
              <a:rPr lang="it-IT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b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  <a: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b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it-IT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Lesson 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81127E6-2496-45E1-9B52-F248525620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63930" y="4582814"/>
            <a:ext cx="5349252" cy="1312657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it-IT" altLang="en-US">
              <a:latin typeface="Bookman Old Style" panose="02050604050505020204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it-IT" altLang="en-US">
              <a:latin typeface="Bookman Old Style" panose="02050604050505020204" pitchFamily="18" charset="0"/>
            </a:endParaRPr>
          </a:p>
        </p:txBody>
      </p:sp>
      <p:sp>
        <p:nvSpPr>
          <p:cNvPr id="7172" name="Segnaposto numero diapositiva 5">
            <a:extLst>
              <a:ext uri="{FF2B5EF4-FFF2-40B4-BE49-F238E27FC236}">
                <a16:creationId xmlns:a16="http://schemas.microsoft.com/office/drawing/2014/main" id="{34EF6DE4-C0DA-49D1-8F5B-1A97CD55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63516" y="4887261"/>
            <a:ext cx="1251834" cy="10082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6C3EC4E6-C2A2-465B-BC6A-208F5993F218}" type="slidenum">
              <a:rPr lang="it-IT" altLang="en-US" sz="57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</a:t>
            </a:fld>
            <a:endParaRPr lang="it-IT" altLang="en-US" sz="57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824" name="Rectangle 3482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26" name="Right Triangle 34825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28" name="Rectangle 3482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D914A00-086C-4832-A8BD-D23FDC44E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5400">
                <a:latin typeface="Times New Roman" panose="02020603050405020304" pitchFamily="18" charset="0"/>
              </a:rPr>
              <a:t>What does giving a talk require?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B38BAD5-24FA-4A5F-B7CD-5C43F40C8C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eaLnBrk="1" hangingPunct="1">
              <a:buFontTx/>
              <a:buNone/>
            </a:pPr>
            <a:r>
              <a:rPr lang="it-IT" altLang="en-US">
                <a:latin typeface="Times New Roman" panose="02020603050405020304" pitchFamily="18" charset="0"/>
              </a:rPr>
              <a:t>Preparation and organisation</a:t>
            </a:r>
          </a:p>
          <a:p>
            <a:pPr eaLnBrk="1" hangingPunct="1">
              <a:buFontTx/>
              <a:buNone/>
            </a:pPr>
            <a:r>
              <a:rPr lang="it-IT" altLang="en-US">
                <a:latin typeface="Times New Roman" panose="02020603050405020304" pitchFamily="18" charset="0"/>
              </a:rPr>
              <a:t>Signposting</a:t>
            </a:r>
          </a:p>
          <a:p>
            <a:pPr eaLnBrk="1" hangingPunct="1">
              <a:buFontTx/>
              <a:buNone/>
            </a:pPr>
            <a:r>
              <a:rPr lang="it-IT" altLang="en-US">
                <a:latin typeface="Times New Roman" panose="02020603050405020304" pitchFamily="18" charset="0"/>
              </a:rPr>
              <a:t>Specific lexis and formality</a:t>
            </a:r>
          </a:p>
          <a:p>
            <a:pPr eaLnBrk="1" hangingPunct="1">
              <a:buFontTx/>
              <a:buNone/>
            </a:pPr>
            <a:r>
              <a:rPr lang="it-IT" altLang="en-US">
                <a:latin typeface="Times New Roman" panose="02020603050405020304" pitchFamily="18" charset="0"/>
              </a:rPr>
              <a:t>Fluency and confidence</a:t>
            </a:r>
          </a:p>
          <a:p>
            <a:pPr eaLnBrk="1" hangingPunct="1">
              <a:buFontTx/>
              <a:buNone/>
            </a:pPr>
            <a:r>
              <a:rPr lang="it-IT" altLang="en-US">
                <a:latin typeface="Times New Roman" panose="02020603050405020304" pitchFamily="18" charset="0"/>
              </a:rPr>
              <a:t>Awareness of audience</a:t>
            </a:r>
          </a:p>
          <a:p>
            <a:pPr eaLnBrk="1" hangingPunct="1">
              <a:buFontTx/>
              <a:buNone/>
            </a:pPr>
            <a:r>
              <a:rPr lang="it-IT" altLang="en-US">
                <a:latin typeface="Times New Roman" panose="02020603050405020304" pitchFamily="18" charset="0"/>
              </a:rPr>
              <a:t>Awareness of body language</a:t>
            </a:r>
          </a:p>
          <a:p>
            <a:pPr eaLnBrk="1" hangingPunct="1">
              <a:buFontTx/>
              <a:buNone/>
            </a:pPr>
            <a:endParaRPr lang="it-IT" altLang="en-US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it-IT" altLang="en-US">
              <a:latin typeface="Times New Roman" panose="02020603050405020304" pitchFamily="18" charset="0"/>
            </a:endParaRPr>
          </a:p>
        </p:txBody>
      </p:sp>
      <p:sp>
        <p:nvSpPr>
          <p:cNvPr id="15364" name="Segnaposto numero diapositiva 5">
            <a:extLst>
              <a:ext uri="{FF2B5EF4-FFF2-40B4-BE49-F238E27FC236}">
                <a16:creationId xmlns:a16="http://schemas.microsoft.com/office/drawing/2014/main" id="{9A65E1D9-6620-4F3D-B3AD-FC32CF5E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06A77268-D7D7-4824-94E9-DAE718686B25}" type="slidenum">
              <a:rPr lang="it-IT" altLang="en-US" sz="57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10</a:t>
            </a:fld>
            <a:endParaRPr lang="it-IT" altLang="en-US" sz="57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3C1FBD1-32B6-42DB-80AF-76E7C5C37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5400">
                <a:latin typeface="Times New Roman" panose="02020603050405020304" pitchFamily="18" charset="0"/>
              </a:rPr>
              <a:t>In other words …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71C305C-6782-47CA-AF07-1934CF370F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 sz="72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What</a:t>
            </a:r>
            <a:r>
              <a:rPr lang="it-IT" alt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en-US" sz="5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you</a:t>
            </a:r>
            <a:r>
              <a:rPr lang="it-IT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it-IT" altLang="en-US" sz="5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have</a:t>
            </a:r>
            <a:r>
              <a:rPr lang="it-IT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 to </a:t>
            </a:r>
            <a:r>
              <a:rPr lang="it-IT" altLang="en-US" sz="5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say</a:t>
            </a:r>
            <a:endParaRPr lang="it-IT" altLang="en-US" sz="5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and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 sz="7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How</a:t>
            </a:r>
            <a:r>
              <a:rPr lang="it-IT" alt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en-US" sz="5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you</a:t>
            </a:r>
            <a:r>
              <a:rPr lang="it-IT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it-IT" altLang="en-US" sz="5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say</a:t>
            </a:r>
            <a:r>
              <a:rPr lang="it-IT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it-IT" altLang="en-US" sz="5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it</a:t>
            </a:r>
            <a:endParaRPr lang="it-IT" altLang="en-US" sz="5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Segnaposto numero diapositiva 5">
            <a:extLst>
              <a:ext uri="{FF2B5EF4-FFF2-40B4-BE49-F238E27FC236}">
                <a16:creationId xmlns:a16="http://schemas.microsoft.com/office/drawing/2014/main" id="{78A1FFC6-3285-464B-8E6D-3925BBC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B24D21-3548-4B27-B24E-0FFF90B8D292}" type="slidenum">
              <a:rPr lang="it-IT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it-IT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FABA20-3C77-4257-A720-9EBA84D6A6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170" r="-2" b="-2"/>
          <a:stretch/>
        </p:blipFill>
        <p:spPr>
          <a:xfrm>
            <a:off x="3202390" y="-1"/>
            <a:ext cx="5941610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63A3237-96CC-4055-ACA2-9878939362A1}"/>
              </a:ext>
            </a:extLst>
          </p:cNvPr>
          <p:cNvSpPr txBox="1"/>
          <p:nvPr/>
        </p:nvSpPr>
        <p:spPr>
          <a:xfrm>
            <a:off x="12620" y="2068019"/>
            <a:ext cx="3066142" cy="23690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 eaLnBrk="1" hangingPunct="1">
              <a:spcAft>
                <a:spcPts val="600"/>
              </a:spcAft>
            </a:pPr>
            <a:r>
              <a:rPr lang="en-US" sz="4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Prepare. Observe. Listen.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ED26BDF-FF2C-448E-8EA9-DCEC28607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6041362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754DB1C3-1FBC-4512-A317-7BADB85C5A10}" type="slidenum">
              <a:rPr lang="en-US" altLang="en-US">
                <a:solidFill>
                  <a:srgbClr val="FFFFFF"/>
                </a:solidFill>
                <a:latin typeface="+mn-lt"/>
              </a:rPr>
              <a:pPr defTabSz="914400">
                <a:spcAft>
                  <a:spcPts val="600"/>
                </a:spcAft>
              </a:pPr>
              <a:t>12</a:t>
            </a:fld>
            <a:endParaRPr lang="en-US" alt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4E0935F-EB12-4B66-8FF4-64682610367F}"/>
              </a:ext>
            </a:extLst>
          </p:cNvPr>
          <p:cNvSpPr/>
          <p:nvPr/>
        </p:nvSpPr>
        <p:spPr>
          <a:xfrm>
            <a:off x="755576" y="1196752"/>
            <a:ext cx="4520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i="0" dirty="0">
                <a:solidFill>
                  <a:srgbClr val="1E1E1E"/>
                </a:solidFill>
                <a:effectLst/>
                <a:latin typeface="Georgia" panose="02040502050405020303" pitchFamily="18" charset="0"/>
              </a:rPr>
              <a:t>What makes an effective discussion?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FE9053-8479-4AE7-ADB4-B44F19A69015}"/>
              </a:ext>
            </a:extLst>
          </p:cNvPr>
          <p:cNvSpPr/>
          <p:nvPr/>
        </p:nvSpPr>
        <p:spPr>
          <a:xfrm>
            <a:off x="3572767" y="5911091"/>
            <a:ext cx="2028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b="0" i="0" dirty="0">
                <a:solidFill>
                  <a:srgbClr val="1E1E1E"/>
                </a:solidFill>
                <a:effectLst/>
                <a:latin typeface="Georgia" panose="02040502050405020303" pitchFamily="18" charset="0"/>
              </a:rPr>
              <a:t>Individual actions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0E2C7DA-12FA-4125-91E1-F46ED11F2B6C}"/>
              </a:ext>
            </a:extLst>
          </p:cNvPr>
          <p:cNvSpPr/>
          <p:nvPr/>
        </p:nvSpPr>
        <p:spPr>
          <a:xfrm>
            <a:off x="1134040" y="5277244"/>
            <a:ext cx="168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b="0" i="0" dirty="0">
                <a:solidFill>
                  <a:srgbClr val="1E1E1E"/>
                </a:solidFill>
                <a:effectLst/>
                <a:latin typeface="Georgia" panose="02040502050405020303" pitchFamily="18" charset="0"/>
              </a:rPr>
              <a:t>Useful phrases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980EDAD-4C34-4114-A909-FA03E2032630}"/>
              </a:ext>
            </a:extLst>
          </p:cNvPr>
          <p:cNvSpPr/>
          <p:nvPr/>
        </p:nvSpPr>
        <p:spPr>
          <a:xfrm>
            <a:off x="3548204" y="4437112"/>
            <a:ext cx="1620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b="0" i="0" dirty="0">
                <a:solidFill>
                  <a:srgbClr val="1E1E1E"/>
                </a:solidFill>
                <a:effectLst/>
                <a:latin typeface="Georgia" panose="02040502050405020303" pitchFamily="18" charset="0"/>
              </a:rPr>
              <a:t>Group actions</a:t>
            </a:r>
            <a:endParaRPr lang="en-US" b="0" i="0">
              <a:solidFill>
                <a:srgbClr val="1E1E1E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221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6" y="625059"/>
            <a:ext cx="4089394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83ACD98-ABF1-42DD-8F54-75018AB9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75" y="1188637"/>
            <a:ext cx="3467522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/>
            <a:r>
              <a:rPr lang="en-US" sz="57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Discussion topics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E9F2F41-F1DE-45F2-A58D-B84465A3E992}"/>
              </a:ext>
            </a:extLst>
          </p:cNvPr>
          <p:cNvSpPr/>
          <p:nvPr/>
        </p:nvSpPr>
        <p:spPr>
          <a:xfrm>
            <a:off x="4933188" y="1896645"/>
            <a:ext cx="2965331" cy="306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0" cap="none" spc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Climate </a:t>
            </a:r>
            <a:r>
              <a:rPr lang="en-US" sz="21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0" cap="none" spc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Education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Social media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Libraries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Community associations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 b="0" cap="none" spc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87FF69A-0609-4741-852B-27B6A01A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62622" y="4892040"/>
            <a:ext cx="1255014" cy="10058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936B611-1AB2-4215-BEEC-7B54BA7A88BF}" type="slidenum">
              <a:rPr lang="en-US" altLang="en-US" sz="57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altLang="en-US" sz="5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7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>
            <a:extLst>
              <a:ext uri="{FF2B5EF4-FFF2-40B4-BE49-F238E27FC236}">
                <a16:creationId xmlns:a16="http://schemas.microsoft.com/office/drawing/2014/main" id="{1B5BF5CA-5430-4973-A054-2F320CB3E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4200" y="1196975"/>
            <a:ext cx="6796088" cy="2087563"/>
          </a:xfrm>
        </p:spPr>
        <p:txBody>
          <a:bodyPr/>
          <a:lstStyle/>
          <a:p>
            <a:pPr eaLnBrk="1" hangingPunct="1"/>
            <a:r>
              <a:rPr lang="en-US" altLang="en-US" dirty="0"/>
              <a:t>Listening:</a:t>
            </a:r>
            <a:br>
              <a:rPr lang="en-US" altLang="en-US" dirty="0"/>
            </a:br>
            <a:r>
              <a:rPr lang="en-US" altLang="en-US" dirty="0"/>
              <a:t>Pros and cons of group work</a:t>
            </a:r>
            <a:br>
              <a:rPr lang="en-US" altLang="en-US" dirty="0"/>
            </a:br>
            <a:r>
              <a:rPr lang="en-US" altLang="en-US" dirty="0"/>
              <a:t>pg. 11 1.1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24ECEB-8BB8-4CB2-9A56-423C79D847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D18609-72EC-45E3-8C18-843D26A3F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B6584197-9F40-4373-B6BB-0329D7CB6809}" type="slidenum">
              <a:rPr lang="it-IT" altLang="en-US">
                <a:solidFill>
                  <a:schemeClr val="accent1"/>
                </a:solidFill>
              </a:rPr>
              <a:pPr/>
              <a:t>14</a:t>
            </a:fld>
            <a:endParaRPr lang="it-IT" altLang="en-US">
              <a:solidFill>
                <a:schemeClr val="accent1"/>
              </a:solidFill>
            </a:endParaRPr>
          </a:p>
        </p:txBody>
      </p:sp>
      <p:pic>
        <p:nvPicPr>
          <p:cNvPr id="5" name="Skillful 2e_L&amp;S_L4_Track 01.1.mp3">
            <a:hlinkClick r:id="" action="ppaction://media"/>
            <a:extLst>
              <a:ext uri="{FF2B5EF4-FFF2-40B4-BE49-F238E27FC236}">
                <a16:creationId xmlns:a16="http://schemas.microsoft.com/office/drawing/2014/main" id="{C2300BCA-6C2F-42E9-89E3-4BED10081028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527550"/>
            <a:ext cx="7921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41" name="Rectangle 1844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3" name="Right Triangle 1844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45" name="Rectangle 1844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C1835B7-F8ED-479A-A70D-78C8085C4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5400">
                <a:latin typeface="Times New Roman" panose="02020603050405020304" pitchFamily="18" charset="0"/>
              </a:rPr>
              <a:t>Homework for Lesson 3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087316C-5A35-490D-B487-1E864F82F3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eaLnBrk="1" hangingPunct="1"/>
            <a:r>
              <a:rPr lang="it-IT" altLang="en-US" dirty="0">
                <a:latin typeface="Times New Roman" panose="02020603050405020304" pitchFamily="18" charset="0"/>
              </a:rPr>
              <a:t>Complete pages 18 and 19</a:t>
            </a:r>
          </a:p>
          <a:p>
            <a:pPr eaLnBrk="1" hangingPunct="1"/>
            <a:r>
              <a:rPr lang="it-IT" altLang="en-US" dirty="0">
                <a:latin typeface="Times New Roman" panose="02020603050405020304" pitchFamily="18" charset="0"/>
              </a:rPr>
              <a:t>Do the </a:t>
            </a:r>
            <a:r>
              <a:rPr lang="it-IT" altLang="en-US" dirty="0" err="1">
                <a:latin typeface="Times New Roman" panose="02020603050405020304" pitchFamily="18" charset="0"/>
              </a:rPr>
              <a:t>exercises</a:t>
            </a:r>
            <a:r>
              <a:rPr lang="it-IT" altLang="en-US" dirty="0">
                <a:latin typeface="Times New Roman" panose="02020603050405020304" pitchFamily="18" charset="0"/>
              </a:rPr>
              <a:t> on pages 21 and 23</a:t>
            </a:r>
          </a:p>
          <a:p>
            <a:pPr eaLnBrk="1" hangingPunct="1"/>
            <a:r>
              <a:rPr lang="it-IT" altLang="en-US" dirty="0">
                <a:latin typeface="Times New Roman" panose="02020603050405020304" pitchFamily="18" charset="0"/>
              </a:rPr>
              <a:t>Review </a:t>
            </a:r>
            <a:r>
              <a:rPr lang="it-IT" altLang="en-US" dirty="0" err="1">
                <a:latin typeface="Times New Roman" panose="02020603050405020304" pitchFamily="18" charset="0"/>
              </a:rPr>
              <a:t>pg</a:t>
            </a:r>
            <a:r>
              <a:rPr lang="it-IT" altLang="en-US" dirty="0">
                <a:latin typeface="Times New Roman" panose="02020603050405020304" pitchFamily="18" charset="0"/>
              </a:rPr>
              <a:t> 25</a:t>
            </a:r>
          </a:p>
          <a:p>
            <a:pPr eaLnBrk="1" hangingPunct="1"/>
            <a:r>
              <a:rPr lang="it-IT" altLang="en-US" dirty="0">
                <a:latin typeface="Times New Roman" panose="02020603050405020304" pitchFamily="18" charset="0"/>
              </a:rPr>
              <a:t>Online </a:t>
            </a:r>
            <a:r>
              <a:rPr lang="it-IT" altLang="en-US" dirty="0" err="1">
                <a:latin typeface="Times New Roman" panose="02020603050405020304" pitchFamily="18" charset="0"/>
              </a:rPr>
              <a:t>workbook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exercises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en-US" dirty="0" err="1">
                <a:latin typeface="Times New Roman" panose="02020603050405020304" pitchFamily="18" charset="0"/>
              </a:rPr>
              <a:t>Research</a:t>
            </a:r>
            <a:r>
              <a:rPr lang="it-IT" altLang="en-US" dirty="0">
                <a:latin typeface="Times New Roman" panose="02020603050405020304" pitchFamily="18" charset="0"/>
              </a:rPr>
              <a:t> for </a:t>
            </a:r>
            <a:r>
              <a:rPr lang="it-IT" altLang="en-US" dirty="0" err="1">
                <a:latin typeface="Times New Roman" panose="02020603050405020304" pitchFamily="18" charset="0"/>
              </a:rPr>
              <a:t>discussion</a:t>
            </a:r>
            <a:r>
              <a:rPr lang="it-IT" altLang="en-US" dirty="0">
                <a:latin typeface="Times New Roman" panose="02020603050405020304" pitchFamily="18" charset="0"/>
              </a:rPr>
              <a:t>: </a:t>
            </a:r>
            <a:r>
              <a:rPr lang="it-IT" altLang="en-US" dirty="0" err="1">
                <a:latin typeface="Times New Roman" panose="02020603050405020304" pitchFamily="18" charset="0"/>
              </a:rPr>
              <a:t>Euthanasia</a:t>
            </a:r>
            <a:r>
              <a:rPr lang="it-IT" altLang="en-US" dirty="0">
                <a:latin typeface="Times New Roman" panose="02020603050405020304" pitchFamily="18" charset="0"/>
              </a:rPr>
              <a:t> and the </a:t>
            </a:r>
            <a:r>
              <a:rPr lang="it-IT" altLang="en-US" dirty="0" err="1">
                <a:latin typeface="Times New Roman" panose="02020603050405020304" pitchFamily="18" charset="0"/>
              </a:rPr>
              <a:t>law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en-US" dirty="0">
                <a:latin typeface="Times New Roman" panose="02020603050405020304" pitchFamily="18" charset="0"/>
              </a:rPr>
              <a:t>CEP </a:t>
            </a:r>
            <a:r>
              <a:rPr lang="it-IT" altLang="en-US" dirty="0" err="1">
                <a:latin typeface="Times New Roman" panose="02020603050405020304" pitchFamily="18" charset="0"/>
              </a:rPr>
              <a:t>preparation</a:t>
            </a:r>
            <a:r>
              <a:rPr lang="it-IT" altLang="en-US" dirty="0">
                <a:latin typeface="Times New Roman" panose="02020603050405020304" pitchFamily="18" charset="0"/>
              </a:rPr>
              <a:t> work to be </a:t>
            </a:r>
            <a:r>
              <a:rPr lang="it-IT" altLang="en-US" dirty="0" err="1">
                <a:latin typeface="Times New Roman" panose="02020603050405020304" pitchFamily="18" charset="0"/>
              </a:rPr>
              <a:t>found</a:t>
            </a:r>
            <a:r>
              <a:rPr lang="it-IT" altLang="en-US" dirty="0">
                <a:latin typeface="Times New Roman" panose="02020603050405020304" pitchFamily="18" charset="0"/>
              </a:rPr>
              <a:t> on </a:t>
            </a:r>
            <a:r>
              <a:rPr lang="it-IT" altLang="en-US">
                <a:latin typeface="Times New Roman" panose="02020603050405020304" pitchFamily="18" charset="0"/>
              </a:rPr>
              <a:t>Moodle 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eaLnBrk="1" hangingPunct="1"/>
            <a:endParaRPr lang="it-IT" altLang="en-US" dirty="0">
              <a:latin typeface="Times New Roman" panose="02020603050405020304" pitchFamily="18" charset="0"/>
            </a:endParaRPr>
          </a:p>
        </p:txBody>
      </p:sp>
      <p:sp>
        <p:nvSpPr>
          <p:cNvPr id="18436" name="Segnaposto numero diapositiva 5">
            <a:extLst>
              <a:ext uri="{FF2B5EF4-FFF2-40B4-BE49-F238E27FC236}">
                <a16:creationId xmlns:a16="http://schemas.microsoft.com/office/drawing/2014/main" id="{2904EF63-007D-41B3-8E67-06ECD5BE0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2B51E22C-58EC-465E-9785-7247D94CBD76}" type="slidenum">
              <a:rPr lang="it-IT" altLang="en-US" sz="57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15</a:t>
            </a:fld>
            <a:endParaRPr lang="it-IT" altLang="en-US" sz="57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5" name="Rectangle 13330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287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767C853-4133-4054-9E22-13481457A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412488"/>
            <a:ext cx="2174391" cy="4363844"/>
          </a:xfrm>
        </p:spPr>
        <p:txBody>
          <a:bodyPr anchor="t">
            <a:normAutofit/>
          </a:bodyPr>
          <a:lstStyle/>
          <a:p>
            <a:pPr eaLnBrk="1" hangingPunct="1"/>
            <a:r>
              <a:rPr lang="it-IT" altLang="en-US" sz="3500">
                <a:solidFill>
                  <a:srgbClr val="FFFFFF"/>
                </a:solidFill>
                <a:latin typeface="Times New Roman" panose="02020603050405020304" pitchFamily="18" charset="0"/>
              </a:rPr>
              <a:t>L and S Tests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61114C2-BEA3-45F1-820B-BC975A607A3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285641" y="1412489"/>
            <a:ext cx="2570462" cy="436384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en-US" sz="1700" u="sng" dirty="0">
                <a:latin typeface="Times New Roman" panose="02020603050405020304" pitchFamily="18" charset="0"/>
              </a:rPr>
              <a:t>1st </a:t>
            </a:r>
            <a:r>
              <a:rPr lang="it-IT" altLang="en-US" sz="1700" u="sng" dirty="0" err="1">
                <a:latin typeface="Times New Roman" panose="02020603050405020304" pitchFamily="18" charset="0"/>
              </a:rPr>
              <a:t>semester</a:t>
            </a:r>
            <a:endParaRPr lang="it-IT" altLang="en-US" sz="1700" u="sng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it-IT" altLang="en-US" sz="1700" u="sng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sz="1700" dirty="0" err="1">
                <a:latin typeface="Times New Roman" panose="02020603050405020304" pitchFamily="18" charset="0"/>
              </a:rPr>
              <a:t>Listening</a:t>
            </a:r>
            <a:r>
              <a:rPr lang="it-IT" altLang="en-US" sz="1700" dirty="0">
                <a:latin typeface="Times New Roman" panose="02020603050405020304" pitchFamily="18" charset="0"/>
              </a:rPr>
              <a:t> </a:t>
            </a:r>
            <a:r>
              <a:rPr lang="it-IT" altLang="en-US" sz="1700" dirty="0" err="1">
                <a:latin typeface="Times New Roman" panose="02020603050405020304" pitchFamily="18" charset="0"/>
              </a:rPr>
              <a:t>comprehension</a:t>
            </a:r>
            <a:endParaRPr lang="it-IT" altLang="en-US" sz="170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it-IT" altLang="en-US" sz="170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sz="1700" dirty="0">
                <a:latin typeface="Times New Roman" panose="02020603050405020304" pitchFamily="18" charset="0"/>
              </a:rPr>
              <a:t>Group </a:t>
            </a:r>
            <a:r>
              <a:rPr lang="it-IT" altLang="en-US" sz="1700" dirty="0" err="1">
                <a:latin typeface="Times New Roman" panose="02020603050405020304" pitchFamily="18" charset="0"/>
              </a:rPr>
              <a:t>discussion</a:t>
            </a:r>
            <a:endParaRPr lang="it-IT" altLang="en-US" sz="170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it-IT" altLang="en-US" sz="170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sz="1700" dirty="0">
                <a:latin typeface="Times New Roman" panose="02020603050405020304" pitchFamily="18" charset="0"/>
              </a:rPr>
              <a:t>CEP</a:t>
            </a:r>
          </a:p>
          <a:p>
            <a:pPr eaLnBrk="1" hangingPunct="1">
              <a:buFontTx/>
              <a:buNone/>
            </a:pPr>
            <a:endParaRPr lang="it-IT" altLang="en-US" sz="170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sz="1700" dirty="0">
                <a:latin typeface="Times New Roman" panose="02020603050405020304" pitchFamily="18" charset="0"/>
              </a:rPr>
              <a:t>2 recordings</a:t>
            </a:r>
          </a:p>
        </p:txBody>
      </p:sp>
      <p:cxnSp>
        <p:nvCxnSpPr>
          <p:cNvPr id="13336" name="Straight Connector 13332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403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Rectangle 5">
            <a:extLst>
              <a:ext uri="{FF2B5EF4-FFF2-40B4-BE49-F238E27FC236}">
                <a16:creationId xmlns:a16="http://schemas.microsoft.com/office/drawing/2014/main" id="{8BDE95B8-031B-4430-9AB3-5520965A9D2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338703" y="1412489"/>
            <a:ext cx="2398275" cy="436384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 </a:t>
            </a:r>
            <a:r>
              <a:rPr lang="it-IT" altLang="en-US" sz="1700" u="sng">
                <a:latin typeface="Times New Roman" panose="02020603050405020304" pitchFamily="18" charset="0"/>
              </a:rPr>
              <a:t>2nd semester</a:t>
            </a:r>
          </a:p>
          <a:p>
            <a:pPr eaLnBrk="1" hangingPunct="1">
              <a:buFontTx/>
              <a:buNone/>
            </a:pPr>
            <a:endParaRPr lang="it-IT" altLang="en-US" sz="1700" u="sng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   TED talk project</a:t>
            </a:r>
          </a:p>
          <a:p>
            <a:pPr eaLnBrk="1" hangingPunct="1">
              <a:buFontTx/>
              <a:buNone/>
            </a:pPr>
            <a:endParaRPr lang="it-IT" altLang="en-US" sz="170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   Presentation</a:t>
            </a:r>
          </a:p>
          <a:p>
            <a:pPr eaLnBrk="1" hangingPunct="1">
              <a:buFontTx/>
              <a:buNone/>
            </a:pPr>
            <a:endParaRPr lang="it-IT" altLang="en-US" sz="170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8197" name="Segnaposto numero diapositiva 6">
            <a:extLst>
              <a:ext uri="{FF2B5EF4-FFF2-40B4-BE49-F238E27FC236}">
                <a16:creationId xmlns:a16="http://schemas.microsoft.com/office/drawing/2014/main" id="{1EB55AA0-96DB-4E95-88B4-2976C723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901774" y="6356350"/>
            <a:ext cx="161357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112398B1-D77D-433D-B147-63F859749DDE}" type="slidenum">
              <a:rPr lang="it-IT" altLang="en-US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2</a:t>
            </a:fld>
            <a:endParaRPr lang="it-IT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8" name="Rectangle 1536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0" name="Right Triangle 1536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72" name="Rectangle 1537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D995279-83C5-4BCE-84CD-3DC255A43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4400" dirty="0">
                <a:latin typeface="Times New Roman" panose="02020603050405020304" pitchFamily="18" charset="0"/>
              </a:rPr>
              <a:t>Join the </a:t>
            </a:r>
            <a:r>
              <a:rPr lang="it-IT" altLang="en-US" sz="4400" dirty="0" err="1">
                <a:latin typeface="Times New Roman" panose="02020603050405020304" pitchFamily="18" charset="0"/>
              </a:rPr>
              <a:t>digital</a:t>
            </a:r>
            <a:r>
              <a:rPr lang="it-IT" altLang="en-US" sz="4400" dirty="0">
                <a:latin typeface="Times New Roman" panose="02020603050405020304" pitchFamily="18" charset="0"/>
              </a:rPr>
              <a:t> class </a:t>
            </a:r>
            <a:br>
              <a:rPr lang="it-IT" altLang="en-US" sz="4400" dirty="0">
                <a:latin typeface="Times New Roman" panose="02020603050405020304" pitchFamily="18" charset="0"/>
              </a:rPr>
            </a:br>
            <a:r>
              <a:rPr lang="it-IT" altLang="en-US" sz="4400" dirty="0" err="1">
                <a:latin typeface="Times New Roman" panose="02020603050405020304" pitchFamily="18" charset="0"/>
              </a:rPr>
              <a:t>Skilfull</a:t>
            </a:r>
            <a:r>
              <a:rPr lang="it-IT" altLang="en-US" sz="4400" dirty="0">
                <a:latin typeface="Times New Roman" panose="02020603050405020304" pitchFamily="18" charset="0"/>
              </a:rPr>
              <a:t> book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A78A32D-63E2-45E7-8933-2071E2CAA6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rtlCol="0" anchor="t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 dirty="0">
                <a:latin typeface="Times New Roman" panose="02020603050405020304" pitchFamily="18" charset="0"/>
              </a:rPr>
              <a:t>Class name: LS2324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it-IT" altLang="en-US" dirty="0">
                <a:latin typeface="Times New Roman" panose="02020603050405020304" pitchFamily="18" charset="0"/>
              </a:rPr>
              <a:t>Password: H0EEE489</a:t>
            </a:r>
          </a:p>
        </p:txBody>
      </p:sp>
      <p:sp>
        <p:nvSpPr>
          <p:cNvPr id="9220" name="Segnaposto numero diapositiva 5">
            <a:extLst>
              <a:ext uri="{FF2B5EF4-FFF2-40B4-BE49-F238E27FC236}">
                <a16:creationId xmlns:a16="http://schemas.microsoft.com/office/drawing/2014/main" id="{861CE1FC-CE46-401E-B732-3889E2BF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6015CBE4-DC86-440C-AEA1-0540BA798D20}" type="slidenum">
              <a:rPr lang="it-IT" altLang="en-US" sz="57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3</a:t>
            </a:fld>
            <a:endParaRPr lang="it-IT" altLang="en-US" sz="57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944" name="Rectangle 3994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46" name="Right Triangle 39945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948" name="Rectangle 3994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BD622BAE-5A46-4D59-A019-ECF34B4FD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5800">
                <a:latin typeface="Times New Roman" panose="02020603050405020304" pitchFamily="18" charset="0"/>
              </a:rPr>
              <a:t>Course Objectives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195B284F-9DE4-48B2-85C8-CF88761A43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492897"/>
            <a:ext cx="6056111" cy="3276968"/>
          </a:xfrm>
        </p:spPr>
        <p:txBody>
          <a:bodyPr rtlCol="0" anchor="t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>
                <a:latin typeface="Times New Roman" panose="02020603050405020304" pitchFamily="18" charset="0"/>
              </a:rPr>
              <a:t>Focus on formal English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>
                <a:latin typeface="Times New Roman" panose="02020603050405020304" pitchFamily="18" charset="0"/>
              </a:rPr>
              <a:t>Expanding vocabulary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>
                <a:latin typeface="Times New Roman" panose="02020603050405020304" pitchFamily="18" charset="0"/>
              </a:rPr>
              <a:t>Improving fluency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>
                <a:latin typeface="Times New Roman" panose="02020603050405020304" pitchFamily="18" charset="0"/>
              </a:rPr>
              <a:t>Discussion and argument techniques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>
                <a:latin typeface="Times New Roman" panose="02020603050405020304" pitchFamily="18" charset="0"/>
              </a:rPr>
              <a:t>Critical thinking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>
                <a:latin typeface="Times New Roman" panose="02020603050405020304" pitchFamily="18" charset="0"/>
              </a:rPr>
              <a:t>Independent research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>
                <a:latin typeface="Times New Roman" panose="02020603050405020304" pitchFamily="18" charset="0"/>
              </a:rPr>
              <a:t>Giving a formal discussion</a:t>
            </a:r>
          </a:p>
        </p:txBody>
      </p:sp>
      <p:sp>
        <p:nvSpPr>
          <p:cNvPr id="10244" name="Segnaposto numero diapositiva 5">
            <a:extLst>
              <a:ext uri="{FF2B5EF4-FFF2-40B4-BE49-F238E27FC236}">
                <a16:creationId xmlns:a16="http://schemas.microsoft.com/office/drawing/2014/main" id="{37624DA4-87BA-4333-BA2F-305FD393F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64516400-1E6E-4CA4-AF4C-E3C01A606E1F}" type="slidenum">
              <a:rPr lang="it-IT" altLang="en-US" sz="57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4</a:t>
            </a:fld>
            <a:endParaRPr lang="it-IT" altLang="en-US" sz="57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F160A3-B926-84EE-BD34-99AA492A8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Conversation</a:t>
            </a:r>
            <a:r>
              <a:rPr lang="it-IT" dirty="0"/>
              <a:t> Exchange Project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C0CBB77-0BF9-E57F-073D-97DFEF6F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B611-1AB2-4215-BEEC-7B54BA7A88BF}" type="slidenum">
              <a:rPr lang="it-IT" altLang="en-US" smtClean="0"/>
              <a:pPr/>
              <a:t>5</a:t>
            </a:fld>
            <a:endParaRPr lang="it-IT" alt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9FB952A-D5D7-6DF0-0A01-9A3DBEC61AF6}"/>
              </a:ext>
            </a:extLst>
          </p:cNvPr>
          <p:cNvSpPr txBox="1"/>
          <p:nvPr/>
        </p:nvSpPr>
        <p:spPr>
          <a:xfrm>
            <a:off x="179512" y="1844824"/>
            <a:ext cx="64807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What</a:t>
            </a:r>
            <a:r>
              <a:rPr lang="it-IT" dirty="0"/>
              <a:t>: Cultural and </a:t>
            </a:r>
            <a:r>
              <a:rPr lang="it-IT" dirty="0" err="1"/>
              <a:t>conversational</a:t>
            </a:r>
            <a:r>
              <a:rPr lang="it-IT" dirty="0"/>
              <a:t> </a:t>
            </a:r>
            <a:r>
              <a:rPr lang="it-IT" dirty="0" err="1"/>
              <a:t>exchange</a:t>
            </a:r>
            <a:r>
              <a:rPr lang="it-IT" dirty="0"/>
              <a:t> with </a:t>
            </a:r>
            <a:r>
              <a:rPr lang="it-IT" dirty="0" err="1"/>
              <a:t>your</a:t>
            </a:r>
            <a:r>
              <a:rPr lang="it-IT" dirty="0"/>
              <a:t> American </a:t>
            </a:r>
            <a:r>
              <a:rPr lang="it-IT" dirty="0" err="1"/>
              <a:t>peers</a:t>
            </a:r>
            <a:endParaRPr lang="it-IT" dirty="0"/>
          </a:p>
          <a:p>
            <a:endParaRPr lang="it-IT" dirty="0"/>
          </a:p>
          <a:p>
            <a:r>
              <a:rPr lang="it-IT" dirty="0"/>
              <a:t>Who: 2 American </a:t>
            </a:r>
            <a:r>
              <a:rPr lang="it-IT" dirty="0" err="1"/>
              <a:t>students</a:t>
            </a:r>
            <a:r>
              <a:rPr lang="it-IT" dirty="0"/>
              <a:t> and one of </a:t>
            </a:r>
            <a:r>
              <a:rPr lang="it-IT" dirty="0" err="1"/>
              <a:t>you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Where</a:t>
            </a:r>
            <a:r>
              <a:rPr lang="it-IT" dirty="0"/>
              <a:t>: First meeting: Aula </a:t>
            </a:r>
            <a:r>
              <a:rPr lang="it-IT" dirty="0" err="1"/>
              <a:t>Batilani</a:t>
            </a:r>
            <a:r>
              <a:rPr lang="it-IT" dirty="0"/>
              <a:t> VSR 9-11 </a:t>
            </a:r>
            <a:r>
              <a:rPr lang="it-IT" dirty="0" err="1"/>
              <a:t>October</a:t>
            </a:r>
            <a:r>
              <a:rPr lang="it-IT" dirty="0"/>
              <a:t> 9, 2023</a:t>
            </a:r>
          </a:p>
          <a:p>
            <a:r>
              <a:rPr lang="it-IT" dirty="0"/>
              <a:t>	Second meeting and </a:t>
            </a:r>
            <a:r>
              <a:rPr lang="it-IT" dirty="0" err="1"/>
              <a:t>third</a:t>
            </a:r>
            <a:r>
              <a:rPr lang="it-IT" dirty="0"/>
              <a:t> meeting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December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 err="1"/>
              <a:t>Why</a:t>
            </a:r>
            <a:r>
              <a:rPr lang="it-IT" dirty="0"/>
              <a:t>: To practice </a:t>
            </a:r>
            <a:r>
              <a:rPr lang="it-IT" dirty="0" err="1"/>
              <a:t>speaking</a:t>
            </a:r>
            <a:r>
              <a:rPr lang="it-IT" dirty="0"/>
              <a:t> and </a:t>
            </a:r>
            <a:r>
              <a:rPr lang="it-IT" dirty="0" err="1"/>
              <a:t>listening</a:t>
            </a:r>
            <a:r>
              <a:rPr lang="it-IT" dirty="0"/>
              <a:t> and </a:t>
            </a:r>
            <a:r>
              <a:rPr lang="it-IT" dirty="0" err="1"/>
              <a:t>prepare</a:t>
            </a:r>
            <a:r>
              <a:rPr lang="it-IT" dirty="0"/>
              <a:t> a video /slide show of </a:t>
            </a:r>
            <a:r>
              <a:rPr lang="it-IT" dirty="0" err="1"/>
              <a:t>your</a:t>
            </a:r>
            <a:r>
              <a:rPr lang="it-IT" dirty="0"/>
              <a:t> meeting and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did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How: CEP </a:t>
            </a:r>
            <a:r>
              <a:rPr lang="it-IT" dirty="0" err="1"/>
              <a:t>preparation</a:t>
            </a:r>
            <a:r>
              <a:rPr lang="it-IT" dirty="0"/>
              <a:t> on </a:t>
            </a:r>
            <a:r>
              <a:rPr lang="it-IT" dirty="0" err="1"/>
              <a:t>Moodle</a:t>
            </a:r>
            <a:r>
              <a:rPr lang="it-IT" dirty="0"/>
              <a:t> for </a:t>
            </a:r>
            <a:r>
              <a:rPr lang="it-IT" dirty="0" err="1"/>
              <a:t>next</a:t>
            </a:r>
            <a:r>
              <a:rPr lang="it-IT" dirty="0"/>
              <a:t> </a:t>
            </a:r>
            <a:r>
              <a:rPr lang="it-IT" dirty="0" err="1"/>
              <a:t>lesson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6183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3" name="Rectangle 11272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8" name="Picture 11267" descr="Neat empty education desk">
            <a:extLst>
              <a:ext uri="{FF2B5EF4-FFF2-40B4-BE49-F238E27FC236}">
                <a16:creationId xmlns:a16="http://schemas.microsoft.com/office/drawing/2014/main" id="{8BB4C060-963A-42F6-BF9E-EA4C900B3C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95" r="15174" b="-2"/>
          <a:stretch/>
        </p:blipFill>
        <p:spPr>
          <a:xfrm>
            <a:off x="508097" y="623275"/>
            <a:ext cx="4858472" cy="5607882"/>
          </a:xfrm>
          <a:prstGeom prst="rect">
            <a:avLst/>
          </a:prstGeom>
        </p:spPr>
      </p:pic>
      <p:sp>
        <p:nvSpPr>
          <p:cNvPr id="11275" name="Right Triangle 1127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77" name="Rectangle 11276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89" y="623275"/>
            <a:ext cx="300913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Titolo 1">
            <a:extLst>
              <a:ext uri="{FF2B5EF4-FFF2-40B4-BE49-F238E27FC236}">
                <a16:creationId xmlns:a16="http://schemas.microsoft.com/office/drawing/2014/main" id="{625459DB-FB7C-4099-A019-B9676D7D34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39372" y="1056640"/>
            <a:ext cx="2398245" cy="203354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 eaLnBrk="1" hangingPunct="1"/>
            <a:r>
              <a:rPr lang="en-US" altLang="it-IT" sz="3900" dirty="0"/>
              <a:t>Homework  Lesson One</a:t>
            </a:r>
            <a:br>
              <a:rPr lang="en-US" altLang="it-IT" sz="3900" dirty="0"/>
            </a:br>
            <a:endParaRPr lang="en-US" altLang="it-IT" sz="39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5779BD-8E2C-49AD-9069-4B8CA365F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1568" y="3094191"/>
            <a:ext cx="2398244" cy="134724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one Video “ Drones and Security”</a:t>
            </a:r>
          </a:p>
          <a:p>
            <a:pPr algn="l"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Exercises: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pgs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8-10</a:t>
            </a:r>
          </a:p>
          <a:p>
            <a:pPr algn="l"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One Listening discussion</a:t>
            </a:r>
          </a:p>
          <a:p>
            <a:pPr algn="l"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Exercises: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pgs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11-13</a:t>
            </a:r>
          </a:p>
          <a:p>
            <a:pPr algn="l" eaLnBrk="1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and activate your book code and join the class</a:t>
            </a:r>
          </a:p>
          <a:p>
            <a:pPr algn="l" eaLnBrk="1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BAF4C0B-2817-44D7-A883-F1FEA2BC4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What’s the difference?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EA7558B9-0A46-449A-A2B0-E84D84333EA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altLang="en-US" sz="3200">
                <a:latin typeface="Times New Roman" panose="02020603050405020304" pitchFamily="18" charset="0"/>
              </a:rPr>
              <a:t>          talking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D354447D-5ABC-4992-BEEB-11FAA99D151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900613" y="1930400"/>
            <a:ext cx="3089275" cy="3881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en-US">
                <a:latin typeface="Times New Roman" panose="02020603050405020304" pitchFamily="18" charset="0"/>
              </a:rPr>
              <a:t>         </a:t>
            </a:r>
            <a:r>
              <a:rPr lang="it-IT" altLang="en-US" sz="3200">
                <a:latin typeface="Times New Roman" panose="02020603050405020304" pitchFamily="18" charset="0"/>
              </a:rPr>
              <a:t>formal discussion</a:t>
            </a:r>
          </a:p>
        </p:txBody>
      </p:sp>
      <p:sp>
        <p:nvSpPr>
          <p:cNvPr id="13317" name="Segnaposto numero diapositiva 8">
            <a:extLst>
              <a:ext uri="{FF2B5EF4-FFF2-40B4-BE49-F238E27FC236}">
                <a16:creationId xmlns:a16="http://schemas.microsoft.com/office/drawing/2014/main" id="{924E79FB-345A-46C4-9CDE-ED5BF058C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4C60D6-F659-4438-8BBB-7E4927220EB6}" type="slidenum">
              <a:rPr lang="it-IT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it-IT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8" name="Immagine 2" descr="Immagine che contiene interni, persona, pavimento&#10;&#10;Descrizione generata con affidabilità elevata">
            <a:extLst>
              <a:ext uri="{FF2B5EF4-FFF2-40B4-BE49-F238E27FC236}">
                <a16:creationId xmlns:a16="http://schemas.microsoft.com/office/drawing/2014/main" id="{05D836CE-BB72-4048-AE86-0E0544347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3284538"/>
            <a:ext cx="3170238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CasellaDiTesto 3">
            <a:extLst>
              <a:ext uri="{FF2B5EF4-FFF2-40B4-BE49-F238E27FC236}">
                <a16:creationId xmlns:a16="http://schemas.microsoft.com/office/drawing/2014/main" id="{FA7136E5-0332-40A0-972D-72DBC9F8E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5729288"/>
            <a:ext cx="70961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900">
                <a:solidFill>
                  <a:schemeClr val="tx1"/>
                </a:solidFill>
                <a:hlinkClick r:id="rId3" tooltip="http://www.mujeresdeempresa.com/eventos-de-networking-una-buena-presentacion-incrementa-los-negocios/"/>
              </a:rPr>
              <a:t>Questa foto</a:t>
            </a:r>
            <a:r>
              <a:rPr lang="en-US" altLang="en-US" sz="900">
                <a:solidFill>
                  <a:schemeClr val="tx1"/>
                </a:solidFill>
              </a:rPr>
              <a:t> di Autore sconosciuto è concesso in licenza da </a:t>
            </a:r>
            <a:r>
              <a:rPr lang="en-US" altLang="en-US" sz="900">
                <a:solidFill>
                  <a:schemeClr val="tx1"/>
                </a:solidFill>
                <a:hlinkClick r:id="rId4" tooltip="https://creativecommons.org/licenses/by-nc/3.0/"/>
              </a:rPr>
              <a:t>CC BY-NC</a:t>
            </a:r>
            <a:endParaRPr lang="en-US" altLang="en-US" sz="900">
              <a:solidFill>
                <a:schemeClr val="tx1"/>
              </a:solidFill>
            </a:endParaRPr>
          </a:p>
        </p:txBody>
      </p:sp>
      <p:pic>
        <p:nvPicPr>
          <p:cNvPr id="13320" name="Immagine 5" descr="Immagine che contiene interni, persona, sedendo, tavolo&#10;&#10;Descrizione generata con affidabilità molto elevata">
            <a:extLst>
              <a:ext uri="{FF2B5EF4-FFF2-40B4-BE49-F238E27FC236}">
                <a16:creationId xmlns:a16="http://schemas.microsoft.com/office/drawing/2014/main" id="{D0DD8BA4-4E97-4EC9-92F1-2F2B6DE8C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284538"/>
            <a:ext cx="3297237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CasellaDiTesto 6">
            <a:extLst>
              <a:ext uri="{FF2B5EF4-FFF2-40B4-BE49-F238E27FC236}">
                <a16:creationId xmlns:a16="http://schemas.microsoft.com/office/drawing/2014/main" id="{843CCAD2-9C94-485F-B590-158312CB6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588" y="6407150"/>
            <a:ext cx="425291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900">
                <a:solidFill>
                  <a:schemeClr val="tx1"/>
                </a:solidFill>
                <a:hlinkClick r:id="rId6" tooltip="http://flickr.com/photos/povertyinitiative/3510534937"/>
              </a:rPr>
              <a:t>Questa foto</a:t>
            </a:r>
            <a:r>
              <a:rPr lang="en-US" altLang="en-US" sz="900">
                <a:solidFill>
                  <a:schemeClr val="tx1"/>
                </a:solidFill>
              </a:rPr>
              <a:t> di Autore sconosciuto è concesso in licenza da </a:t>
            </a:r>
            <a:r>
              <a:rPr lang="en-US" altLang="en-US" sz="900">
                <a:solidFill>
                  <a:schemeClr val="tx1"/>
                </a:solidFill>
                <a:hlinkClick r:id="rId7" tooltip="https://creativecommons.org/licenses/by-nc-sa/3.0/"/>
              </a:rPr>
              <a:t>CC BY-SA-NC</a:t>
            </a:r>
            <a:endParaRPr lang="en-US" altLang="en-US" sz="9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680" name="Rectangle 2867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82" name="Right Triangle 2868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84" name="Rectangle 2868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DCC8D22D-BD73-4143-880C-D767E6683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6300">
                <a:latin typeface="Times New Roman" panose="02020603050405020304" pitchFamily="18" charset="0"/>
              </a:rPr>
              <a:t>Breaking the Ice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8C8DE04-F3FF-470B-B399-6295C32E0F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29" y="2669084"/>
            <a:ext cx="6056111" cy="2800395"/>
          </a:xfrm>
        </p:spPr>
        <p:txBody>
          <a:bodyPr rtlCol="0" anchor="t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800" i="1">
                <a:latin typeface="Times New Roman" panose="02020603050405020304" pitchFamily="18" charset="0"/>
              </a:rPr>
              <a:t>Find someone who …</a:t>
            </a:r>
            <a:endParaRPr lang="en-US" altLang="en-US" sz="1800"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1800">
                <a:latin typeface="Times New Roman" panose="02020603050405020304" pitchFamily="18" charset="0"/>
              </a:rPr>
              <a:t>would like to speak English without a trace of an accent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1800">
                <a:latin typeface="Times New Roman" panose="02020603050405020304" pitchFamily="18" charset="0"/>
              </a:rPr>
              <a:t>can give an example of linking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1800">
                <a:latin typeface="Times New Roman" panose="02020603050405020304" pitchFamily="18" charset="0"/>
              </a:rPr>
              <a:t>can explain how to create a PowerPoint presentation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1800">
                <a:latin typeface="Times New Roman" panose="02020603050405020304" pitchFamily="18" charset="0"/>
              </a:rPr>
              <a:t>speaks without moving their hands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1800">
                <a:latin typeface="Times New Roman" panose="02020603050405020304" pitchFamily="18" charset="0"/>
              </a:rPr>
              <a:t>has spoken before an audience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1800">
                <a:latin typeface="Times New Roman" panose="02020603050405020304" pitchFamily="18" charset="0"/>
              </a:rPr>
              <a:t>isn’t shy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1800">
                <a:latin typeface="Times New Roman" panose="02020603050405020304" pitchFamily="18" charset="0"/>
              </a:rPr>
              <a:t>thinks s/he is a good conversationalist</a:t>
            </a:r>
            <a:endParaRPr lang="it-IT" altLang="en-US" sz="1800">
              <a:latin typeface="Times New Roman" panose="02020603050405020304" pitchFamily="18" charset="0"/>
            </a:endParaRPr>
          </a:p>
        </p:txBody>
      </p:sp>
      <p:sp>
        <p:nvSpPr>
          <p:cNvPr id="12292" name="Segnaposto numero diapositiva 5">
            <a:extLst>
              <a:ext uri="{FF2B5EF4-FFF2-40B4-BE49-F238E27FC236}">
                <a16:creationId xmlns:a16="http://schemas.microsoft.com/office/drawing/2014/main" id="{F35A1AB0-BF32-4667-AF0C-77486996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2B645DF1-5FE2-4D8F-B294-28759A899FA3}" type="slidenum">
              <a:rPr lang="it-IT" altLang="en-US" sz="57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8</a:t>
            </a:fld>
            <a:endParaRPr lang="it-IT" altLang="en-US" sz="57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656" name="Rectangle 2765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58" name="Freeform: Shape 27657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0121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660" name="Right Triangle 2765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62" name="Rectangle 2766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919FD17-9168-46C5-A647-8DC7C8965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175" y="1188637"/>
            <a:ext cx="2356072" cy="4480726"/>
          </a:xfrm>
        </p:spPr>
        <p:txBody>
          <a:bodyPr>
            <a:normAutofit/>
          </a:bodyPr>
          <a:lstStyle/>
          <a:p>
            <a:pPr algn="r" eaLnBrk="1" hangingPunct="1"/>
            <a:r>
              <a:rPr lang="it-IT" altLang="en-US" sz="4400" dirty="0" err="1">
                <a:latin typeface="Times New Roman" panose="02020603050405020304" pitchFamily="18" charset="0"/>
              </a:rPr>
              <a:t>Now</a:t>
            </a:r>
            <a:r>
              <a:rPr lang="it-IT" altLang="en-US" sz="4400" dirty="0">
                <a:latin typeface="Times New Roman" panose="02020603050405020304" pitchFamily="18" charset="0"/>
              </a:rPr>
              <a:t> </a:t>
            </a:r>
            <a:r>
              <a:rPr lang="it-IT" altLang="en-US" sz="4400" dirty="0" err="1">
                <a:latin typeface="Times New Roman" panose="02020603050405020304" pitchFamily="18" charset="0"/>
              </a:rPr>
              <a:t>consider</a:t>
            </a:r>
            <a:r>
              <a:rPr lang="it-IT" altLang="en-US" sz="4400" dirty="0">
                <a:latin typeface="Times New Roman" panose="02020603050405020304" pitchFamily="18" charset="0"/>
              </a:rPr>
              <a:t>:</a:t>
            </a:r>
          </a:p>
        </p:txBody>
      </p:sp>
      <p:cxnSp>
        <p:nvCxnSpPr>
          <p:cNvPr id="27664" name="Straight Connector 2766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BE0840F-75EA-4F77-A0BE-B1FA62CFA6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54196" y="1338729"/>
            <a:ext cx="3596688" cy="4180542"/>
          </a:xfrm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it-IT" altLang="en-US"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>
                <a:latin typeface="Times New Roman" panose="02020603050405020304" pitchFamily="18" charset="0"/>
              </a:rPr>
              <a:t>Lexis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>
                <a:latin typeface="Times New Roman" panose="02020603050405020304" pitchFamily="18" charset="0"/>
              </a:rPr>
              <a:t>Formality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>
                <a:latin typeface="Times New Roman" panose="02020603050405020304" pitchFamily="18" charset="0"/>
              </a:rPr>
              <a:t>Difficulties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it-IT" altLang="en-US"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altLang="en-US">
                <a:latin typeface="Times New Roman" panose="02020603050405020304" pitchFamily="18" charset="0"/>
              </a:rPr>
              <a:t>Were you </a:t>
            </a:r>
            <a:r>
              <a:rPr lang="it-IT" altLang="en-US" b="1">
                <a:latin typeface="Times New Roman" panose="02020603050405020304" pitchFamily="18" charset="0"/>
              </a:rPr>
              <a:t>talking </a:t>
            </a:r>
            <a:r>
              <a:rPr lang="it-IT" altLang="en-US">
                <a:latin typeface="Times New Roman" panose="02020603050405020304" pitchFamily="18" charset="0"/>
              </a:rPr>
              <a:t>or      </a:t>
            </a:r>
            <a:r>
              <a:rPr lang="it-IT" altLang="en-US" b="1">
                <a:latin typeface="Times New Roman" panose="02020603050405020304" pitchFamily="18" charset="0"/>
              </a:rPr>
              <a:t>participating in a discussion?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</a:endParaRPr>
          </a:p>
        </p:txBody>
      </p:sp>
      <p:sp>
        <p:nvSpPr>
          <p:cNvPr id="14340" name="Segnaposto numero diapositiva 5">
            <a:extLst>
              <a:ext uri="{FF2B5EF4-FFF2-40B4-BE49-F238E27FC236}">
                <a16:creationId xmlns:a16="http://schemas.microsoft.com/office/drawing/2014/main" id="{0AF440CA-6143-4ABE-9F1D-DEDEA9714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EF8D31B0-49E2-41FA-BEC4-CFCA281ECB95}" type="slidenum">
              <a:rPr lang="it-IT" altLang="en-US" sz="57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9</a:t>
            </a:fld>
            <a:endParaRPr lang="it-IT" altLang="en-US" sz="57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456</Words>
  <Application>Microsoft Office PowerPoint</Application>
  <PresentationFormat>Presentazione su schermo (4:3)</PresentationFormat>
  <Paragraphs>111</Paragraphs>
  <Slides>15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Calibri Light</vt:lpstr>
      <vt:lpstr>Georgia</vt:lpstr>
      <vt:lpstr>Times New Roman</vt:lpstr>
      <vt:lpstr>Trebuchet MS</vt:lpstr>
      <vt:lpstr>Wingdings 3</vt:lpstr>
      <vt:lpstr>Tema di Office</vt:lpstr>
      <vt:lpstr>                              Lingua Inglese I a.a. 2022-23  English for Academic Purposes  Listening and Speaking Semester 1 Lesson 2</vt:lpstr>
      <vt:lpstr>L and S Tests</vt:lpstr>
      <vt:lpstr>Join the digital class  Skilfull book</vt:lpstr>
      <vt:lpstr>Course Objectives</vt:lpstr>
      <vt:lpstr>Conversation Exchange Project</vt:lpstr>
      <vt:lpstr>Homework  Lesson One </vt:lpstr>
      <vt:lpstr>What’s the difference?</vt:lpstr>
      <vt:lpstr>Breaking the Ice</vt:lpstr>
      <vt:lpstr>Now consider:</vt:lpstr>
      <vt:lpstr>What does giving a talk require?</vt:lpstr>
      <vt:lpstr>In other words …</vt:lpstr>
      <vt:lpstr>Presentazione standard di PowerPoint</vt:lpstr>
      <vt:lpstr>Discussion topics</vt:lpstr>
      <vt:lpstr>Listening: Pros and cons of group work pg. 11 1.1</vt:lpstr>
      <vt:lpstr>Homework for Lesson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Lingua Inglese I     a.a. 2020-21       English for Academic     Purposes   Listening and Speaking</dc:title>
  <dc:creator>Elizabeth Sherman</dc:creator>
  <cp:lastModifiedBy>Elizabeth Sherman</cp:lastModifiedBy>
  <cp:revision>10</cp:revision>
  <dcterms:created xsi:type="dcterms:W3CDTF">2020-10-07T15:30:44Z</dcterms:created>
  <dcterms:modified xsi:type="dcterms:W3CDTF">2023-10-03T18:33:44Z</dcterms:modified>
</cp:coreProperties>
</file>