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1" r:id="rId2"/>
    <p:sldId id="259" r:id="rId3"/>
    <p:sldId id="260" r:id="rId4"/>
    <p:sldId id="261" r:id="rId5"/>
    <p:sldId id="378" r:id="rId6"/>
    <p:sldId id="380" r:id="rId7"/>
    <p:sldId id="272" r:id="rId8"/>
    <p:sldId id="379" r:id="rId9"/>
    <p:sldId id="382" r:id="rId10"/>
    <p:sldId id="381" r:id="rId11"/>
    <p:sldId id="277" r:id="rId12"/>
    <p:sldId id="279" r:id="rId13"/>
    <p:sldId id="262" r:id="rId14"/>
    <p:sldId id="383" r:id="rId15"/>
    <p:sldId id="351" r:id="rId16"/>
    <p:sldId id="352" r:id="rId17"/>
    <p:sldId id="353" r:id="rId18"/>
    <p:sldId id="376" r:id="rId19"/>
    <p:sldId id="377" r:id="rId20"/>
    <p:sldId id="286" r:id="rId21"/>
    <p:sldId id="289" r:id="rId22"/>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00"/>
    <a:srgbClr val="660033"/>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2" autoAdjust="0"/>
  </p:normalViewPr>
  <p:slideViewPr>
    <p:cSldViewPr>
      <p:cViewPr varScale="1">
        <p:scale>
          <a:sx n="79" d="100"/>
          <a:sy n="79" d="100"/>
        </p:scale>
        <p:origin x="114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BF1416-E7B3-77DE-A0CD-434F41B767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1AB111B-A66D-7B3B-B651-31971A308D2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657AAF0-3F5E-4D14-96A5-5F43106BA1AB}" type="datetimeFigureOut">
              <a:rPr lang="en-US"/>
              <a:pPr>
                <a:defRPr/>
              </a:pPr>
              <a:t>11/30/2023</a:t>
            </a:fld>
            <a:endParaRPr lang="en-US"/>
          </a:p>
        </p:txBody>
      </p:sp>
      <p:sp>
        <p:nvSpPr>
          <p:cNvPr id="4" name="Slide Image Placeholder 3">
            <a:extLst>
              <a:ext uri="{FF2B5EF4-FFF2-40B4-BE49-F238E27FC236}">
                <a16:creationId xmlns:a16="http://schemas.microsoft.com/office/drawing/2014/main" id="{E4709183-A66F-2203-953A-43AD14D7E65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69D856-9ADF-CC5D-A5D5-8165A466A3F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AA104C8-2410-973D-B599-B5F84974B99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3C691F7-D55C-86C8-C31E-7F6DB73249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698BC7-3F3C-4146-B29D-458621B446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90890C6D-33B2-A6B6-6E7F-50C885101E03}"/>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51755EC3-23FE-13C1-5483-6DF8E833BC4E}"/>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317C24CE-50F7-ABD0-9F5A-AD2588660C83}"/>
              </a:ext>
            </a:extLst>
          </p:cNvPr>
          <p:cNvSpPr>
            <a:spLocks noGrp="1" noChangeArrowheads="1"/>
          </p:cNvSpPr>
          <p:nvPr>
            <p:ph type="sldNum" sz="quarter" idx="12"/>
          </p:nvPr>
        </p:nvSpPr>
        <p:spPr>
          <a:ln/>
        </p:spPr>
        <p:txBody>
          <a:bodyPr/>
          <a:lstStyle>
            <a:lvl1pPr>
              <a:defRPr/>
            </a:lvl1pPr>
          </a:lstStyle>
          <a:p>
            <a:pPr>
              <a:defRPr/>
            </a:pPr>
            <a:fld id="{D76520DF-D638-42BE-9042-CD28666A0C84}" type="slidenum">
              <a:rPr lang="it-IT" altLang="en-US"/>
              <a:pPr>
                <a:defRPr/>
              </a:pPr>
              <a:t>‹#›</a:t>
            </a:fld>
            <a:endParaRPr lang="it-IT" altLang="en-US"/>
          </a:p>
        </p:txBody>
      </p:sp>
    </p:spTree>
    <p:extLst>
      <p:ext uri="{BB962C8B-B14F-4D97-AF65-F5344CB8AC3E}">
        <p14:creationId xmlns:p14="http://schemas.microsoft.com/office/powerpoint/2010/main" val="88802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4CC61F-1637-D9DE-6232-8CC2767EBA6C}"/>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9F061509-77A5-F6D4-0F71-C69CE02DBC50}"/>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D087C3AB-5368-DB06-E1F6-49CF395BBE4F}"/>
              </a:ext>
            </a:extLst>
          </p:cNvPr>
          <p:cNvSpPr>
            <a:spLocks noGrp="1" noChangeArrowheads="1"/>
          </p:cNvSpPr>
          <p:nvPr>
            <p:ph type="sldNum" sz="quarter" idx="12"/>
          </p:nvPr>
        </p:nvSpPr>
        <p:spPr>
          <a:ln/>
        </p:spPr>
        <p:txBody>
          <a:bodyPr/>
          <a:lstStyle>
            <a:lvl1pPr>
              <a:defRPr/>
            </a:lvl1pPr>
          </a:lstStyle>
          <a:p>
            <a:pPr>
              <a:defRPr/>
            </a:pPr>
            <a:fld id="{57645B84-3BC7-4FAB-9ADE-DB6121B9C4B2}" type="slidenum">
              <a:rPr lang="it-IT" altLang="en-US"/>
              <a:pPr>
                <a:defRPr/>
              </a:pPr>
              <a:t>‹#›</a:t>
            </a:fld>
            <a:endParaRPr lang="it-IT" altLang="en-US"/>
          </a:p>
        </p:txBody>
      </p:sp>
    </p:spTree>
    <p:extLst>
      <p:ext uri="{BB962C8B-B14F-4D97-AF65-F5344CB8AC3E}">
        <p14:creationId xmlns:p14="http://schemas.microsoft.com/office/powerpoint/2010/main" val="300374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6DB48B-2397-925D-9067-5448AC87F539}"/>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315FA82E-6F74-8972-BCFA-CBD23F6D52D9}"/>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7B7DB060-C990-FD67-5F1E-F0851E57FDDF}"/>
              </a:ext>
            </a:extLst>
          </p:cNvPr>
          <p:cNvSpPr>
            <a:spLocks noGrp="1" noChangeArrowheads="1"/>
          </p:cNvSpPr>
          <p:nvPr>
            <p:ph type="sldNum" sz="quarter" idx="12"/>
          </p:nvPr>
        </p:nvSpPr>
        <p:spPr>
          <a:ln/>
        </p:spPr>
        <p:txBody>
          <a:bodyPr/>
          <a:lstStyle>
            <a:lvl1pPr>
              <a:defRPr/>
            </a:lvl1pPr>
          </a:lstStyle>
          <a:p>
            <a:pPr>
              <a:defRPr/>
            </a:pPr>
            <a:fld id="{35BA2B27-C7FC-4997-9B72-00F527C7AA06}" type="slidenum">
              <a:rPr lang="it-IT" altLang="en-US"/>
              <a:pPr>
                <a:defRPr/>
              </a:pPr>
              <a:t>‹#›</a:t>
            </a:fld>
            <a:endParaRPr lang="it-IT" altLang="en-US"/>
          </a:p>
        </p:txBody>
      </p:sp>
    </p:spTree>
    <p:extLst>
      <p:ext uri="{BB962C8B-B14F-4D97-AF65-F5344CB8AC3E}">
        <p14:creationId xmlns:p14="http://schemas.microsoft.com/office/powerpoint/2010/main" val="221078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64EB1D-AEB3-AF17-756F-73E967590293}"/>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106989D4-FFF4-BDE5-7ABB-F32AAE2DD88D}"/>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0BEB73B0-DC87-89C8-8118-669E9A87774A}"/>
              </a:ext>
            </a:extLst>
          </p:cNvPr>
          <p:cNvSpPr>
            <a:spLocks noGrp="1" noChangeArrowheads="1"/>
          </p:cNvSpPr>
          <p:nvPr>
            <p:ph type="sldNum" sz="quarter" idx="12"/>
          </p:nvPr>
        </p:nvSpPr>
        <p:spPr>
          <a:ln/>
        </p:spPr>
        <p:txBody>
          <a:bodyPr/>
          <a:lstStyle>
            <a:lvl1pPr>
              <a:defRPr/>
            </a:lvl1pPr>
          </a:lstStyle>
          <a:p>
            <a:pPr>
              <a:defRPr/>
            </a:pPr>
            <a:fld id="{06C56F21-D1F5-4081-92C9-4B8E2B9E26AB}" type="slidenum">
              <a:rPr lang="it-IT" altLang="en-US"/>
              <a:pPr>
                <a:defRPr/>
              </a:pPr>
              <a:t>‹#›</a:t>
            </a:fld>
            <a:endParaRPr lang="it-IT" altLang="en-US"/>
          </a:p>
        </p:txBody>
      </p:sp>
    </p:spTree>
    <p:extLst>
      <p:ext uri="{BB962C8B-B14F-4D97-AF65-F5344CB8AC3E}">
        <p14:creationId xmlns:p14="http://schemas.microsoft.com/office/powerpoint/2010/main" val="393928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2E78EF0-9F4F-705C-C435-DA42F06CDC92}"/>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965AD776-2270-4913-980F-9F9298F23551}"/>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57598658-7A41-D647-B04F-5F244AF75F4D}"/>
              </a:ext>
            </a:extLst>
          </p:cNvPr>
          <p:cNvSpPr>
            <a:spLocks noGrp="1" noChangeArrowheads="1"/>
          </p:cNvSpPr>
          <p:nvPr>
            <p:ph type="sldNum" sz="quarter" idx="12"/>
          </p:nvPr>
        </p:nvSpPr>
        <p:spPr>
          <a:ln/>
        </p:spPr>
        <p:txBody>
          <a:bodyPr/>
          <a:lstStyle>
            <a:lvl1pPr>
              <a:defRPr/>
            </a:lvl1pPr>
          </a:lstStyle>
          <a:p>
            <a:pPr>
              <a:defRPr/>
            </a:pPr>
            <a:fld id="{B1AABB05-6046-46FB-BAD6-B185398F05D6}" type="slidenum">
              <a:rPr lang="it-IT" altLang="en-US"/>
              <a:pPr>
                <a:defRPr/>
              </a:pPr>
              <a:t>‹#›</a:t>
            </a:fld>
            <a:endParaRPr lang="it-IT" altLang="en-US"/>
          </a:p>
        </p:txBody>
      </p:sp>
    </p:spTree>
    <p:extLst>
      <p:ext uri="{BB962C8B-B14F-4D97-AF65-F5344CB8AC3E}">
        <p14:creationId xmlns:p14="http://schemas.microsoft.com/office/powerpoint/2010/main" val="44139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5828667-EFC8-5E6F-3D71-C3650501AC23}"/>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015EC289-F4FD-2B77-81BA-F597D44D8AB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47A9C182-5DF9-13CC-2B64-889F85E9148D}"/>
              </a:ext>
            </a:extLst>
          </p:cNvPr>
          <p:cNvSpPr>
            <a:spLocks noGrp="1" noChangeArrowheads="1"/>
          </p:cNvSpPr>
          <p:nvPr>
            <p:ph type="sldNum" sz="quarter" idx="12"/>
          </p:nvPr>
        </p:nvSpPr>
        <p:spPr>
          <a:ln/>
        </p:spPr>
        <p:txBody>
          <a:bodyPr/>
          <a:lstStyle>
            <a:lvl1pPr>
              <a:defRPr/>
            </a:lvl1pPr>
          </a:lstStyle>
          <a:p>
            <a:pPr>
              <a:defRPr/>
            </a:pPr>
            <a:fld id="{C7AFFEFE-C31B-4125-99F6-B9D37567D76C}" type="slidenum">
              <a:rPr lang="it-IT" altLang="en-US"/>
              <a:pPr>
                <a:defRPr/>
              </a:pPr>
              <a:t>‹#›</a:t>
            </a:fld>
            <a:endParaRPr lang="it-IT" altLang="en-US"/>
          </a:p>
        </p:txBody>
      </p:sp>
    </p:spTree>
    <p:extLst>
      <p:ext uri="{BB962C8B-B14F-4D97-AF65-F5344CB8AC3E}">
        <p14:creationId xmlns:p14="http://schemas.microsoft.com/office/powerpoint/2010/main" val="36871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9AE3E8-6A22-DFB2-6807-8E6643023924}"/>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5">
            <a:extLst>
              <a:ext uri="{FF2B5EF4-FFF2-40B4-BE49-F238E27FC236}">
                <a16:creationId xmlns:a16="http://schemas.microsoft.com/office/drawing/2014/main" id="{BA3AC21A-C2F0-D373-D86B-78E6DF79C00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6">
            <a:extLst>
              <a:ext uri="{FF2B5EF4-FFF2-40B4-BE49-F238E27FC236}">
                <a16:creationId xmlns:a16="http://schemas.microsoft.com/office/drawing/2014/main" id="{C56252C4-977C-AD24-2C49-2038EEDAE3F9}"/>
              </a:ext>
            </a:extLst>
          </p:cNvPr>
          <p:cNvSpPr>
            <a:spLocks noGrp="1" noChangeArrowheads="1"/>
          </p:cNvSpPr>
          <p:nvPr>
            <p:ph type="sldNum" sz="quarter" idx="12"/>
          </p:nvPr>
        </p:nvSpPr>
        <p:spPr>
          <a:ln/>
        </p:spPr>
        <p:txBody>
          <a:bodyPr/>
          <a:lstStyle>
            <a:lvl1pPr>
              <a:defRPr/>
            </a:lvl1pPr>
          </a:lstStyle>
          <a:p>
            <a:pPr>
              <a:defRPr/>
            </a:pPr>
            <a:fld id="{F22A22CB-A8B3-41B2-9B6A-9D2A01A9DB82}" type="slidenum">
              <a:rPr lang="it-IT" altLang="en-US"/>
              <a:pPr>
                <a:defRPr/>
              </a:pPr>
              <a:t>‹#›</a:t>
            </a:fld>
            <a:endParaRPr lang="it-IT" altLang="en-US"/>
          </a:p>
        </p:txBody>
      </p:sp>
    </p:spTree>
    <p:extLst>
      <p:ext uri="{BB962C8B-B14F-4D97-AF65-F5344CB8AC3E}">
        <p14:creationId xmlns:p14="http://schemas.microsoft.com/office/powerpoint/2010/main" val="105437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06838DB-5F2C-3051-A90D-92C562F7E467}"/>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a:extLst>
              <a:ext uri="{FF2B5EF4-FFF2-40B4-BE49-F238E27FC236}">
                <a16:creationId xmlns:a16="http://schemas.microsoft.com/office/drawing/2014/main" id="{18C9BDE0-1BFB-3190-371A-BDD1EF1D6811}"/>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F207A832-7227-432E-4010-2422AF35C9EC}"/>
              </a:ext>
            </a:extLst>
          </p:cNvPr>
          <p:cNvSpPr>
            <a:spLocks noGrp="1" noChangeArrowheads="1"/>
          </p:cNvSpPr>
          <p:nvPr>
            <p:ph type="sldNum" sz="quarter" idx="12"/>
          </p:nvPr>
        </p:nvSpPr>
        <p:spPr>
          <a:ln/>
        </p:spPr>
        <p:txBody>
          <a:bodyPr/>
          <a:lstStyle>
            <a:lvl1pPr>
              <a:defRPr/>
            </a:lvl1pPr>
          </a:lstStyle>
          <a:p>
            <a:pPr>
              <a:defRPr/>
            </a:pPr>
            <a:fld id="{6B8A02EE-4256-4B8C-91B3-67915B6FC3BB}" type="slidenum">
              <a:rPr lang="it-IT" altLang="en-US"/>
              <a:pPr>
                <a:defRPr/>
              </a:pPr>
              <a:t>‹#›</a:t>
            </a:fld>
            <a:endParaRPr lang="it-IT" altLang="en-US"/>
          </a:p>
        </p:txBody>
      </p:sp>
    </p:spTree>
    <p:extLst>
      <p:ext uri="{BB962C8B-B14F-4D97-AF65-F5344CB8AC3E}">
        <p14:creationId xmlns:p14="http://schemas.microsoft.com/office/powerpoint/2010/main" val="13334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556D9F-9087-50BF-21CD-FB4695EECF27}"/>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5">
            <a:extLst>
              <a:ext uri="{FF2B5EF4-FFF2-40B4-BE49-F238E27FC236}">
                <a16:creationId xmlns:a16="http://schemas.microsoft.com/office/drawing/2014/main" id="{F703EDE8-F11F-4248-6739-8C2F2D0EF475}"/>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6">
            <a:extLst>
              <a:ext uri="{FF2B5EF4-FFF2-40B4-BE49-F238E27FC236}">
                <a16:creationId xmlns:a16="http://schemas.microsoft.com/office/drawing/2014/main" id="{5D9FF2BC-0E4E-E669-B7BD-560ABE165D66}"/>
              </a:ext>
            </a:extLst>
          </p:cNvPr>
          <p:cNvSpPr>
            <a:spLocks noGrp="1" noChangeArrowheads="1"/>
          </p:cNvSpPr>
          <p:nvPr>
            <p:ph type="sldNum" sz="quarter" idx="12"/>
          </p:nvPr>
        </p:nvSpPr>
        <p:spPr>
          <a:ln/>
        </p:spPr>
        <p:txBody>
          <a:bodyPr/>
          <a:lstStyle>
            <a:lvl1pPr>
              <a:defRPr/>
            </a:lvl1pPr>
          </a:lstStyle>
          <a:p>
            <a:pPr>
              <a:defRPr/>
            </a:pPr>
            <a:fld id="{1F32CD03-14C0-4DF4-BE4A-A55DF07F8ADD}" type="slidenum">
              <a:rPr lang="it-IT" altLang="en-US"/>
              <a:pPr>
                <a:defRPr/>
              </a:pPr>
              <a:t>‹#›</a:t>
            </a:fld>
            <a:endParaRPr lang="it-IT" altLang="en-US"/>
          </a:p>
        </p:txBody>
      </p:sp>
    </p:spTree>
    <p:extLst>
      <p:ext uri="{BB962C8B-B14F-4D97-AF65-F5344CB8AC3E}">
        <p14:creationId xmlns:p14="http://schemas.microsoft.com/office/powerpoint/2010/main" val="312190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F9418AA-FBA5-86B8-BCE4-1071A6950668}"/>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AED27169-51B5-B72E-E1F5-0BE77A04FFE2}"/>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28C83939-0384-5758-F6AC-D8C00FA5C366}"/>
              </a:ext>
            </a:extLst>
          </p:cNvPr>
          <p:cNvSpPr>
            <a:spLocks noGrp="1" noChangeArrowheads="1"/>
          </p:cNvSpPr>
          <p:nvPr>
            <p:ph type="sldNum" sz="quarter" idx="12"/>
          </p:nvPr>
        </p:nvSpPr>
        <p:spPr>
          <a:ln/>
        </p:spPr>
        <p:txBody>
          <a:bodyPr/>
          <a:lstStyle>
            <a:lvl1pPr>
              <a:defRPr/>
            </a:lvl1pPr>
          </a:lstStyle>
          <a:p>
            <a:pPr>
              <a:defRPr/>
            </a:pPr>
            <a:fld id="{6D3CF6CE-ABFF-4DDC-8FAA-CF6BC4480FBE}" type="slidenum">
              <a:rPr lang="it-IT" altLang="en-US"/>
              <a:pPr>
                <a:defRPr/>
              </a:pPr>
              <a:t>‹#›</a:t>
            </a:fld>
            <a:endParaRPr lang="it-IT" altLang="en-US"/>
          </a:p>
        </p:txBody>
      </p:sp>
    </p:spTree>
    <p:extLst>
      <p:ext uri="{BB962C8B-B14F-4D97-AF65-F5344CB8AC3E}">
        <p14:creationId xmlns:p14="http://schemas.microsoft.com/office/powerpoint/2010/main" val="383711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DD66B81-F763-C158-57CB-72D4119673BA}"/>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CE158FE4-1580-644A-DA63-DEA4E84F96DB}"/>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68C30C9E-159E-DB8B-8D46-649F2E2EB028}"/>
              </a:ext>
            </a:extLst>
          </p:cNvPr>
          <p:cNvSpPr>
            <a:spLocks noGrp="1" noChangeArrowheads="1"/>
          </p:cNvSpPr>
          <p:nvPr>
            <p:ph type="sldNum" sz="quarter" idx="12"/>
          </p:nvPr>
        </p:nvSpPr>
        <p:spPr>
          <a:ln/>
        </p:spPr>
        <p:txBody>
          <a:bodyPr/>
          <a:lstStyle>
            <a:lvl1pPr>
              <a:defRPr/>
            </a:lvl1pPr>
          </a:lstStyle>
          <a:p>
            <a:pPr>
              <a:defRPr/>
            </a:pPr>
            <a:fld id="{65866121-6E09-4993-BB69-640F9FC5618A}" type="slidenum">
              <a:rPr lang="it-IT" altLang="en-US"/>
              <a:pPr>
                <a:defRPr/>
              </a:pPr>
              <a:t>‹#›</a:t>
            </a:fld>
            <a:endParaRPr lang="it-IT" altLang="en-US"/>
          </a:p>
        </p:txBody>
      </p:sp>
    </p:spTree>
    <p:extLst>
      <p:ext uri="{BB962C8B-B14F-4D97-AF65-F5344CB8AC3E}">
        <p14:creationId xmlns:p14="http://schemas.microsoft.com/office/powerpoint/2010/main" val="50109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4A7F4-2ECE-580A-4B6E-2D7A4C1C4F9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a:extLst>
              <a:ext uri="{FF2B5EF4-FFF2-40B4-BE49-F238E27FC236}">
                <a16:creationId xmlns:a16="http://schemas.microsoft.com/office/drawing/2014/main" id="{BD365C69-4BE4-ADBC-F0F9-C00ED4D05B9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a:extLst>
              <a:ext uri="{FF2B5EF4-FFF2-40B4-BE49-F238E27FC236}">
                <a16:creationId xmlns:a16="http://schemas.microsoft.com/office/drawing/2014/main" id="{5E2143C3-28BD-1768-9FF3-AC8C3648236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ltLang="en-US"/>
          </a:p>
        </p:txBody>
      </p:sp>
      <p:sp>
        <p:nvSpPr>
          <p:cNvPr id="1029" name="Rectangle 5">
            <a:extLst>
              <a:ext uri="{FF2B5EF4-FFF2-40B4-BE49-F238E27FC236}">
                <a16:creationId xmlns:a16="http://schemas.microsoft.com/office/drawing/2014/main" id="{C0EA1592-E844-CE49-E1BE-ABCEEAF6E32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ltLang="en-US"/>
          </a:p>
        </p:txBody>
      </p:sp>
      <p:sp>
        <p:nvSpPr>
          <p:cNvPr id="1030" name="Rectangle 6">
            <a:extLst>
              <a:ext uri="{FF2B5EF4-FFF2-40B4-BE49-F238E27FC236}">
                <a16:creationId xmlns:a16="http://schemas.microsoft.com/office/drawing/2014/main" id="{F7FEAAA3-7D52-F1EB-6FA3-E6E1043157F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3E49404-22D5-4D18-AE51-E495991B9044}"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F193A3E-53CF-B310-3E65-2D26B42DA714}"/>
              </a:ext>
            </a:extLst>
          </p:cNvPr>
          <p:cNvSpPr>
            <a:spLocks noGrp="1" noChangeArrowheads="1"/>
          </p:cNvSpPr>
          <p:nvPr>
            <p:ph type="ctrTitle"/>
          </p:nvPr>
        </p:nvSpPr>
        <p:spPr>
          <a:xfrm>
            <a:off x="755650" y="547689"/>
            <a:ext cx="7772400" cy="2406649"/>
          </a:xfrm>
        </p:spPr>
        <p:txBody>
          <a:bodyPr anchor="ctr"/>
          <a:lstStyle/>
          <a:p>
            <a:pPr eaLnBrk="1" hangingPunct="1"/>
            <a:r>
              <a:rPr lang="it-IT" altLang="en-US" sz="4000" b="1" i="1" dirty="0"/>
              <a:t>The Study and </a:t>
            </a:r>
            <a:br>
              <a:rPr lang="it-IT" altLang="en-US" sz="4000" b="1" i="1" dirty="0"/>
            </a:br>
            <a:r>
              <a:rPr lang="it-IT" altLang="en-US" sz="4000" b="1" i="1" dirty="0"/>
              <a:t>Production of </a:t>
            </a:r>
            <a:br>
              <a:rPr lang="it-IT" altLang="en-US" sz="4000" b="1" i="1" dirty="0"/>
            </a:br>
            <a:r>
              <a:rPr lang="it-IT" altLang="en-US" sz="4000" b="1" i="1" dirty="0"/>
              <a:t>Texts </a:t>
            </a:r>
          </a:p>
        </p:txBody>
      </p:sp>
      <p:sp>
        <p:nvSpPr>
          <p:cNvPr id="3075" name="Rectangle 3">
            <a:extLst>
              <a:ext uri="{FF2B5EF4-FFF2-40B4-BE49-F238E27FC236}">
                <a16:creationId xmlns:a16="http://schemas.microsoft.com/office/drawing/2014/main" id="{35FD1742-F1F2-4041-14D5-E13C9C6BA7AF}"/>
              </a:ext>
            </a:extLst>
          </p:cNvPr>
          <p:cNvSpPr>
            <a:spLocks noGrp="1" noChangeArrowheads="1"/>
          </p:cNvSpPr>
          <p:nvPr>
            <p:ph type="subTitle" idx="1"/>
          </p:nvPr>
        </p:nvSpPr>
        <p:spPr>
          <a:xfrm>
            <a:off x="1403350" y="3500438"/>
            <a:ext cx="6400800" cy="1752600"/>
          </a:xfrm>
        </p:spPr>
        <p:txBody>
          <a:bodyPr/>
          <a:lstStyle/>
          <a:p>
            <a:pPr eaLnBrk="1" hangingPunct="1"/>
            <a:r>
              <a:rPr lang="it-IT" altLang="en-US" sz="3200"/>
              <a:t>Lesson 9</a:t>
            </a:r>
          </a:p>
        </p:txBody>
      </p:sp>
      <p:pic>
        <p:nvPicPr>
          <p:cNvPr id="4" name="Picture 4">
            <a:extLst>
              <a:ext uri="{FF2B5EF4-FFF2-40B4-BE49-F238E27FC236}">
                <a16:creationId xmlns:a16="http://schemas.microsoft.com/office/drawing/2014/main" id="{5D19530D-C569-3F49-0B8A-A22FEA2B3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3357563"/>
            <a:ext cx="38512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4E8BA67-A131-D3D7-3614-3FE0E4040066}"/>
              </a:ext>
            </a:extLst>
          </p:cNvPr>
          <p:cNvSpPr>
            <a:spLocks noGrp="1"/>
          </p:cNvSpPr>
          <p:nvPr>
            <p:ph type="sldNum" sz="quarter" idx="12"/>
          </p:nvPr>
        </p:nvSpPr>
        <p:spPr/>
        <p:txBody>
          <a:bodyPr/>
          <a:lstStyle/>
          <a:p>
            <a:pPr>
              <a:defRPr/>
            </a:pPr>
            <a:fld id="{D76520DF-D638-42BE-9042-CD28666A0C84}" type="slidenum">
              <a:rPr lang="it-IT" altLang="en-US" smtClean="0"/>
              <a:pPr>
                <a:defRPr/>
              </a:pPr>
              <a:t>1</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68CCA40-0C87-3333-A2A2-E14EB73DF86A}"/>
              </a:ext>
            </a:extLst>
          </p:cNvPr>
          <p:cNvSpPr>
            <a:spLocks noGrp="1" noChangeArrowheads="1"/>
          </p:cNvSpPr>
          <p:nvPr>
            <p:ph type="body" idx="1"/>
          </p:nvPr>
        </p:nvSpPr>
        <p:spPr>
          <a:xfrm>
            <a:off x="468313" y="260350"/>
            <a:ext cx="8229600" cy="6237288"/>
          </a:xfrm>
        </p:spPr>
        <p:txBody>
          <a:bodyPr/>
          <a:lstStyle/>
          <a:p>
            <a:pPr>
              <a:lnSpc>
                <a:spcPct val="80000"/>
              </a:lnSpc>
              <a:buFontTx/>
              <a:buNone/>
            </a:pPr>
            <a:r>
              <a:rPr lang="en-US" altLang="zh-CN" sz="1800" b="1">
                <a:ea typeface="SimSun" panose="02010600030101010101" pitchFamily="2" charset="-122"/>
              </a:rPr>
              <a:t>	A Life in the Day of Tracey Emin</a:t>
            </a:r>
            <a:r>
              <a:rPr lang="en-US" altLang="zh-CN" sz="1800">
                <a:ea typeface="SimSun" panose="02010600030101010101" pitchFamily="2" charset="-122"/>
              </a:rPr>
              <a:t>         </a:t>
            </a:r>
            <a:r>
              <a:rPr lang="en-US" altLang="zh-CN" sz="1400">
                <a:ea typeface="SimSun" panose="02010600030101010101" pitchFamily="2" charset="-122"/>
              </a:rPr>
              <a:t>Ria Higgins, The Sunday Times, June 8, 2008</a:t>
            </a:r>
            <a:endParaRPr lang="it-IT" altLang="zh-CN" sz="1400" b="1">
              <a:ea typeface="SimSun" panose="02010600030101010101" pitchFamily="2" charset="-122"/>
            </a:endParaRPr>
          </a:p>
          <a:p>
            <a:pPr>
              <a:lnSpc>
                <a:spcPct val="80000"/>
              </a:lnSpc>
              <a:buFontTx/>
              <a:buNone/>
            </a:pPr>
            <a:r>
              <a:rPr lang="en-US" altLang="zh-CN" sz="1800" b="1">
                <a:ea typeface="SimSun" panose="02010600030101010101" pitchFamily="2" charset="-122"/>
              </a:rPr>
              <a:t>	</a:t>
            </a:r>
          </a:p>
          <a:p>
            <a:pPr>
              <a:lnSpc>
                <a:spcPct val="80000"/>
              </a:lnSpc>
              <a:buFontTx/>
              <a:buNone/>
            </a:pPr>
            <a:r>
              <a:rPr lang="en-US" altLang="zh-CN" sz="1800" b="1">
                <a:ea typeface="SimSun" panose="02010600030101010101" pitchFamily="2" charset="-122"/>
              </a:rPr>
              <a:t>	The 44-year-old artist lives on her own with her cat, Docket, in east London. Now a Royal Academician, she has curated a room in this year’s summer show at the Royal Academy of Arts, which opens tomorrow.</a:t>
            </a:r>
            <a:endParaRPr lang="it-IT" altLang="zh-CN" sz="1800" b="1">
              <a:ea typeface="SimSun" panose="02010600030101010101" pitchFamily="2" charset="-122"/>
            </a:endParaRPr>
          </a:p>
          <a:p>
            <a:pPr>
              <a:lnSpc>
                <a:spcPct val="80000"/>
              </a:lnSpc>
              <a:buFontTx/>
              <a:buNone/>
            </a:pPr>
            <a:endParaRPr lang="en-US" altLang="zh-CN" sz="900">
              <a:ea typeface="SimSun" panose="02010600030101010101" pitchFamily="2" charset="-122"/>
            </a:endParaRPr>
          </a:p>
          <a:p>
            <a:pPr>
              <a:lnSpc>
                <a:spcPct val="80000"/>
              </a:lnSpc>
              <a:buFontTx/>
              <a:buNone/>
            </a:pPr>
            <a:r>
              <a:rPr lang="en-US" altLang="zh-CN" sz="1800">
                <a:ea typeface="SimSun" panose="02010600030101010101" pitchFamily="2" charset="-122"/>
              </a:rPr>
              <a:t>	I wake up at about 6.30, and the first thing I do is turn on the BBC World Service. Docket, who’s my little soul mate, often sleeps with me. He’s grey and white with pink paws and big yellow eyes, and with him at my heel I’ll then head downstairs to make some tea. I live in an 18th-century weaver’s house with five floors; my bedroom’s at the top and my kitchen’s at the bottom. Docket will open his little cupboard and nudge at his food, while I reach for my china teapot. Mum gave it to me. It’s got a pink rose on it and has a matching cup and saucer and milk jug. I put it all on a wicker tray and head back upstairs to my satin sheets. </a:t>
            </a:r>
          </a:p>
          <a:p>
            <a:pPr>
              <a:lnSpc>
                <a:spcPct val="80000"/>
              </a:lnSpc>
              <a:buFontTx/>
              <a:buNone/>
            </a:pPr>
            <a:endParaRPr lang="en-US" altLang="zh-CN" sz="900">
              <a:ea typeface="SimSun" panose="02010600030101010101" pitchFamily="2" charset="-122"/>
            </a:endParaRPr>
          </a:p>
          <a:p>
            <a:pPr>
              <a:lnSpc>
                <a:spcPct val="80000"/>
              </a:lnSpc>
              <a:buFontTx/>
              <a:buNone/>
            </a:pPr>
            <a:r>
              <a:rPr lang="en-US" altLang="zh-CN" sz="1800">
                <a:ea typeface="SimSun" panose="02010600030101010101" pitchFamily="2" charset="-122"/>
              </a:rPr>
              <a:t>	</a:t>
            </a:r>
            <a:endParaRPr lang="it-IT" altLang="en-US" sz="1800"/>
          </a:p>
        </p:txBody>
      </p:sp>
      <p:sp>
        <p:nvSpPr>
          <p:cNvPr id="2" name="Rectangle 3">
            <a:extLst>
              <a:ext uri="{FF2B5EF4-FFF2-40B4-BE49-F238E27FC236}">
                <a16:creationId xmlns:a16="http://schemas.microsoft.com/office/drawing/2014/main" id="{447030A6-0569-F59C-CB1C-939034149DF6}"/>
              </a:ext>
            </a:extLst>
          </p:cNvPr>
          <p:cNvSpPr>
            <a:spLocks noChangeArrowheads="1"/>
          </p:cNvSpPr>
          <p:nvPr/>
        </p:nvSpPr>
        <p:spPr bwMode="auto">
          <a:xfrm>
            <a:off x="611188" y="196850"/>
            <a:ext cx="8064500" cy="5111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it-IT" altLang="en-US" sz="4000" dirty="0" err="1"/>
              <a:t>Possible</a:t>
            </a:r>
            <a:r>
              <a:rPr lang="it-IT" altLang="en-US" sz="4000" dirty="0"/>
              <a:t> </a:t>
            </a:r>
            <a:r>
              <a:rPr lang="it-IT" altLang="en-US" sz="4000" i="1" dirty="0"/>
              <a:t>TEST</a:t>
            </a:r>
            <a:r>
              <a:rPr lang="it-IT" altLang="en-US" sz="4000" dirty="0"/>
              <a:t> </a:t>
            </a:r>
            <a:r>
              <a:rPr lang="it-IT" altLang="en-US" sz="4000" dirty="0" err="1"/>
              <a:t>question</a:t>
            </a:r>
            <a:r>
              <a:rPr lang="it-IT" altLang="en-US" sz="4000" dirty="0"/>
              <a:t>:</a:t>
            </a:r>
          </a:p>
          <a:p>
            <a:pPr algn="ctr">
              <a:spcBef>
                <a:spcPct val="0"/>
              </a:spcBef>
              <a:buFontTx/>
              <a:buNone/>
            </a:pPr>
            <a:endParaRPr lang="it-IT" altLang="en-US" sz="4000" dirty="0"/>
          </a:p>
          <a:p>
            <a:pPr algn="ctr">
              <a:spcBef>
                <a:spcPct val="0"/>
              </a:spcBef>
              <a:buFontTx/>
              <a:buNone/>
            </a:pPr>
            <a:r>
              <a:rPr lang="it-IT" altLang="en-US" sz="4000" dirty="0" err="1"/>
              <a:t>Consider</a:t>
            </a:r>
            <a:r>
              <a:rPr lang="it-IT" altLang="en-US" sz="4000" dirty="0"/>
              <a:t> the use of </a:t>
            </a:r>
            <a:r>
              <a:rPr lang="it-IT" altLang="en-US" sz="4000" b="1" i="1" u="sng" dirty="0" err="1"/>
              <a:t>lexis</a:t>
            </a:r>
            <a:r>
              <a:rPr lang="it-IT" altLang="en-US" sz="4000" b="1" i="1" u="sng" dirty="0"/>
              <a:t> </a:t>
            </a:r>
          </a:p>
          <a:p>
            <a:pPr algn="ctr">
              <a:spcBef>
                <a:spcPct val="0"/>
              </a:spcBef>
              <a:buFontTx/>
              <a:buNone/>
            </a:pPr>
            <a:r>
              <a:rPr lang="it-IT" altLang="en-US" sz="4000" dirty="0"/>
              <a:t>in </a:t>
            </a:r>
            <a:r>
              <a:rPr lang="it-IT" altLang="en-US" sz="4000" dirty="0" err="1"/>
              <a:t>paragraphs</a:t>
            </a:r>
            <a:r>
              <a:rPr lang="it-IT" altLang="en-US" sz="4000" dirty="0"/>
              <a:t> 1 and 2.</a:t>
            </a:r>
          </a:p>
        </p:txBody>
      </p:sp>
      <p:sp>
        <p:nvSpPr>
          <p:cNvPr id="3" name="Rectangle 4">
            <a:extLst>
              <a:ext uri="{FF2B5EF4-FFF2-40B4-BE49-F238E27FC236}">
                <a16:creationId xmlns:a16="http://schemas.microsoft.com/office/drawing/2014/main" id="{BCD27CAA-3340-F29C-32B0-7F2FF6F19636}"/>
              </a:ext>
            </a:extLst>
          </p:cNvPr>
          <p:cNvSpPr>
            <a:spLocks noGrp="1" noChangeArrowheads="1"/>
          </p:cNvSpPr>
          <p:nvPr>
            <p:ph type="title"/>
          </p:nvPr>
        </p:nvSpPr>
        <p:spPr>
          <a:xfrm>
            <a:off x="611188" y="4229100"/>
            <a:ext cx="8229600" cy="1143000"/>
          </a:xfrm>
          <a:noFill/>
        </p:spPr>
        <p:txBody>
          <a:bodyPr/>
          <a:lstStyle/>
          <a:p>
            <a:r>
              <a:rPr lang="it-IT" altLang="en-US" dirty="0"/>
              <a:t>First step: </a:t>
            </a:r>
            <a:r>
              <a:rPr lang="it-IT" altLang="en-US" i="1" dirty="0"/>
              <a:t>analyze</a:t>
            </a:r>
          </a:p>
        </p:txBody>
      </p:sp>
      <p:sp>
        <p:nvSpPr>
          <p:cNvPr id="4" name="Slide Number Placeholder 3">
            <a:extLst>
              <a:ext uri="{FF2B5EF4-FFF2-40B4-BE49-F238E27FC236}">
                <a16:creationId xmlns:a16="http://schemas.microsoft.com/office/drawing/2014/main" id="{19AEC7E6-19FA-64D5-6503-8A730EEC79E8}"/>
              </a:ext>
            </a:extLst>
          </p:cNvPr>
          <p:cNvSpPr>
            <a:spLocks noGrp="1"/>
          </p:cNvSpPr>
          <p:nvPr>
            <p:ph type="sldNum" sz="quarter" idx="12"/>
          </p:nvPr>
        </p:nvSpPr>
        <p:spPr/>
        <p:txBody>
          <a:bodyPr/>
          <a:lstStyle/>
          <a:p>
            <a:pPr>
              <a:defRPr/>
            </a:pPr>
            <a:fld id="{06C56F21-D1F5-4081-92C9-4B8E2B9E26AB}" type="slidenum">
              <a:rPr lang="it-IT" altLang="en-US" smtClean="0"/>
              <a:pPr>
                <a:defRPr/>
              </a:pPr>
              <a:t>10</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A8FDC5A-89F4-9B84-1E92-0E04C741948D}"/>
              </a:ext>
            </a:extLst>
          </p:cNvPr>
          <p:cNvSpPr>
            <a:spLocks noGrp="1" noChangeArrowheads="1"/>
          </p:cNvSpPr>
          <p:nvPr>
            <p:ph type="body" idx="1"/>
          </p:nvPr>
        </p:nvSpPr>
        <p:spPr>
          <a:xfrm>
            <a:off x="468313" y="260350"/>
            <a:ext cx="8229600" cy="6597650"/>
          </a:xfrm>
        </p:spPr>
        <p:txBody>
          <a:bodyPr/>
          <a:lstStyle/>
          <a:p>
            <a:pPr>
              <a:lnSpc>
                <a:spcPct val="80000"/>
              </a:lnSpc>
              <a:buFontTx/>
              <a:buNone/>
              <a:defRPr/>
            </a:pPr>
            <a:r>
              <a:rPr lang="en-US" altLang="zh-CN" sz="2000" b="1" dirty="0">
                <a:ea typeface="SimSun" panose="02010600030101010101" pitchFamily="2" charset="-122"/>
              </a:rPr>
              <a:t>	A Life in the Day of </a:t>
            </a:r>
            <a:r>
              <a:rPr lang="en-US" altLang="zh-CN" sz="2000" b="1" dirty="0">
                <a:solidFill>
                  <a:srgbClr val="FF0000"/>
                </a:solidFill>
                <a:ea typeface="SimSun" panose="02010600030101010101" pitchFamily="2" charset="-122"/>
              </a:rPr>
              <a:t>Tracey Emin</a:t>
            </a:r>
            <a:r>
              <a:rPr lang="en-US" altLang="zh-CN" sz="2000" dirty="0">
                <a:ea typeface="SimSun" panose="02010600030101010101" pitchFamily="2" charset="-122"/>
              </a:rPr>
              <a:t>         </a:t>
            </a:r>
            <a:r>
              <a:rPr lang="en-US" altLang="zh-CN" sz="1600" dirty="0">
                <a:ea typeface="SimSun" panose="02010600030101010101" pitchFamily="2" charset="-122"/>
              </a:rPr>
              <a:t>Ria Higgins, The Sunday Times, 							June 8, 2008</a:t>
            </a:r>
            <a:endParaRPr lang="it-IT" altLang="zh-CN" sz="1600" b="1" dirty="0">
              <a:ea typeface="SimSun" panose="02010600030101010101" pitchFamily="2" charset="-122"/>
            </a:endParaRPr>
          </a:p>
          <a:p>
            <a:pPr>
              <a:lnSpc>
                <a:spcPct val="80000"/>
              </a:lnSpc>
              <a:buFontTx/>
              <a:buNone/>
              <a:defRPr/>
            </a:pPr>
            <a:r>
              <a:rPr lang="en-US" altLang="zh-CN" sz="2000" b="1" dirty="0">
                <a:ea typeface="SimSun" panose="02010600030101010101" pitchFamily="2" charset="-122"/>
              </a:rPr>
              <a:t>	</a:t>
            </a:r>
          </a:p>
          <a:p>
            <a:pPr>
              <a:lnSpc>
                <a:spcPct val="80000"/>
              </a:lnSpc>
              <a:buFontTx/>
              <a:buNone/>
              <a:defRPr/>
            </a:pPr>
            <a:r>
              <a:rPr lang="en-US" altLang="zh-CN" sz="2000" b="1" dirty="0">
                <a:ea typeface="SimSun" panose="02010600030101010101" pitchFamily="2" charset="-122"/>
              </a:rPr>
              <a:t>	</a:t>
            </a:r>
            <a:r>
              <a:rPr lang="en-US" altLang="zh-CN" sz="2000" dirty="0">
                <a:ea typeface="SimSun" panose="02010600030101010101" pitchFamily="2" charset="-122"/>
              </a:rPr>
              <a:t>The </a:t>
            </a:r>
            <a:r>
              <a:rPr lang="en-US" altLang="zh-CN" sz="2000" dirty="0">
                <a:solidFill>
                  <a:srgbClr val="FF0000"/>
                </a:solidFill>
                <a:ea typeface="SimSun" panose="02010600030101010101" pitchFamily="2" charset="-122"/>
              </a:rPr>
              <a:t>44-year-old artist</a:t>
            </a:r>
            <a:r>
              <a:rPr lang="en-US" altLang="zh-CN" sz="2000" dirty="0">
                <a:ea typeface="SimSun" panose="02010600030101010101" pitchFamily="2" charset="-122"/>
              </a:rPr>
              <a:t> </a:t>
            </a:r>
            <a:r>
              <a:rPr lang="en-US" altLang="zh-CN" sz="2000" u="sng" dirty="0">
                <a:ea typeface="SimSun" panose="02010600030101010101" pitchFamily="2" charset="-122"/>
              </a:rPr>
              <a:t>lives</a:t>
            </a:r>
            <a:r>
              <a:rPr lang="en-US" altLang="zh-CN" sz="2000" dirty="0">
                <a:ea typeface="SimSun" panose="02010600030101010101" pitchFamily="2" charset="-122"/>
              </a:rPr>
              <a:t> </a:t>
            </a:r>
            <a:r>
              <a:rPr lang="en-US" altLang="zh-CN" sz="2000" dirty="0">
                <a:solidFill>
                  <a:srgbClr val="FF0000"/>
                </a:solidFill>
                <a:ea typeface="SimSun" panose="02010600030101010101" pitchFamily="2" charset="-122"/>
              </a:rPr>
              <a:t>on her own</a:t>
            </a:r>
            <a:r>
              <a:rPr lang="en-US" altLang="zh-CN" sz="2000" dirty="0">
                <a:ea typeface="SimSun" panose="02010600030101010101" pitchFamily="2" charset="-122"/>
              </a:rPr>
              <a:t> with </a:t>
            </a:r>
            <a:r>
              <a:rPr lang="en-US" altLang="zh-CN" sz="2000" dirty="0">
                <a:solidFill>
                  <a:srgbClr val="FF0000"/>
                </a:solidFill>
                <a:ea typeface="SimSun" panose="02010600030101010101" pitchFamily="2" charset="-122"/>
              </a:rPr>
              <a:t>her</a:t>
            </a:r>
            <a:r>
              <a:rPr lang="en-US" altLang="zh-CN" sz="2000" dirty="0">
                <a:ea typeface="SimSun" panose="02010600030101010101" pitchFamily="2" charset="-122"/>
              </a:rPr>
              <a:t> </a:t>
            </a:r>
            <a:r>
              <a:rPr lang="en-US" altLang="zh-CN" sz="2000" dirty="0">
                <a:solidFill>
                  <a:srgbClr val="009900"/>
                </a:solidFill>
                <a:ea typeface="SimSun" panose="02010600030101010101" pitchFamily="2" charset="-122"/>
              </a:rPr>
              <a:t>cat</a:t>
            </a:r>
            <a:r>
              <a:rPr lang="en-US" altLang="zh-CN" sz="2000" dirty="0">
                <a:ea typeface="SimSun" panose="02010600030101010101" pitchFamily="2" charset="-122"/>
              </a:rPr>
              <a:t>, </a:t>
            </a:r>
            <a:r>
              <a:rPr lang="en-US" altLang="zh-CN" sz="2000" dirty="0">
                <a:solidFill>
                  <a:srgbClr val="009900"/>
                </a:solidFill>
                <a:ea typeface="SimSun" panose="02010600030101010101" pitchFamily="2" charset="-122"/>
              </a:rPr>
              <a:t>Docket,</a:t>
            </a:r>
            <a:r>
              <a:rPr lang="en-US" altLang="zh-CN" sz="2000" dirty="0">
                <a:ea typeface="SimSun" panose="02010600030101010101" pitchFamily="2" charset="-122"/>
              </a:rPr>
              <a:t> in east London. Now </a:t>
            </a:r>
            <a:r>
              <a:rPr lang="en-US" altLang="zh-CN" sz="2000" dirty="0">
                <a:solidFill>
                  <a:srgbClr val="FF0000"/>
                </a:solidFill>
                <a:ea typeface="SimSun" panose="02010600030101010101" pitchFamily="2" charset="-122"/>
              </a:rPr>
              <a:t>a Royal Academician</a:t>
            </a:r>
            <a:r>
              <a:rPr lang="en-US" altLang="zh-CN" sz="2000" dirty="0">
                <a:ea typeface="SimSun" panose="02010600030101010101" pitchFamily="2" charset="-122"/>
              </a:rPr>
              <a:t>, </a:t>
            </a:r>
            <a:r>
              <a:rPr lang="en-US" altLang="zh-CN" sz="2000" dirty="0">
                <a:solidFill>
                  <a:srgbClr val="FF0000"/>
                </a:solidFill>
                <a:ea typeface="SimSun" panose="02010600030101010101" pitchFamily="2" charset="-122"/>
              </a:rPr>
              <a:t>she </a:t>
            </a:r>
            <a:r>
              <a:rPr lang="en-US" altLang="zh-CN" sz="2000" u="sng" dirty="0">
                <a:ea typeface="SimSun" panose="02010600030101010101" pitchFamily="2" charset="-122"/>
              </a:rPr>
              <a:t>has curated</a:t>
            </a:r>
            <a:r>
              <a:rPr lang="en-US" altLang="zh-CN" sz="2000" dirty="0">
                <a:ea typeface="SimSun" panose="02010600030101010101" pitchFamily="2" charset="-122"/>
              </a:rPr>
              <a:t> a </a:t>
            </a:r>
            <a:r>
              <a:rPr lang="en-US" altLang="zh-CN" sz="2000" dirty="0">
                <a:solidFill>
                  <a:schemeClr val="accent2"/>
                </a:solidFill>
                <a:ea typeface="SimSun" panose="02010600030101010101" pitchFamily="2" charset="-122"/>
              </a:rPr>
              <a:t>room</a:t>
            </a:r>
            <a:r>
              <a:rPr lang="en-US" altLang="zh-CN" sz="2000" dirty="0">
                <a:ea typeface="SimSun" panose="02010600030101010101" pitchFamily="2" charset="-122"/>
              </a:rPr>
              <a:t> in this year’s </a:t>
            </a:r>
            <a:r>
              <a:rPr lang="en-US" altLang="zh-CN" sz="2000" dirty="0">
                <a:solidFill>
                  <a:schemeClr val="accent2"/>
                </a:solidFill>
                <a:ea typeface="SimSun" panose="02010600030101010101" pitchFamily="2" charset="-122"/>
              </a:rPr>
              <a:t>summer show</a:t>
            </a:r>
            <a:r>
              <a:rPr lang="en-US" altLang="zh-CN" sz="2000" dirty="0">
                <a:ea typeface="SimSun" panose="02010600030101010101" pitchFamily="2" charset="-122"/>
              </a:rPr>
              <a:t> at the </a:t>
            </a:r>
            <a:r>
              <a:rPr lang="en-US" altLang="zh-CN" sz="2000" dirty="0">
                <a:solidFill>
                  <a:schemeClr val="accent2"/>
                </a:solidFill>
                <a:ea typeface="SimSun" panose="02010600030101010101" pitchFamily="2" charset="-122"/>
              </a:rPr>
              <a:t>Royal Academy of</a:t>
            </a:r>
            <a:r>
              <a:rPr lang="en-US" altLang="zh-CN" sz="2000" dirty="0">
                <a:ea typeface="SimSun" panose="02010600030101010101" pitchFamily="2" charset="-122"/>
              </a:rPr>
              <a:t> </a:t>
            </a:r>
            <a:r>
              <a:rPr lang="en-US" altLang="zh-CN" sz="2000" dirty="0">
                <a:solidFill>
                  <a:schemeClr val="accent2"/>
                </a:solidFill>
                <a:ea typeface="SimSun" panose="02010600030101010101" pitchFamily="2" charset="-122"/>
              </a:rPr>
              <a:t>Arts</a:t>
            </a:r>
            <a:r>
              <a:rPr lang="en-US" altLang="zh-CN" sz="2000" dirty="0">
                <a:ea typeface="SimSun" panose="02010600030101010101" pitchFamily="2" charset="-122"/>
              </a:rPr>
              <a:t>, which </a:t>
            </a:r>
            <a:r>
              <a:rPr lang="en-US" altLang="zh-CN" sz="2000" u="sng" dirty="0">
                <a:ea typeface="SimSun" panose="02010600030101010101" pitchFamily="2" charset="-122"/>
              </a:rPr>
              <a:t>opens</a:t>
            </a:r>
            <a:r>
              <a:rPr lang="en-US" altLang="zh-CN" sz="2000" dirty="0">
                <a:ea typeface="SimSun" panose="02010600030101010101" pitchFamily="2" charset="-122"/>
              </a:rPr>
              <a:t> tomorrow.</a:t>
            </a:r>
            <a:endParaRPr lang="it-IT" altLang="zh-CN" sz="2000" dirty="0">
              <a:ea typeface="SimSun" panose="02010600030101010101" pitchFamily="2" charset="-122"/>
            </a:endParaRPr>
          </a:p>
          <a:p>
            <a:pPr>
              <a:lnSpc>
                <a:spcPct val="80000"/>
              </a:lnSpc>
              <a:buFontTx/>
              <a:buNone/>
              <a:defRPr/>
            </a:pPr>
            <a:endParaRPr lang="en-US" altLang="zh-CN" sz="1000" dirty="0">
              <a:ea typeface="SimSun" panose="02010600030101010101" pitchFamily="2" charset="-122"/>
            </a:endParaRPr>
          </a:p>
          <a:p>
            <a:pPr>
              <a:lnSpc>
                <a:spcPct val="80000"/>
              </a:lnSpc>
              <a:buFontTx/>
              <a:buNone/>
              <a:defRPr/>
            </a:pPr>
            <a:r>
              <a:rPr lang="en-US" altLang="zh-CN" sz="2000" dirty="0">
                <a:ea typeface="SimSun" panose="02010600030101010101" pitchFamily="2" charset="-122"/>
              </a:rPr>
              <a:t>		</a:t>
            </a:r>
            <a:r>
              <a:rPr lang="en-US" altLang="zh-CN" sz="2000" dirty="0">
                <a:solidFill>
                  <a:srgbClr val="FF0000"/>
                </a:solidFill>
                <a:ea typeface="SimSun" panose="02010600030101010101" pitchFamily="2" charset="-122"/>
              </a:rPr>
              <a:t>I</a:t>
            </a:r>
            <a:r>
              <a:rPr lang="en-US" altLang="zh-CN" sz="2000" dirty="0">
                <a:ea typeface="SimSun" panose="02010600030101010101" pitchFamily="2" charset="-122"/>
              </a:rPr>
              <a:t> </a:t>
            </a:r>
            <a:r>
              <a:rPr lang="en-US" altLang="zh-CN" sz="2000" u="sng" dirty="0">
                <a:ea typeface="SimSun" panose="02010600030101010101" pitchFamily="2" charset="-122"/>
              </a:rPr>
              <a:t>wake up</a:t>
            </a:r>
            <a:r>
              <a:rPr lang="en-US" altLang="zh-CN" sz="2000" dirty="0">
                <a:ea typeface="SimSun" panose="02010600030101010101" pitchFamily="2" charset="-122"/>
              </a:rPr>
              <a:t> at about 6: 30 in the morning, and the first thing </a:t>
            </a:r>
            <a:r>
              <a:rPr lang="en-US" altLang="zh-CN" sz="2000" dirty="0">
                <a:solidFill>
                  <a:srgbClr val="FF0000"/>
                </a:solidFill>
                <a:ea typeface="SimSun" panose="02010600030101010101" pitchFamily="2" charset="-122"/>
              </a:rPr>
              <a:t>I </a:t>
            </a:r>
            <a:r>
              <a:rPr lang="en-US" altLang="zh-CN" sz="2000" u="sng" dirty="0">
                <a:ea typeface="SimSun" panose="02010600030101010101" pitchFamily="2" charset="-122"/>
              </a:rPr>
              <a:t>do </a:t>
            </a:r>
            <a:r>
              <a:rPr lang="en-US" altLang="zh-CN" sz="2000" dirty="0">
                <a:ea typeface="SimSun" panose="02010600030101010101" pitchFamily="2" charset="-122"/>
              </a:rPr>
              <a:t>is </a:t>
            </a:r>
            <a:r>
              <a:rPr lang="en-US" altLang="zh-CN" sz="2000" u="sng" dirty="0">
                <a:ea typeface="SimSun" panose="02010600030101010101" pitchFamily="2" charset="-122"/>
              </a:rPr>
              <a:t>turn on</a:t>
            </a:r>
            <a:r>
              <a:rPr lang="en-US" altLang="zh-CN" sz="2000" dirty="0">
                <a:ea typeface="SimSun" panose="02010600030101010101" pitchFamily="2" charset="-122"/>
              </a:rPr>
              <a:t> the BBC World Service. </a:t>
            </a:r>
            <a:r>
              <a:rPr lang="en-US" altLang="zh-CN" sz="2000" dirty="0">
                <a:solidFill>
                  <a:srgbClr val="009900"/>
                </a:solidFill>
                <a:ea typeface="SimSun" panose="02010600030101010101" pitchFamily="2" charset="-122"/>
              </a:rPr>
              <a:t>Docket</a:t>
            </a:r>
            <a:r>
              <a:rPr lang="en-US" altLang="zh-CN" sz="2000" dirty="0">
                <a:ea typeface="SimSun" panose="02010600030101010101" pitchFamily="2" charset="-122"/>
              </a:rPr>
              <a:t>, who’s </a:t>
            </a:r>
            <a:r>
              <a:rPr lang="en-US" altLang="zh-CN" sz="2000" dirty="0">
                <a:solidFill>
                  <a:srgbClr val="FF0000"/>
                </a:solidFill>
                <a:ea typeface="SimSun" panose="02010600030101010101" pitchFamily="2" charset="-122"/>
              </a:rPr>
              <a:t>my</a:t>
            </a:r>
            <a:r>
              <a:rPr lang="en-US" altLang="zh-CN" sz="2000" dirty="0">
                <a:ea typeface="SimSun" panose="02010600030101010101" pitchFamily="2" charset="-122"/>
              </a:rPr>
              <a:t> </a:t>
            </a:r>
            <a:r>
              <a:rPr lang="en-US" altLang="zh-CN" sz="2000" dirty="0">
                <a:solidFill>
                  <a:srgbClr val="009900"/>
                </a:solidFill>
                <a:ea typeface="SimSun" panose="02010600030101010101" pitchFamily="2" charset="-122"/>
              </a:rPr>
              <a:t>little soul mate</a:t>
            </a:r>
            <a:r>
              <a:rPr lang="en-US" altLang="zh-CN" sz="2000" dirty="0">
                <a:ea typeface="SimSun" panose="02010600030101010101" pitchFamily="2" charset="-122"/>
              </a:rPr>
              <a:t>, often </a:t>
            </a:r>
            <a:r>
              <a:rPr lang="en-US" altLang="zh-CN" sz="2000" u="sng" dirty="0">
                <a:ea typeface="SimSun" panose="02010600030101010101" pitchFamily="2" charset="-122"/>
              </a:rPr>
              <a:t>sleeps</a:t>
            </a:r>
            <a:r>
              <a:rPr lang="en-US" altLang="zh-CN" sz="2000" dirty="0">
                <a:ea typeface="SimSun" panose="02010600030101010101" pitchFamily="2" charset="-122"/>
              </a:rPr>
              <a:t> with </a:t>
            </a:r>
            <a:r>
              <a:rPr lang="en-US" altLang="zh-CN" sz="2000" dirty="0">
                <a:solidFill>
                  <a:srgbClr val="FF0000"/>
                </a:solidFill>
                <a:ea typeface="SimSun" panose="02010600030101010101" pitchFamily="2" charset="-122"/>
              </a:rPr>
              <a:t>me</a:t>
            </a:r>
            <a:r>
              <a:rPr lang="en-US" altLang="zh-CN" sz="2000" dirty="0">
                <a:ea typeface="SimSun" panose="02010600030101010101" pitchFamily="2" charset="-122"/>
              </a:rPr>
              <a:t>. </a:t>
            </a:r>
            <a:r>
              <a:rPr lang="en-US" altLang="zh-CN" sz="2000" dirty="0">
                <a:solidFill>
                  <a:srgbClr val="009900"/>
                </a:solidFill>
                <a:ea typeface="SimSun" panose="02010600030101010101" pitchFamily="2" charset="-122"/>
              </a:rPr>
              <a:t>He’s grey and white with pink paws and big yellow eyes</a:t>
            </a:r>
            <a:r>
              <a:rPr lang="en-US" altLang="zh-CN" sz="2000" dirty="0">
                <a:ea typeface="SimSun" panose="02010600030101010101" pitchFamily="2" charset="-122"/>
              </a:rPr>
              <a:t>, and with </a:t>
            </a:r>
            <a:r>
              <a:rPr lang="en-US" altLang="zh-CN" sz="2000" dirty="0">
                <a:solidFill>
                  <a:srgbClr val="009900"/>
                </a:solidFill>
                <a:ea typeface="SimSun" panose="02010600030101010101" pitchFamily="2" charset="-122"/>
              </a:rPr>
              <a:t>him</a:t>
            </a:r>
            <a:r>
              <a:rPr lang="en-US" altLang="zh-CN" sz="2000" dirty="0">
                <a:ea typeface="SimSun" panose="02010600030101010101" pitchFamily="2" charset="-122"/>
              </a:rPr>
              <a:t> at </a:t>
            </a:r>
            <a:r>
              <a:rPr lang="en-US" altLang="zh-CN" sz="2000" dirty="0">
                <a:solidFill>
                  <a:srgbClr val="FF0000"/>
                </a:solidFill>
                <a:ea typeface="SimSun" panose="02010600030101010101" pitchFamily="2" charset="-122"/>
              </a:rPr>
              <a:t>my</a:t>
            </a:r>
            <a:r>
              <a:rPr lang="en-US" altLang="zh-CN" sz="2000" dirty="0">
                <a:ea typeface="SimSun" panose="02010600030101010101" pitchFamily="2" charset="-122"/>
              </a:rPr>
              <a:t> heel </a:t>
            </a:r>
            <a:r>
              <a:rPr lang="en-US" altLang="zh-CN" sz="2000" dirty="0">
                <a:solidFill>
                  <a:srgbClr val="FF0000"/>
                </a:solidFill>
                <a:ea typeface="SimSun" panose="02010600030101010101" pitchFamily="2" charset="-122"/>
              </a:rPr>
              <a:t>I</a:t>
            </a:r>
            <a:r>
              <a:rPr lang="en-US" altLang="zh-CN" sz="2000" dirty="0">
                <a:ea typeface="SimSun" panose="02010600030101010101" pitchFamily="2" charset="-122"/>
              </a:rPr>
              <a:t>’ll then </a:t>
            </a:r>
            <a:r>
              <a:rPr lang="en-US" altLang="zh-CN" sz="2000" u="sng" dirty="0">
                <a:ea typeface="SimSun" panose="02010600030101010101" pitchFamily="2" charset="-122"/>
              </a:rPr>
              <a:t>head</a:t>
            </a:r>
            <a:r>
              <a:rPr lang="en-US" altLang="zh-CN" sz="2000" dirty="0">
                <a:ea typeface="SimSun" panose="02010600030101010101" pitchFamily="2" charset="-122"/>
              </a:rPr>
              <a:t> </a:t>
            </a:r>
            <a:r>
              <a:rPr lang="en-US" altLang="zh-CN" sz="2000" b="1" dirty="0">
                <a:solidFill>
                  <a:srgbClr val="660033"/>
                </a:solidFill>
                <a:ea typeface="SimSun" panose="02010600030101010101" pitchFamily="2" charset="-122"/>
              </a:rPr>
              <a:t>downstairs</a:t>
            </a:r>
            <a:r>
              <a:rPr lang="en-US" altLang="zh-CN" sz="2000" dirty="0">
                <a:ea typeface="SimSun" panose="02010600030101010101" pitchFamily="2" charset="-122"/>
              </a:rPr>
              <a:t> to </a:t>
            </a:r>
            <a:r>
              <a:rPr lang="en-US" altLang="zh-CN" sz="2000" u="sng" dirty="0">
                <a:ea typeface="SimSun" panose="02010600030101010101" pitchFamily="2" charset="-122"/>
              </a:rPr>
              <a:t>make some tea</a:t>
            </a:r>
            <a:r>
              <a:rPr lang="en-US" altLang="zh-CN" sz="2000" dirty="0">
                <a:ea typeface="SimSun" panose="02010600030101010101" pitchFamily="2" charset="-122"/>
              </a:rPr>
              <a:t>.</a:t>
            </a:r>
            <a:r>
              <a:rPr lang="en-US" altLang="zh-CN" sz="2000" dirty="0">
                <a:solidFill>
                  <a:srgbClr val="FF0000"/>
                </a:solidFill>
                <a:ea typeface="SimSun" panose="02010600030101010101" pitchFamily="2" charset="-122"/>
              </a:rPr>
              <a:t> I </a:t>
            </a:r>
            <a:r>
              <a:rPr lang="en-US" altLang="zh-CN" sz="2000" b="1" u="sng" dirty="0">
                <a:solidFill>
                  <a:srgbClr val="660033"/>
                </a:solidFill>
                <a:ea typeface="SimSun" panose="02010600030101010101" pitchFamily="2" charset="-122"/>
              </a:rPr>
              <a:t>live</a:t>
            </a:r>
            <a:r>
              <a:rPr lang="en-US" altLang="zh-CN" sz="2000" dirty="0">
                <a:ea typeface="SimSun" panose="02010600030101010101" pitchFamily="2" charset="-122"/>
              </a:rPr>
              <a:t> in an </a:t>
            </a:r>
            <a:r>
              <a:rPr lang="en-US" altLang="zh-CN" sz="2000" b="1" dirty="0">
                <a:solidFill>
                  <a:srgbClr val="660033"/>
                </a:solidFill>
                <a:ea typeface="SimSun" panose="02010600030101010101" pitchFamily="2" charset="-122"/>
              </a:rPr>
              <a:t>18th-century weaver’s house with five floors</a:t>
            </a:r>
            <a:r>
              <a:rPr lang="en-US" altLang="zh-CN" sz="2000" dirty="0">
                <a:ea typeface="SimSun" panose="02010600030101010101" pitchFamily="2" charset="-122"/>
              </a:rPr>
              <a:t>; </a:t>
            </a:r>
            <a:r>
              <a:rPr lang="en-US" altLang="zh-CN" sz="2000" dirty="0">
                <a:solidFill>
                  <a:srgbClr val="FF0000"/>
                </a:solidFill>
                <a:ea typeface="SimSun" panose="02010600030101010101" pitchFamily="2" charset="-122"/>
              </a:rPr>
              <a:t>my</a:t>
            </a:r>
            <a:r>
              <a:rPr lang="en-US" altLang="zh-CN" sz="2000" dirty="0">
                <a:ea typeface="SimSun" panose="02010600030101010101" pitchFamily="2" charset="-122"/>
              </a:rPr>
              <a:t> </a:t>
            </a:r>
            <a:r>
              <a:rPr lang="en-US" altLang="zh-CN" sz="2000" b="1" dirty="0">
                <a:solidFill>
                  <a:srgbClr val="660033"/>
                </a:solidFill>
                <a:ea typeface="SimSun" panose="02010600030101010101" pitchFamily="2" charset="-122"/>
              </a:rPr>
              <a:t>bedroom’s at the top</a:t>
            </a:r>
            <a:r>
              <a:rPr lang="en-US" altLang="zh-CN" sz="2000" dirty="0">
                <a:ea typeface="SimSun" panose="02010600030101010101" pitchFamily="2" charset="-122"/>
              </a:rPr>
              <a:t> and </a:t>
            </a:r>
            <a:r>
              <a:rPr lang="en-US" altLang="zh-CN" sz="2000" dirty="0">
                <a:solidFill>
                  <a:srgbClr val="FF0000"/>
                </a:solidFill>
                <a:ea typeface="SimSun" panose="02010600030101010101" pitchFamily="2" charset="-122"/>
              </a:rPr>
              <a:t>my</a:t>
            </a:r>
            <a:r>
              <a:rPr lang="en-US" altLang="zh-CN" sz="2000" dirty="0">
                <a:ea typeface="SimSun" panose="02010600030101010101" pitchFamily="2" charset="-122"/>
              </a:rPr>
              <a:t> </a:t>
            </a:r>
            <a:r>
              <a:rPr lang="en-US" altLang="zh-CN" sz="2000" b="1" dirty="0">
                <a:solidFill>
                  <a:srgbClr val="660033"/>
                </a:solidFill>
                <a:ea typeface="SimSun" panose="02010600030101010101" pitchFamily="2" charset="-122"/>
              </a:rPr>
              <a:t>kitchen’s at the bottom</a:t>
            </a:r>
            <a:r>
              <a:rPr lang="en-US" altLang="zh-CN" sz="2000" dirty="0">
                <a:ea typeface="SimSun" panose="02010600030101010101" pitchFamily="2" charset="-122"/>
              </a:rPr>
              <a:t>. </a:t>
            </a:r>
            <a:r>
              <a:rPr lang="en-US" altLang="zh-CN" sz="2000" dirty="0">
                <a:solidFill>
                  <a:srgbClr val="009900"/>
                </a:solidFill>
                <a:ea typeface="SimSun" panose="02010600030101010101" pitchFamily="2" charset="-122"/>
              </a:rPr>
              <a:t>Docket</a:t>
            </a:r>
            <a:r>
              <a:rPr lang="en-US" altLang="zh-CN" sz="2000" dirty="0">
                <a:ea typeface="SimSun" panose="02010600030101010101" pitchFamily="2" charset="-122"/>
              </a:rPr>
              <a:t> </a:t>
            </a:r>
            <a:r>
              <a:rPr lang="en-US" altLang="zh-CN" sz="2000" u="sng" dirty="0">
                <a:ea typeface="SimSun" panose="02010600030101010101" pitchFamily="2" charset="-122"/>
              </a:rPr>
              <a:t>will open</a:t>
            </a:r>
            <a:r>
              <a:rPr lang="en-US" altLang="zh-CN" sz="2000" dirty="0">
                <a:ea typeface="SimSun" panose="02010600030101010101" pitchFamily="2" charset="-122"/>
              </a:rPr>
              <a:t> </a:t>
            </a:r>
            <a:r>
              <a:rPr lang="en-US" altLang="zh-CN" sz="2000" dirty="0">
                <a:solidFill>
                  <a:srgbClr val="009900"/>
                </a:solidFill>
                <a:ea typeface="SimSun" panose="02010600030101010101" pitchFamily="2" charset="-122"/>
              </a:rPr>
              <a:t>his</a:t>
            </a:r>
            <a:r>
              <a:rPr lang="en-US" altLang="zh-CN" sz="2000" dirty="0">
                <a:ea typeface="SimSun" panose="02010600030101010101" pitchFamily="2" charset="-122"/>
              </a:rPr>
              <a:t> little </a:t>
            </a:r>
            <a:r>
              <a:rPr lang="en-US" altLang="zh-CN" sz="2400" i="1" dirty="0">
                <a:ea typeface="SimSun" panose="02010600030101010101" pitchFamily="2" charset="-122"/>
              </a:rPr>
              <a:t>cupboard</a:t>
            </a:r>
            <a:r>
              <a:rPr lang="en-US" altLang="zh-CN" sz="2000" i="1" dirty="0">
                <a:ea typeface="SimSun" panose="02010600030101010101" pitchFamily="2" charset="-122"/>
              </a:rPr>
              <a:t> </a:t>
            </a:r>
            <a:r>
              <a:rPr lang="en-US" altLang="zh-CN" sz="2000" dirty="0">
                <a:ea typeface="SimSun" panose="02010600030101010101" pitchFamily="2" charset="-122"/>
              </a:rPr>
              <a:t>and </a:t>
            </a:r>
            <a:r>
              <a:rPr lang="en-US" altLang="zh-CN" sz="2000" u="sng" dirty="0">
                <a:ea typeface="SimSun" panose="02010600030101010101" pitchFamily="2" charset="-122"/>
              </a:rPr>
              <a:t>nudge</a:t>
            </a:r>
            <a:r>
              <a:rPr lang="en-US" altLang="zh-CN" sz="2000" dirty="0">
                <a:ea typeface="SimSun" panose="02010600030101010101" pitchFamily="2" charset="-122"/>
              </a:rPr>
              <a:t> at </a:t>
            </a:r>
            <a:r>
              <a:rPr lang="en-US" altLang="zh-CN" sz="2000" dirty="0">
                <a:solidFill>
                  <a:srgbClr val="009900"/>
                </a:solidFill>
                <a:ea typeface="SimSun" panose="02010600030101010101" pitchFamily="2" charset="-122"/>
              </a:rPr>
              <a:t>his</a:t>
            </a:r>
            <a:r>
              <a:rPr lang="en-US" altLang="zh-CN" sz="2000" dirty="0">
                <a:ea typeface="SimSun" panose="02010600030101010101" pitchFamily="2" charset="-122"/>
              </a:rPr>
              <a:t> food, while </a:t>
            </a:r>
            <a:r>
              <a:rPr lang="en-US" altLang="zh-CN" sz="2000" dirty="0">
                <a:solidFill>
                  <a:srgbClr val="FF0000"/>
                </a:solidFill>
                <a:ea typeface="SimSun" panose="02010600030101010101" pitchFamily="2" charset="-122"/>
              </a:rPr>
              <a:t>I</a:t>
            </a:r>
            <a:r>
              <a:rPr lang="en-US" altLang="zh-CN" sz="2000" dirty="0">
                <a:ea typeface="SimSun" panose="02010600030101010101" pitchFamily="2" charset="-122"/>
              </a:rPr>
              <a:t> </a:t>
            </a:r>
            <a:r>
              <a:rPr lang="en-US" altLang="zh-CN" sz="2000" u="sng" dirty="0">
                <a:ea typeface="SimSun" panose="02010600030101010101" pitchFamily="2" charset="-122"/>
              </a:rPr>
              <a:t>reach</a:t>
            </a:r>
            <a:r>
              <a:rPr lang="en-US" altLang="zh-CN" sz="2000" dirty="0">
                <a:ea typeface="SimSun" panose="02010600030101010101" pitchFamily="2" charset="-122"/>
              </a:rPr>
              <a:t> for </a:t>
            </a:r>
            <a:r>
              <a:rPr lang="en-US" altLang="zh-CN" sz="2000" dirty="0">
                <a:solidFill>
                  <a:srgbClr val="FF0000"/>
                </a:solidFill>
                <a:ea typeface="SimSun" panose="02010600030101010101" pitchFamily="2" charset="-122"/>
              </a:rPr>
              <a:t>my</a:t>
            </a:r>
            <a:r>
              <a:rPr lang="en-US" altLang="zh-CN" sz="2000" dirty="0">
                <a:ea typeface="SimSun" panose="02010600030101010101" pitchFamily="2" charset="-122"/>
              </a:rPr>
              <a:t> </a:t>
            </a:r>
            <a:r>
              <a:rPr lang="en-US" altLang="zh-CN" sz="2000" dirty="0" err="1">
                <a:solidFill>
                  <a:srgbClr val="FFCC00"/>
                </a:solidFill>
                <a:effectLst>
                  <a:outerShdw blurRad="38100" dist="38100" dir="2700000" algn="tl">
                    <a:srgbClr val="C0C0C0"/>
                  </a:outerShdw>
                </a:effectLst>
                <a:ea typeface="SimSun" panose="02010600030101010101" pitchFamily="2" charset="-122"/>
              </a:rPr>
              <a:t>china</a:t>
            </a:r>
            <a:r>
              <a:rPr lang="en-US" altLang="zh-CN" sz="2000" dirty="0">
                <a:solidFill>
                  <a:srgbClr val="FFCC00"/>
                </a:solidFill>
                <a:effectLst>
                  <a:outerShdw blurRad="38100" dist="38100" dir="2700000" algn="tl">
                    <a:srgbClr val="C0C0C0"/>
                  </a:outerShdw>
                </a:effectLst>
                <a:ea typeface="SimSun" panose="02010600030101010101" pitchFamily="2" charset="-122"/>
              </a:rPr>
              <a:t> </a:t>
            </a:r>
            <a:r>
              <a:rPr lang="en-US" altLang="zh-CN" sz="2400" i="1" dirty="0">
                <a:solidFill>
                  <a:srgbClr val="FFCC00"/>
                </a:solidFill>
                <a:effectLst>
                  <a:outerShdw blurRad="38100" dist="38100" dir="2700000" algn="tl">
                    <a:srgbClr val="C0C0C0"/>
                  </a:outerShdw>
                </a:effectLst>
                <a:ea typeface="SimSun" panose="02010600030101010101" pitchFamily="2" charset="-122"/>
              </a:rPr>
              <a:t>teapot</a:t>
            </a:r>
            <a:r>
              <a:rPr lang="en-US" altLang="zh-CN" sz="2000" i="1" dirty="0">
                <a:ea typeface="SimSun" panose="02010600030101010101" pitchFamily="2" charset="-122"/>
              </a:rPr>
              <a:t>.</a:t>
            </a:r>
            <a:r>
              <a:rPr lang="en-US" altLang="zh-CN" sz="2000" dirty="0">
                <a:ea typeface="SimSun" panose="02010600030101010101" pitchFamily="2" charset="-122"/>
              </a:rPr>
              <a:t> </a:t>
            </a:r>
            <a:r>
              <a:rPr lang="en-US" altLang="zh-CN" sz="2000" dirty="0">
                <a:solidFill>
                  <a:srgbClr val="0000FF"/>
                </a:solidFill>
                <a:ea typeface="SimSun" panose="02010600030101010101" pitchFamily="2" charset="-122"/>
              </a:rPr>
              <a:t>Mum</a:t>
            </a:r>
            <a:r>
              <a:rPr lang="en-US" altLang="zh-CN" sz="2000" dirty="0">
                <a:ea typeface="SimSun" panose="02010600030101010101" pitchFamily="2" charset="-122"/>
              </a:rPr>
              <a:t> gave it to </a:t>
            </a:r>
            <a:r>
              <a:rPr lang="en-US" altLang="zh-CN" sz="2000" dirty="0">
                <a:solidFill>
                  <a:srgbClr val="FF0000"/>
                </a:solidFill>
                <a:ea typeface="SimSun" panose="02010600030101010101" pitchFamily="2" charset="-122"/>
              </a:rPr>
              <a:t>me</a:t>
            </a:r>
            <a:r>
              <a:rPr lang="en-US" altLang="zh-CN" sz="2000" dirty="0">
                <a:ea typeface="SimSun" panose="02010600030101010101" pitchFamily="2" charset="-122"/>
              </a:rPr>
              <a:t>. </a:t>
            </a:r>
            <a:r>
              <a:rPr lang="en-US" altLang="zh-CN" sz="2000" i="1" dirty="0">
                <a:solidFill>
                  <a:srgbClr val="FFCC00"/>
                </a:solidFill>
                <a:effectLst>
                  <a:outerShdw blurRad="38100" dist="38100" dir="2700000" algn="tl">
                    <a:srgbClr val="C0C0C0"/>
                  </a:outerShdw>
                </a:effectLst>
                <a:ea typeface="SimSun" panose="02010600030101010101" pitchFamily="2" charset="-122"/>
              </a:rPr>
              <a:t>It’s got</a:t>
            </a:r>
            <a:r>
              <a:rPr lang="en-US" altLang="zh-CN" sz="2000" dirty="0">
                <a:solidFill>
                  <a:srgbClr val="FFCC00"/>
                </a:solidFill>
                <a:effectLst>
                  <a:outerShdw blurRad="38100" dist="38100" dir="2700000" algn="tl">
                    <a:srgbClr val="C0C0C0"/>
                  </a:outerShdw>
                </a:effectLst>
                <a:ea typeface="SimSun" panose="02010600030101010101" pitchFamily="2" charset="-122"/>
              </a:rPr>
              <a:t> a </a:t>
            </a:r>
            <a:r>
              <a:rPr lang="en-US" altLang="zh-CN" sz="2400" i="1" dirty="0">
                <a:solidFill>
                  <a:srgbClr val="FFCC00"/>
                </a:solidFill>
                <a:effectLst>
                  <a:outerShdw blurRad="38100" dist="38100" dir="2700000" algn="tl">
                    <a:srgbClr val="C0C0C0"/>
                  </a:outerShdw>
                </a:effectLst>
                <a:ea typeface="SimSun" panose="02010600030101010101" pitchFamily="2" charset="-122"/>
              </a:rPr>
              <a:t>pink rose</a:t>
            </a:r>
            <a:r>
              <a:rPr lang="en-US" altLang="zh-CN" sz="2000" dirty="0">
                <a:solidFill>
                  <a:srgbClr val="FFCC00"/>
                </a:solidFill>
                <a:effectLst>
                  <a:outerShdw blurRad="38100" dist="38100" dir="2700000" algn="tl">
                    <a:srgbClr val="C0C0C0"/>
                  </a:outerShdw>
                </a:effectLst>
                <a:ea typeface="SimSun" panose="02010600030101010101" pitchFamily="2" charset="-122"/>
              </a:rPr>
              <a:t> </a:t>
            </a:r>
            <a:r>
              <a:rPr lang="en-US" altLang="zh-CN" sz="2000" i="1" dirty="0">
                <a:solidFill>
                  <a:srgbClr val="FFCC00"/>
                </a:solidFill>
                <a:effectLst>
                  <a:outerShdw blurRad="38100" dist="38100" dir="2700000" algn="tl">
                    <a:srgbClr val="C0C0C0"/>
                  </a:outerShdw>
                </a:effectLst>
                <a:ea typeface="SimSun" panose="02010600030101010101" pitchFamily="2" charset="-122"/>
              </a:rPr>
              <a:t>on it and</a:t>
            </a:r>
            <a:r>
              <a:rPr lang="en-US" altLang="zh-CN" sz="2000" dirty="0">
                <a:solidFill>
                  <a:srgbClr val="FFCC00"/>
                </a:solidFill>
                <a:ea typeface="SimSun" panose="02010600030101010101" pitchFamily="2" charset="-122"/>
              </a:rPr>
              <a:t> </a:t>
            </a:r>
            <a:r>
              <a:rPr lang="en-US" altLang="zh-CN" sz="2000" i="1" dirty="0">
                <a:solidFill>
                  <a:srgbClr val="FFCC00"/>
                </a:solidFill>
                <a:effectLst>
                  <a:outerShdw blurRad="38100" dist="38100" dir="2700000" algn="tl">
                    <a:srgbClr val="C0C0C0"/>
                  </a:outerShdw>
                </a:effectLst>
                <a:ea typeface="SimSun" panose="02010600030101010101" pitchFamily="2" charset="-122"/>
              </a:rPr>
              <a:t>has</a:t>
            </a:r>
            <a:r>
              <a:rPr lang="en-US" altLang="zh-CN" sz="2000" dirty="0">
                <a:solidFill>
                  <a:srgbClr val="FFCC00"/>
                </a:solidFill>
                <a:effectLst>
                  <a:outerShdw blurRad="38100" dist="38100" dir="2700000" algn="tl">
                    <a:srgbClr val="C0C0C0"/>
                  </a:outerShdw>
                </a:effectLst>
                <a:ea typeface="SimSun" panose="02010600030101010101" pitchFamily="2" charset="-122"/>
              </a:rPr>
              <a:t> a </a:t>
            </a:r>
            <a:r>
              <a:rPr lang="en-US" altLang="zh-CN" sz="2400" i="1" dirty="0">
                <a:solidFill>
                  <a:srgbClr val="FFCC00"/>
                </a:solidFill>
                <a:effectLst>
                  <a:outerShdw blurRad="38100" dist="38100" dir="2700000" algn="tl">
                    <a:srgbClr val="C0C0C0"/>
                  </a:outerShdw>
                </a:effectLst>
                <a:ea typeface="SimSun" panose="02010600030101010101" pitchFamily="2" charset="-122"/>
              </a:rPr>
              <a:t>matching cup and saucer and milk jug</a:t>
            </a:r>
            <a:r>
              <a:rPr lang="en-US" altLang="zh-CN" sz="2400" i="1" dirty="0">
                <a:ea typeface="SimSun" panose="02010600030101010101" pitchFamily="2" charset="-122"/>
              </a:rPr>
              <a:t>.</a:t>
            </a:r>
            <a:r>
              <a:rPr lang="en-US" altLang="zh-CN" sz="2400" i="1" dirty="0">
                <a:solidFill>
                  <a:srgbClr val="FF0000"/>
                </a:solidFill>
                <a:ea typeface="SimSun" panose="02010600030101010101" pitchFamily="2" charset="-122"/>
              </a:rPr>
              <a:t> </a:t>
            </a:r>
            <a:r>
              <a:rPr lang="en-US" altLang="zh-CN" sz="2400" dirty="0">
                <a:solidFill>
                  <a:srgbClr val="FF0000"/>
                </a:solidFill>
                <a:ea typeface="SimSun" panose="02010600030101010101" pitchFamily="2" charset="-122"/>
              </a:rPr>
              <a:t>I</a:t>
            </a:r>
            <a:r>
              <a:rPr lang="en-US" altLang="zh-CN" sz="2000" dirty="0">
                <a:ea typeface="SimSun" panose="02010600030101010101" pitchFamily="2" charset="-122"/>
              </a:rPr>
              <a:t> </a:t>
            </a:r>
            <a:r>
              <a:rPr lang="en-US" altLang="zh-CN" sz="2000" u="sng" dirty="0">
                <a:ea typeface="SimSun" panose="02010600030101010101" pitchFamily="2" charset="-122"/>
              </a:rPr>
              <a:t>put</a:t>
            </a:r>
            <a:r>
              <a:rPr lang="en-US" altLang="zh-CN" sz="2000" dirty="0">
                <a:ea typeface="SimSun" panose="02010600030101010101" pitchFamily="2" charset="-122"/>
              </a:rPr>
              <a:t> </a:t>
            </a:r>
            <a:r>
              <a:rPr lang="en-US" altLang="zh-CN" sz="2000" dirty="0">
                <a:solidFill>
                  <a:srgbClr val="FFCC00"/>
                </a:solidFill>
                <a:effectLst>
                  <a:outerShdw blurRad="38100" dist="38100" dir="2700000" algn="tl">
                    <a:srgbClr val="C0C0C0"/>
                  </a:outerShdw>
                </a:effectLst>
                <a:ea typeface="SimSun" panose="02010600030101010101" pitchFamily="2" charset="-122"/>
              </a:rPr>
              <a:t>it all</a:t>
            </a:r>
            <a:r>
              <a:rPr lang="en-US" altLang="zh-CN" sz="2000" dirty="0">
                <a:ea typeface="SimSun" panose="02010600030101010101" pitchFamily="2" charset="-122"/>
              </a:rPr>
              <a:t> on a </a:t>
            </a:r>
            <a:r>
              <a:rPr lang="en-US" altLang="zh-CN" sz="2400" i="1" dirty="0">
                <a:ea typeface="SimSun" panose="02010600030101010101" pitchFamily="2" charset="-122"/>
              </a:rPr>
              <a:t>wicker tray</a:t>
            </a:r>
            <a:r>
              <a:rPr lang="en-US" altLang="zh-CN" sz="2000" dirty="0">
                <a:ea typeface="SimSun" panose="02010600030101010101" pitchFamily="2" charset="-122"/>
              </a:rPr>
              <a:t> and </a:t>
            </a:r>
            <a:r>
              <a:rPr lang="en-US" altLang="zh-CN" sz="2000" u="sng" dirty="0">
                <a:ea typeface="SimSun" panose="02010600030101010101" pitchFamily="2" charset="-122"/>
              </a:rPr>
              <a:t>head back</a:t>
            </a:r>
            <a:r>
              <a:rPr lang="en-US" altLang="zh-CN" sz="2000" dirty="0">
                <a:ea typeface="SimSun" panose="02010600030101010101" pitchFamily="2" charset="-122"/>
              </a:rPr>
              <a:t> </a:t>
            </a:r>
            <a:r>
              <a:rPr lang="en-US" altLang="zh-CN" sz="2000" b="1" dirty="0">
                <a:solidFill>
                  <a:srgbClr val="660033"/>
                </a:solidFill>
                <a:ea typeface="SimSun" panose="02010600030101010101" pitchFamily="2" charset="-122"/>
              </a:rPr>
              <a:t>upstairs</a:t>
            </a:r>
            <a:r>
              <a:rPr lang="en-US" altLang="zh-CN" sz="2000" dirty="0">
                <a:ea typeface="SimSun" panose="02010600030101010101" pitchFamily="2" charset="-122"/>
              </a:rPr>
              <a:t> to </a:t>
            </a:r>
            <a:r>
              <a:rPr lang="en-US" altLang="zh-CN" sz="2000" dirty="0">
                <a:solidFill>
                  <a:srgbClr val="FF0000"/>
                </a:solidFill>
                <a:ea typeface="SimSun" panose="02010600030101010101" pitchFamily="2" charset="-122"/>
              </a:rPr>
              <a:t>my</a:t>
            </a:r>
            <a:r>
              <a:rPr lang="en-US" altLang="zh-CN" sz="2000" dirty="0">
                <a:ea typeface="SimSun" panose="02010600030101010101" pitchFamily="2" charset="-122"/>
              </a:rPr>
              <a:t> </a:t>
            </a:r>
            <a:r>
              <a:rPr lang="en-US" altLang="zh-CN" sz="2400" i="1" dirty="0">
                <a:ea typeface="SimSun" panose="02010600030101010101" pitchFamily="2" charset="-122"/>
              </a:rPr>
              <a:t>satin sheets</a:t>
            </a:r>
            <a:r>
              <a:rPr lang="en-US" altLang="zh-CN" sz="2000" dirty="0">
                <a:ea typeface="SimSun" panose="02010600030101010101" pitchFamily="2" charset="-122"/>
              </a:rPr>
              <a:t>. </a:t>
            </a:r>
          </a:p>
          <a:p>
            <a:pPr>
              <a:lnSpc>
                <a:spcPct val="80000"/>
              </a:lnSpc>
              <a:buFontTx/>
              <a:buNone/>
              <a:defRPr/>
            </a:pPr>
            <a:endParaRPr lang="en-US" altLang="zh-CN" sz="1000" dirty="0">
              <a:ea typeface="SimSun" panose="02010600030101010101" pitchFamily="2" charset="-122"/>
            </a:endParaRPr>
          </a:p>
          <a:p>
            <a:pPr>
              <a:lnSpc>
                <a:spcPct val="80000"/>
              </a:lnSpc>
              <a:buFontTx/>
              <a:buNone/>
              <a:defRPr/>
            </a:pPr>
            <a:r>
              <a:rPr lang="en-US" altLang="zh-CN" sz="2000" dirty="0">
                <a:ea typeface="SimSun" panose="02010600030101010101" pitchFamily="2" charset="-122"/>
              </a:rPr>
              <a:t>	</a:t>
            </a:r>
            <a:endParaRPr lang="it-IT" altLang="en-US" sz="2000" dirty="0">
              <a:solidFill>
                <a:srgbClr val="009900"/>
              </a:solidFill>
            </a:endParaRPr>
          </a:p>
        </p:txBody>
      </p:sp>
      <p:sp>
        <p:nvSpPr>
          <p:cNvPr id="12291" name="Title 2">
            <a:extLst>
              <a:ext uri="{FF2B5EF4-FFF2-40B4-BE49-F238E27FC236}">
                <a16:creationId xmlns:a16="http://schemas.microsoft.com/office/drawing/2014/main" id="{A2E942B2-3DFD-0FF7-9C2F-4C3AC89A50F5}"/>
              </a:ext>
            </a:extLst>
          </p:cNvPr>
          <p:cNvSpPr>
            <a:spLocks noGrp="1" noChangeArrowheads="1"/>
          </p:cNvSpPr>
          <p:nvPr>
            <p:ph type="title"/>
          </p:nvPr>
        </p:nvSpPr>
        <p:spPr/>
        <p:txBody>
          <a:bodyPr/>
          <a:lstStyle/>
          <a:p>
            <a:r>
              <a:rPr lang="en-US" altLang="it-IT" dirty="0"/>
              <a:t>	</a:t>
            </a:r>
          </a:p>
        </p:txBody>
      </p:sp>
      <p:sp>
        <p:nvSpPr>
          <p:cNvPr id="2" name="Slide Number Placeholder 1">
            <a:extLst>
              <a:ext uri="{FF2B5EF4-FFF2-40B4-BE49-F238E27FC236}">
                <a16:creationId xmlns:a16="http://schemas.microsoft.com/office/drawing/2014/main" id="{3F97831F-F07A-4617-A82A-D3F194359428}"/>
              </a:ext>
            </a:extLst>
          </p:cNvPr>
          <p:cNvSpPr>
            <a:spLocks noGrp="1"/>
          </p:cNvSpPr>
          <p:nvPr>
            <p:ph type="sldNum" sz="quarter" idx="12"/>
          </p:nvPr>
        </p:nvSpPr>
        <p:spPr/>
        <p:txBody>
          <a:bodyPr/>
          <a:lstStyle/>
          <a:p>
            <a:pPr>
              <a:defRPr/>
            </a:pPr>
            <a:fld id="{06C56F21-D1F5-4081-92C9-4B8E2B9E26AB}" type="slidenum">
              <a:rPr lang="it-IT" altLang="en-US" smtClean="0"/>
              <a:pPr>
                <a:defRPr/>
              </a:pPr>
              <a:t>11</a:t>
            </a:fld>
            <a:endParaRPr lang="it-IT"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233709-77D4-924A-AEAB-0B778175CC66}"/>
              </a:ext>
            </a:extLst>
          </p:cNvPr>
          <p:cNvSpPr>
            <a:spLocks noGrp="1" noChangeArrowheads="1"/>
          </p:cNvSpPr>
          <p:nvPr>
            <p:ph type="body" idx="1"/>
          </p:nvPr>
        </p:nvSpPr>
        <p:spPr>
          <a:xfrm>
            <a:off x="107950" y="1096963"/>
            <a:ext cx="9036050" cy="5761037"/>
          </a:xfrm>
        </p:spPr>
        <p:txBody>
          <a:bodyPr/>
          <a:lstStyle/>
          <a:p>
            <a:pPr>
              <a:lnSpc>
                <a:spcPct val="80000"/>
              </a:lnSpc>
              <a:buFontTx/>
              <a:buNone/>
            </a:pPr>
            <a:r>
              <a:rPr lang="en-US" altLang="en-US" sz="1600" dirty="0"/>
              <a:t>		</a:t>
            </a:r>
            <a:r>
              <a:rPr lang="en-US" altLang="en-US" sz="1800" dirty="0"/>
              <a:t>The most striking characteristic of this text is the way the very tightly connected lexical items operate as semantic blocks, in order to transmit the message of the text. There are </a:t>
            </a:r>
            <a:r>
              <a:rPr lang="en-US" altLang="en-US" sz="1800" b="1" u="sng" dirty="0"/>
              <a:t>four</a:t>
            </a:r>
            <a:r>
              <a:rPr lang="en-US" altLang="en-US" sz="1800" dirty="0"/>
              <a:t> recognizable examples of this. The </a:t>
            </a:r>
            <a:r>
              <a:rPr lang="en-US" altLang="en-US" sz="1800" b="1" u="sng" dirty="0"/>
              <a:t>first </a:t>
            </a:r>
            <a:r>
              <a:rPr lang="en-US" altLang="en-US" sz="1800" dirty="0"/>
              <a:t>relates to the main topic of the text, Tracy Emin, who is presented in the first paragraph as an ‘artist’ and ‘a Royal Academician’ and referred to as ‘she’ and ‘her’ and then, on taking up the role of narrator, is presented in the chain of reference words, ‘I’, ‘my’, ‘me’, which runs like a thread throughout the whole text. The </a:t>
            </a:r>
            <a:r>
              <a:rPr lang="en-US" altLang="en-US" sz="1800" b="1" u="sng" dirty="0"/>
              <a:t>second</a:t>
            </a:r>
            <a:r>
              <a:rPr lang="en-US" altLang="en-US" sz="1800" dirty="0"/>
              <a:t> group of lexical items refers to ‘Docket’, Emin’s cat, the </a:t>
            </a:r>
            <a:r>
              <a:rPr lang="en-US" altLang="en-US" sz="1800" dirty="0" err="1"/>
              <a:t>colourful</a:t>
            </a:r>
            <a:r>
              <a:rPr lang="en-US" altLang="en-US" sz="1800" dirty="0"/>
              <a:t> description of whom (‘he’s grey and white with pink paws and big yellow eyes’) helps reinforce his role as Emin’s ‘little soul mate’, and who is </a:t>
            </a:r>
            <a:r>
              <a:rPr lang="en-US" altLang="en-US" sz="1800" dirty="0" err="1"/>
              <a:t>personalised</a:t>
            </a:r>
            <a:r>
              <a:rPr lang="en-US" altLang="en-US" sz="1800" dirty="0"/>
              <a:t> by the anaphoric reference words ‘him’ and ‘his’. The </a:t>
            </a:r>
            <a:r>
              <a:rPr lang="en-US" altLang="en-US" sz="1800" b="1" u="sng" dirty="0"/>
              <a:t>third </a:t>
            </a:r>
            <a:r>
              <a:rPr lang="en-US" altLang="en-US" sz="1800" dirty="0"/>
              <a:t>important chain of lexical items, which forms a solid net in the </a:t>
            </a:r>
            <a:r>
              <a:rPr lang="en-US" altLang="en-US" sz="1800" dirty="0" err="1"/>
              <a:t>centre</a:t>
            </a:r>
            <a:r>
              <a:rPr lang="en-US" altLang="en-US" sz="1800" dirty="0"/>
              <a:t> of the text, is made up of items referring to Emin’s ‘weaver’s house with five floors’  ‘in east London’, introduced in the first sentence. The sense of space is created by the words ‘five floors’, ‘downstairs’, ‘upstairs’, ‘at the top’, ‘at the bottom’, which all operate over two adjacent sentences. The concept of a house transforms into that of a home, thanks to the </a:t>
            </a:r>
            <a:r>
              <a:rPr lang="en-US" altLang="en-US" sz="1800" b="1" u="sng" dirty="0"/>
              <a:t>last</a:t>
            </a:r>
            <a:r>
              <a:rPr lang="en-US" altLang="en-US" sz="1800" dirty="0">
                <a:solidFill>
                  <a:srgbClr val="FF0000"/>
                </a:solidFill>
              </a:rPr>
              <a:t> </a:t>
            </a:r>
            <a:r>
              <a:rPr lang="en-US" altLang="en-US" sz="1800" dirty="0"/>
              <a:t>lexical group which describes the items related to the making of Emin’s tea: ‘</a:t>
            </a:r>
            <a:r>
              <a:rPr lang="en-US" altLang="en-US" sz="1800" dirty="0" err="1"/>
              <a:t>china</a:t>
            </a:r>
            <a:r>
              <a:rPr lang="en-US" altLang="en-US" sz="1800" dirty="0"/>
              <a:t> teapot’, ‘pink rose on it’, ‘matching cup and saucer’ and ‘milk jug’. The effect is one of intimacy. The inclusion of the words’ wicker tray’ and ‘satin sheets’ reinforces this effect. 					   </a:t>
            </a:r>
          </a:p>
          <a:p>
            <a:pPr>
              <a:lnSpc>
                <a:spcPct val="80000"/>
              </a:lnSpc>
              <a:buFontTx/>
              <a:buNone/>
            </a:pPr>
            <a:r>
              <a:rPr lang="en-US" altLang="en-US" sz="1800" dirty="0"/>
              <a:t>				</a:t>
            </a:r>
            <a:r>
              <a:rPr lang="en-US" altLang="en-US" sz="1600" dirty="0"/>
              <a:t>				 </a:t>
            </a:r>
            <a:r>
              <a:rPr lang="en-US" altLang="en-US" sz="1200" dirty="0"/>
              <a:t>(word count 271)</a:t>
            </a:r>
            <a:endParaRPr lang="it-IT" altLang="en-US" sz="1200" dirty="0"/>
          </a:p>
        </p:txBody>
      </p:sp>
      <p:sp>
        <p:nvSpPr>
          <p:cNvPr id="25603" name="Rectangle 3">
            <a:extLst>
              <a:ext uri="{FF2B5EF4-FFF2-40B4-BE49-F238E27FC236}">
                <a16:creationId xmlns:a16="http://schemas.microsoft.com/office/drawing/2014/main" id="{33C99F64-2209-0355-BC3F-C8323F93BD6B}"/>
              </a:ext>
            </a:extLst>
          </p:cNvPr>
          <p:cNvSpPr>
            <a:spLocks noChangeArrowheads="1"/>
          </p:cNvSpPr>
          <p:nvPr/>
        </p:nvSpPr>
        <p:spPr bwMode="auto">
          <a:xfrm>
            <a:off x="366713" y="4437063"/>
            <a:ext cx="8669337" cy="1289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en-US" sz="1800"/>
          </a:p>
          <a:p>
            <a:pPr algn="ctr">
              <a:spcBef>
                <a:spcPct val="0"/>
              </a:spcBef>
              <a:buFontTx/>
              <a:buNone/>
            </a:pPr>
            <a:endParaRPr lang="it-IT" altLang="en-US" sz="4000"/>
          </a:p>
        </p:txBody>
      </p:sp>
      <p:sp>
        <p:nvSpPr>
          <p:cNvPr id="25604" name="Rectangle 4">
            <a:extLst>
              <a:ext uri="{FF2B5EF4-FFF2-40B4-BE49-F238E27FC236}">
                <a16:creationId xmlns:a16="http://schemas.microsoft.com/office/drawing/2014/main" id="{32F32838-F926-CFBA-AA27-ACB7B5E721DF}"/>
              </a:ext>
            </a:extLst>
          </p:cNvPr>
          <p:cNvSpPr>
            <a:spLocks noChangeArrowheads="1"/>
          </p:cNvSpPr>
          <p:nvPr/>
        </p:nvSpPr>
        <p:spPr bwMode="auto">
          <a:xfrm>
            <a:off x="420688" y="3260725"/>
            <a:ext cx="8567737" cy="11763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en-US" sz="1800"/>
          </a:p>
          <a:p>
            <a:pPr algn="ctr">
              <a:spcBef>
                <a:spcPct val="0"/>
              </a:spcBef>
              <a:buFontTx/>
              <a:buNone/>
            </a:pPr>
            <a:endParaRPr lang="it-IT" altLang="en-US" sz="4000"/>
          </a:p>
        </p:txBody>
      </p:sp>
      <p:sp>
        <p:nvSpPr>
          <p:cNvPr id="25605" name="Rectangle 5">
            <a:extLst>
              <a:ext uri="{FF2B5EF4-FFF2-40B4-BE49-F238E27FC236}">
                <a16:creationId xmlns:a16="http://schemas.microsoft.com/office/drawing/2014/main" id="{785BEA3C-0EE4-0737-B02D-166F834F039D}"/>
              </a:ext>
            </a:extLst>
          </p:cNvPr>
          <p:cNvSpPr>
            <a:spLocks noChangeArrowheads="1"/>
          </p:cNvSpPr>
          <p:nvPr/>
        </p:nvSpPr>
        <p:spPr bwMode="auto">
          <a:xfrm>
            <a:off x="493713" y="2433638"/>
            <a:ext cx="8675687" cy="850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en-US" sz="1800"/>
          </a:p>
          <a:p>
            <a:pPr algn="ctr">
              <a:spcBef>
                <a:spcPct val="0"/>
              </a:spcBef>
              <a:buFontTx/>
              <a:buNone/>
            </a:pPr>
            <a:endParaRPr lang="it-IT" altLang="en-US" sz="4000"/>
          </a:p>
        </p:txBody>
      </p:sp>
      <p:sp>
        <p:nvSpPr>
          <p:cNvPr id="25606" name="Rectangle 6">
            <a:extLst>
              <a:ext uri="{FF2B5EF4-FFF2-40B4-BE49-F238E27FC236}">
                <a16:creationId xmlns:a16="http://schemas.microsoft.com/office/drawing/2014/main" id="{6596CA77-A98D-BDC3-37EC-AF8800E4216B}"/>
              </a:ext>
            </a:extLst>
          </p:cNvPr>
          <p:cNvSpPr>
            <a:spLocks noChangeArrowheads="1"/>
          </p:cNvSpPr>
          <p:nvPr/>
        </p:nvSpPr>
        <p:spPr bwMode="auto">
          <a:xfrm>
            <a:off x="458788" y="1773238"/>
            <a:ext cx="8577262" cy="660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en-US" sz="1800"/>
          </a:p>
          <a:p>
            <a:pPr algn="ctr">
              <a:spcBef>
                <a:spcPct val="0"/>
              </a:spcBef>
              <a:buFontTx/>
              <a:buNone/>
            </a:pPr>
            <a:endParaRPr lang="it-IT" altLang="en-US" sz="1800"/>
          </a:p>
          <a:p>
            <a:pPr algn="ctr">
              <a:spcBef>
                <a:spcPct val="0"/>
              </a:spcBef>
              <a:buFontTx/>
              <a:buNone/>
            </a:pPr>
            <a:endParaRPr lang="it-IT" altLang="en-US" sz="1800"/>
          </a:p>
        </p:txBody>
      </p:sp>
      <p:sp>
        <p:nvSpPr>
          <p:cNvPr id="13319" name="Rectangle 7">
            <a:extLst>
              <a:ext uri="{FF2B5EF4-FFF2-40B4-BE49-F238E27FC236}">
                <a16:creationId xmlns:a16="http://schemas.microsoft.com/office/drawing/2014/main" id="{E3C0AE2C-8F3C-7BBF-1559-F0203C207E80}"/>
              </a:ext>
            </a:extLst>
          </p:cNvPr>
          <p:cNvSpPr>
            <a:spLocks noGrp="1" noChangeArrowheads="1"/>
          </p:cNvSpPr>
          <p:nvPr>
            <p:ph type="title"/>
          </p:nvPr>
        </p:nvSpPr>
        <p:spPr>
          <a:xfrm>
            <a:off x="468313" y="188913"/>
            <a:ext cx="8229600" cy="908050"/>
          </a:xfrm>
          <a:noFill/>
        </p:spPr>
        <p:txBody>
          <a:bodyPr/>
          <a:lstStyle/>
          <a:p>
            <a:r>
              <a:rPr lang="it-IT" altLang="en-US" sz="2000"/>
              <a:t>Model answer :</a:t>
            </a:r>
            <a:br>
              <a:rPr lang="it-IT" altLang="en-US" sz="2000"/>
            </a:br>
            <a:r>
              <a:rPr lang="it-IT" altLang="en-US" sz="2000"/>
              <a:t>Consider the use of lexis in the first paragraph.</a:t>
            </a:r>
          </a:p>
        </p:txBody>
      </p:sp>
      <p:sp>
        <p:nvSpPr>
          <p:cNvPr id="2" name="Rectangle 6">
            <a:extLst>
              <a:ext uri="{FF2B5EF4-FFF2-40B4-BE49-F238E27FC236}">
                <a16:creationId xmlns:a16="http://schemas.microsoft.com/office/drawing/2014/main" id="{44ED6989-975E-D32F-BE82-5647D936C5BA}"/>
              </a:ext>
            </a:extLst>
          </p:cNvPr>
          <p:cNvSpPr>
            <a:spLocks noChangeArrowheads="1"/>
          </p:cNvSpPr>
          <p:nvPr/>
        </p:nvSpPr>
        <p:spPr bwMode="auto">
          <a:xfrm>
            <a:off x="5724525" y="1552575"/>
            <a:ext cx="3095625" cy="425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en-US" sz="1800"/>
          </a:p>
          <a:p>
            <a:pPr algn="ctr">
              <a:spcBef>
                <a:spcPct val="0"/>
              </a:spcBef>
              <a:buFontTx/>
              <a:buNone/>
            </a:pPr>
            <a:endParaRPr lang="it-IT" altLang="en-US" sz="1800"/>
          </a:p>
          <a:p>
            <a:pPr algn="ctr">
              <a:spcBef>
                <a:spcPct val="0"/>
              </a:spcBef>
              <a:buFontTx/>
              <a:buNone/>
            </a:pPr>
            <a:endParaRPr lang="it-IT" altLang="en-US" sz="1800"/>
          </a:p>
        </p:txBody>
      </p:sp>
      <p:sp>
        <p:nvSpPr>
          <p:cNvPr id="3" name="Slide Number Placeholder 2">
            <a:extLst>
              <a:ext uri="{FF2B5EF4-FFF2-40B4-BE49-F238E27FC236}">
                <a16:creationId xmlns:a16="http://schemas.microsoft.com/office/drawing/2014/main" id="{CA5EBD9D-8A10-891B-8C22-F96913A6FAEB}"/>
              </a:ext>
            </a:extLst>
          </p:cNvPr>
          <p:cNvSpPr>
            <a:spLocks noGrp="1"/>
          </p:cNvSpPr>
          <p:nvPr>
            <p:ph type="sldNum" sz="quarter" idx="12"/>
          </p:nvPr>
        </p:nvSpPr>
        <p:spPr/>
        <p:txBody>
          <a:bodyPr/>
          <a:lstStyle/>
          <a:p>
            <a:pPr>
              <a:defRPr/>
            </a:pPr>
            <a:fld id="{06C56F21-D1F5-4081-92C9-4B8E2B9E26AB}" type="slidenum">
              <a:rPr lang="it-IT" altLang="en-US" smtClean="0"/>
              <a:pPr>
                <a:defRPr/>
              </a:pPr>
              <a:t>12</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5606"/>
                                        </p:tgtEl>
                                        <p:attrNameLst>
                                          <p:attrName>ppt_x</p:attrName>
                                        </p:attrNameLst>
                                      </p:cBhvr>
                                      <p:tavLst>
                                        <p:tav tm="0">
                                          <p:val>
                                            <p:strVal val="ppt_x"/>
                                          </p:val>
                                        </p:tav>
                                        <p:tav tm="100000">
                                          <p:val>
                                            <p:strVal val="ppt_x"/>
                                          </p:val>
                                        </p:tav>
                                      </p:tavLst>
                                    </p:anim>
                                    <p:anim calcmode="lin" valueType="num">
                                      <p:cBhvr additive="base">
                                        <p:cTn id="13" dur="500"/>
                                        <p:tgtEl>
                                          <p:spTgt spid="25606"/>
                                        </p:tgtEl>
                                        <p:attrNameLst>
                                          <p:attrName>ppt_y</p:attrName>
                                        </p:attrNameLst>
                                      </p:cBhvr>
                                      <p:tavLst>
                                        <p:tav tm="0">
                                          <p:val>
                                            <p:strVal val="ppt_y"/>
                                          </p:val>
                                        </p:tav>
                                        <p:tav tm="100000">
                                          <p:val>
                                            <p:strVal val="1+ppt_h/2"/>
                                          </p:val>
                                        </p:tav>
                                      </p:tavLst>
                                    </p:anim>
                                    <p:set>
                                      <p:cBhvr>
                                        <p:cTn id="14" dur="1" fill="hold">
                                          <p:stCondLst>
                                            <p:cond delay="499"/>
                                          </p:stCondLst>
                                        </p:cTn>
                                        <p:tgtEl>
                                          <p:spTgt spid="2560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5605"/>
                                        </p:tgtEl>
                                        <p:attrNameLst>
                                          <p:attrName>ppt_x</p:attrName>
                                        </p:attrNameLst>
                                      </p:cBhvr>
                                      <p:tavLst>
                                        <p:tav tm="0">
                                          <p:val>
                                            <p:strVal val="ppt_x"/>
                                          </p:val>
                                        </p:tav>
                                        <p:tav tm="100000">
                                          <p:val>
                                            <p:strVal val="ppt_x"/>
                                          </p:val>
                                        </p:tav>
                                      </p:tavLst>
                                    </p:anim>
                                    <p:anim calcmode="lin" valueType="num">
                                      <p:cBhvr additive="base">
                                        <p:cTn id="19" dur="500"/>
                                        <p:tgtEl>
                                          <p:spTgt spid="25605"/>
                                        </p:tgtEl>
                                        <p:attrNameLst>
                                          <p:attrName>ppt_y</p:attrName>
                                        </p:attrNameLst>
                                      </p:cBhvr>
                                      <p:tavLst>
                                        <p:tav tm="0">
                                          <p:val>
                                            <p:strVal val="ppt_y"/>
                                          </p:val>
                                        </p:tav>
                                        <p:tav tm="100000">
                                          <p:val>
                                            <p:strVal val="1+ppt_h/2"/>
                                          </p:val>
                                        </p:tav>
                                      </p:tavLst>
                                    </p:anim>
                                    <p:set>
                                      <p:cBhvr>
                                        <p:cTn id="20" dur="1" fill="hold">
                                          <p:stCondLst>
                                            <p:cond delay="499"/>
                                          </p:stCondLst>
                                        </p:cTn>
                                        <p:tgtEl>
                                          <p:spTgt spid="2560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25604"/>
                                        </p:tgtEl>
                                        <p:attrNameLst>
                                          <p:attrName>ppt_x</p:attrName>
                                        </p:attrNameLst>
                                      </p:cBhvr>
                                      <p:tavLst>
                                        <p:tav tm="0">
                                          <p:val>
                                            <p:strVal val="ppt_x"/>
                                          </p:val>
                                        </p:tav>
                                        <p:tav tm="100000">
                                          <p:val>
                                            <p:strVal val="ppt_x"/>
                                          </p:val>
                                        </p:tav>
                                      </p:tavLst>
                                    </p:anim>
                                    <p:anim calcmode="lin" valueType="num">
                                      <p:cBhvr additive="base">
                                        <p:cTn id="25" dur="500"/>
                                        <p:tgtEl>
                                          <p:spTgt spid="25604"/>
                                        </p:tgtEl>
                                        <p:attrNameLst>
                                          <p:attrName>ppt_y</p:attrName>
                                        </p:attrNameLst>
                                      </p:cBhvr>
                                      <p:tavLst>
                                        <p:tav tm="0">
                                          <p:val>
                                            <p:strVal val="ppt_y"/>
                                          </p:val>
                                        </p:tav>
                                        <p:tav tm="100000">
                                          <p:val>
                                            <p:strVal val="1+ppt_h/2"/>
                                          </p:val>
                                        </p:tav>
                                      </p:tavLst>
                                    </p:anim>
                                    <p:set>
                                      <p:cBhvr>
                                        <p:cTn id="26" dur="1" fill="hold">
                                          <p:stCondLst>
                                            <p:cond delay="499"/>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25603"/>
                                        </p:tgtEl>
                                        <p:attrNameLst>
                                          <p:attrName>ppt_x</p:attrName>
                                        </p:attrNameLst>
                                      </p:cBhvr>
                                      <p:tavLst>
                                        <p:tav tm="0">
                                          <p:val>
                                            <p:strVal val="ppt_x"/>
                                          </p:val>
                                        </p:tav>
                                        <p:tav tm="100000">
                                          <p:val>
                                            <p:strVal val="ppt_x"/>
                                          </p:val>
                                        </p:tav>
                                      </p:tavLst>
                                    </p:anim>
                                    <p:anim calcmode="lin" valueType="num">
                                      <p:cBhvr additive="base">
                                        <p:cTn id="31" dur="500"/>
                                        <p:tgtEl>
                                          <p:spTgt spid="25603"/>
                                        </p:tgtEl>
                                        <p:attrNameLst>
                                          <p:attrName>ppt_y</p:attrName>
                                        </p:attrNameLst>
                                      </p:cBhvr>
                                      <p:tavLst>
                                        <p:tav tm="0">
                                          <p:val>
                                            <p:strVal val="ppt_y"/>
                                          </p:val>
                                        </p:tav>
                                        <p:tav tm="100000">
                                          <p:val>
                                            <p:strVal val="1+ppt_h/2"/>
                                          </p:val>
                                        </p:tav>
                                      </p:tavLst>
                                    </p:anim>
                                    <p:set>
                                      <p:cBhvr>
                                        <p:cTn id="32" dur="1" fill="hold">
                                          <p:stCondLst>
                                            <p:cond delay="499"/>
                                          </p:stCondLst>
                                        </p:cTn>
                                        <p:tgtEl>
                                          <p:spTgt spid="2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2560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24D1F3FD-C1EA-0BD2-6293-A5ED0BC0F39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20980CE-9098-4DF4-A532-638B3BE2CDEE}" type="slidenum">
              <a:rPr lang="it-IT" altLang="en-US" sz="1400" smtClean="0"/>
              <a:pPr>
                <a:spcBef>
                  <a:spcPct val="0"/>
                </a:spcBef>
                <a:buFontTx/>
                <a:buNone/>
              </a:pPr>
              <a:t>13</a:t>
            </a:fld>
            <a:endParaRPr lang="it-IT" altLang="en-US" sz="1400"/>
          </a:p>
        </p:txBody>
      </p:sp>
      <p:sp>
        <p:nvSpPr>
          <p:cNvPr id="14339" name="Rectangle 2">
            <a:extLst>
              <a:ext uri="{FF2B5EF4-FFF2-40B4-BE49-F238E27FC236}">
                <a16:creationId xmlns:a16="http://schemas.microsoft.com/office/drawing/2014/main" id="{5C41C02A-8318-162A-5912-3AA8826B072A}"/>
              </a:ext>
            </a:extLst>
          </p:cNvPr>
          <p:cNvSpPr>
            <a:spLocks noGrp="1" noChangeArrowheads="1"/>
          </p:cNvSpPr>
          <p:nvPr>
            <p:ph type="title"/>
          </p:nvPr>
        </p:nvSpPr>
        <p:spPr/>
        <p:txBody>
          <a:bodyPr/>
          <a:lstStyle/>
          <a:p>
            <a:pPr eaLnBrk="1" hangingPunct="1"/>
            <a:r>
              <a:rPr lang="it-IT" altLang="en-US" dirty="0"/>
              <a:t>Homework from week 8</a:t>
            </a:r>
          </a:p>
        </p:txBody>
      </p:sp>
      <p:sp>
        <p:nvSpPr>
          <p:cNvPr id="14340" name="Rectangle 3">
            <a:extLst>
              <a:ext uri="{FF2B5EF4-FFF2-40B4-BE49-F238E27FC236}">
                <a16:creationId xmlns:a16="http://schemas.microsoft.com/office/drawing/2014/main" id="{8A0ABE41-433B-FDBF-AEE2-FECD1657B6E3}"/>
              </a:ext>
            </a:extLst>
          </p:cNvPr>
          <p:cNvSpPr>
            <a:spLocks noGrp="1" noChangeArrowheads="1"/>
          </p:cNvSpPr>
          <p:nvPr>
            <p:ph type="body" idx="1"/>
          </p:nvPr>
        </p:nvSpPr>
        <p:spPr/>
        <p:txBody>
          <a:bodyPr/>
          <a:lstStyle/>
          <a:p>
            <a:pPr eaLnBrk="1" hangingPunct="1"/>
            <a:r>
              <a:rPr lang="it-IT" altLang="en-US" sz="2800" b="1" dirty="0"/>
              <a:t>Review &amp; Reflect</a:t>
            </a:r>
            <a:r>
              <a:rPr lang="it-IT" altLang="en-US" sz="2800" dirty="0"/>
              <a:t> on today’s lesson</a:t>
            </a:r>
          </a:p>
          <a:p>
            <a:pPr eaLnBrk="1" hangingPunct="1"/>
            <a:r>
              <a:rPr lang="it-IT" altLang="en-US" sz="2800" dirty="0"/>
              <a:t>Revisit the Lenny Kravitz grammar </a:t>
            </a:r>
            <a:r>
              <a:rPr lang="it-IT" altLang="en-US" sz="2800" dirty="0" err="1"/>
              <a:t>explanation</a:t>
            </a:r>
            <a:r>
              <a:rPr lang="it-IT" altLang="en-US" sz="2800" dirty="0"/>
              <a:t> (last </a:t>
            </a:r>
            <a:r>
              <a:rPr lang="it-IT" altLang="en-US" sz="2800" dirty="0" err="1"/>
              <a:t>week’s</a:t>
            </a:r>
            <a:r>
              <a:rPr lang="it-IT" altLang="en-US" sz="2800" dirty="0"/>
              <a:t> slides). </a:t>
            </a:r>
          </a:p>
          <a:p>
            <a:pPr eaLnBrk="1" hangingPunct="1"/>
            <a:r>
              <a:rPr lang="it-IT" altLang="en-US" sz="2800" dirty="0"/>
              <a:t>Study Inversion p. 37.  </a:t>
            </a:r>
          </a:p>
          <a:p>
            <a:pPr eaLnBrk="1" hangingPunct="1"/>
            <a:r>
              <a:rPr lang="it-IT" altLang="en-US" sz="2800" dirty="0"/>
              <a:t>Do the exercises p. 38.</a:t>
            </a:r>
          </a:p>
          <a:p>
            <a:pPr eaLnBrk="1" hangingPunct="1"/>
            <a:r>
              <a:rPr lang="it-IT" altLang="en-US" sz="2800" dirty="0"/>
              <a:t>Complete the task on p. 39 on Topic Sentences.</a:t>
            </a:r>
          </a:p>
          <a:p>
            <a:pPr eaLnBrk="1" hangingPunct="1"/>
            <a:r>
              <a:rPr lang="it-IT" altLang="en-US" sz="2800" b="1" dirty="0"/>
              <a:t>Reflect </a:t>
            </a:r>
            <a:r>
              <a:rPr lang="it-IT" altLang="en-US" sz="2800" dirty="0"/>
              <a:t>on the final three tasks </a:t>
            </a:r>
            <a:r>
              <a:rPr lang="it-IT" altLang="en-US" sz="2800" dirty="0" err="1"/>
              <a:t>today</a:t>
            </a:r>
            <a:r>
              <a:rPr lang="it-IT" altLang="en-US" sz="28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C1ED-8E78-D7C5-EEFD-7AF358C3C9B8}"/>
              </a:ext>
            </a:extLst>
          </p:cNvPr>
          <p:cNvSpPr>
            <a:spLocks noGrp="1"/>
          </p:cNvSpPr>
          <p:nvPr>
            <p:ph type="title"/>
          </p:nvPr>
        </p:nvSpPr>
        <p:spPr/>
        <p:txBody>
          <a:bodyPr/>
          <a:lstStyle/>
          <a:p>
            <a:r>
              <a:rPr lang="en-US" dirty="0"/>
              <a:t>Inverting Syntax (word order)</a:t>
            </a:r>
            <a:endParaRPr lang="it-IT" dirty="0"/>
          </a:p>
        </p:txBody>
      </p:sp>
      <p:pic>
        <p:nvPicPr>
          <p:cNvPr id="7" name="Content Placeholder 6">
            <a:extLst>
              <a:ext uri="{FF2B5EF4-FFF2-40B4-BE49-F238E27FC236}">
                <a16:creationId xmlns:a16="http://schemas.microsoft.com/office/drawing/2014/main" id="{92DD3078-F86B-3C91-1F81-4037059231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6501" y="1600200"/>
            <a:ext cx="3199997" cy="4525963"/>
          </a:xfrm>
        </p:spPr>
      </p:pic>
      <p:pic>
        <p:nvPicPr>
          <p:cNvPr id="9" name="Content Placeholder 8">
            <a:extLst>
              <a:ext uri="{FF2B5EF4-FFF2-40B4-BE49-F238E27FC236}">
                <a16:creationId xmlns:a16="http://schemas.microsoft.com/office/drawing/2014/main" id="{3179C43B-2A88-413D-29FB-D973E33227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67505" y="1772816"/>
            <a:ext cx="3199994" cy="4353347"/>
          </a:xfrm>
        </p:spPr>
      </p:pic>
      <p:sp>
        <p:nvSpPr>
          <p:cNvPr id="5" name="Slide Number Placeholder 4">
            <a:extLst>
              <a:ext uri="{FF2B5EF4-FFF2-40B4-BE49-F238E27FC236}">
                <a16:creationId xmlns:a16="http://schemas.microsoft.com/office/drawing/2014/main" id="{71D2D2BB-4113-6118-024E-CE760FB915F6}"/>
              </a:ext>
            </a:extLst>
          </p:cNvPr>
          <p:cNvSpPr>
            <a:spLocks noGrp="1"/>
          </p:cNvSpPr>
          <p:nvPr>
            <p:ph type="sldNum" sz="quarter" idx="12"/>
          </p:nvPr>
        </p:nvSpPr>
        <p:spPr/>
        <p:txBody>
          <a:bodyPr/>
          <a:lstStyle/>
          <a:p>
            <a:pPr>
              <a:defRPr/>
            </a:pPr>
            <a:fld id="{C7AFFEFE-C31B-4125-99F6-B9D37567D76C}" type="slidenum">
              <a:rPr lang="it-IT" altLang="en-US" smtClean="0"/>
              <a:pPr>
                <a:defRPr/>
              </a:pPr>
              <a:t>14</a:t>
            </a:fld>
            <a:endParaRPr lang="it-IT" altLang="en-US"/>
          </a:p>
        </p:txBody>
      </p:sp>
    </p:spTree>
    <p:extLst>
      <p:ext uri="{BB962C8B-B14F-4D97-AF65-F5344CB8AC3E}">
        <p14:creationId xmlns:p14="http://schemas.microsoft.com/office/powerpoint/2010/main" val="168233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177DEAC-D319-CFC4-2A29-AA6BAF4F0C0B}"/>
              </a:ext>
            </a:extLst>
          </p:cNvPr>
          <p:cNvSpPr>
            <a:spLocks noGrp="1" noChangeArrowheads="1"/>
          </p:cNvSpPr>
          <p:nvPr>
            <p:ph type="title"/>
          </p:nvPr>
        </p:nvSpPr>
        <p:spPr/>
        <p:txBody>
          <a:bodyPr/>
          <a:lstStyle/>
          <a:p>
            <a:pPr eaLnBrk="1" hangingPunct="1"/>
            <a:r>
              <a:rPr lang="it-IT" altLang="en-US" dirty="0"/>
              <a:t>p. 38 </a:t>
            </a:r>
            <a:r>
              <a:rPr lang="en-US" altLang="en-US" u="sng" dirty="0"/>
              <a:t>Exercise 1</a:t>
            </a:r>
            <a:r>
              <a:rPr lang="en-US" altLang="en-US" b="1" dirty="0"/>
              <a:t> </a:t>
            </a:r>
            <a:endParaRPr lang="it-IT" altLang="en-US" b="1" dirty="0"/>
          </a:p>
        </p:txBody>
      </p:sp>
      <p:sp>
        <p:nvSpPr>
          <p:cNvPr id="15363" name="Rectangle 3">
            <a:extLst>
              <a:ext uri="{FF2B5EF4-FFF2-40B4-BE49-F238E27FC236}">
                <a16:creationId xmlns:a16="http://schemas.microsoft.com/office/drawing/2014/main" id="{898F2D95-F0A2-707F-071A-F0FDCDAC6BB7}"/>
              </a:ext>
            </a:extLst>
          </p:cNvPr>
          <p:cNvSpPr>
            <a:spLocks noGrp="1" noChangeArrowheads="1"/>
          </p:cNvSpPr>
          <p:nvPr>
            <p:ph type="body" idx="1"/>
          </p:nvPr>
        </p:nvSpPr>
        <p:spPr/>
        <p:txBody>
          <a:bodyPr/>
          <a:lstStyle/>
          <a:p>
            <a:pPr eaLnBrk="1" hangingPunct="1">
              <a:lnSpc>
                <a:spcPct val="90000"/>
              </a:lnSpc>
              <a:buFontTx/>
              <a:buNone/>
            </a:pPr>
            <a:r>
              <a:rPr lang="en-US" altLang="en-US" sz="2400"/>
              <a:t>	1. Not until it was too late </a:t>
            </a:r>
            <a:r>
              <a:rPr lang="en-US" altLang="en-US" sz="2400" i="1">
                <a:solidFill>
                  <a:srgbClr val="FF0000"/>
                </a:solidFill>
              </a:rPr>
              <a:t>did I remember</a:t>
            </a:r>
            <a:r>
              <a:rPr lang="en-US" altLang="en-US" sz="2400"/>
              <a:t> to ring my mother.</a:t>
            </a:r>
          </a:p>
          <a:p>
            <a:pPr eaLnBrk="1" hangingPunct="1">
              <a:lnSpc>
                <a:spcPct val="90000"/>
              </a:lnSpc>
              <a:buFontTx/>
              <a:buNone/>
            </a:pPr>
            <a:r>
              <a:rPr lang="en-US" altLang="en-US" sz="2400"/>
              <a:t>	2. Hardly </a:t>
            </a:r>
            <a:r>
              <a:rPr lang="en-US" altLang="en-US" sz="2400" i="1">
                <a:solidFill>
                  <a:srgbClr val="FF0000"/>
                </a:solidFill>
              </a:rPr>
              <a:t>had we found our seats</a:t>
            </a:r>
            <a:r>
              <a:rPr lang="en-US" altLang="en-US" sz="2400"/>
              <a:t> than the film began.</a:t>
            </a:r>
          </a:p>
          <a:p>
            <a:pPr eaLnBrk="1" hangingPunct="1">
              <a:lnSpc>
                <a:spcPct val="90000"/>
              </a:lnSpc>
              <a:buFontTx/>
              <a:buNone/>
            </a:pPr>
            <a:r>
              <a:rPr lang="en-US" altLang="en-US" sz="2400"/>
              <a:t>	3. No sooner </a:t>
            </a:r>
            <a:r>
              <a:rPr lang="en-US" altLang="en-US" sz="2400" i="1">
                <a:solidFill>
                  <a:srgbClr val="FF0000"/>
                </a:solidFill>
              </a:rPr>
              <a:t>had it stopped raining</a:t>
            </a:r>
            <a:r>
              <a:rPr lang="en-US" altLang="en-US" sz="2400"/>
              <a:t> than the bus arrived.</a:t>
            </a:r>
          </a:p>
          <a:p>
            <a:pPr eaLnBrk="1" hangingPunct="1">
              <a:lnSpc>
                <a:spcPct val="90000"/>
              </a:lnSpc>
              <a:buFontTx/>
              <a:buNone/>
            </a:pPr>
            <a:r>
              <a:rPr lang="en-US" altLang="en-US" sz="2400"/>
              <a:t>	4  Only after checking in the dictionary </a:t>
            </a:r>
            <a:r>
              <a:rPr lang="en-US" altLang="en-US" sz="2400" i="1">
                <a:solidFill>
                  <a:srgbClr val="FF0000"/>
                </a:solidFill>
              </a:rPr>
              <a:t>did I know</a:t>
            </a:r>
            <a:r>
              <a:rPr lang="en-US" altLang="en-US" sz="2400"/>
              <a:t> how to spell ‘participate’</a:t>
            </a:r>
          </a:p>
          <a:p>
            <a:pPr eaLnBrk="1" hangingPunct="1">
              <a:lnSpc>
                <a:spcPct val="90000"/>
              </a:lnSpc>
              <a:buFontTx/>
              <a:buNone/>
            </a:pPr>
            <a:r>
              <a:rPr lang="en-US" altLang="en-US" sz="2400"/>
              <a:t>	5. Only when </a:t>
            </a:r>
            <a:r>
              <a:rPr lang="en-US" altLang="en-US" sz="2400" i="1">
                <a:solidFill>
                  <a:srgbClr val="FF0000"/>
                </a:solidFill>
              </a:rPr>
              <a:t>the letter arrives, shall we know</a:t>
            </a:r>
            <a:r>
              <a:rPr lang="en-US" altLang="en-US" sz="2400"/>
              <a:t> if our offer has been accepted.</a:t>
            </a:r>
          </a:p>
          <a:p>
            <a:pPr eaLnBrk="1" hangingPunct="1">
              <a:lnSpc>
                <a:spcPct val="90000"/>
              </a:lnSpc>
              <a:buFontTx/>
              <a:buNone/>
            </a:pPr>
            <a:r>
              <a:rPr lang="en-US" altLang="en-US" sz="2400"/>
              <a:t>	6. Only two students </a:t>
            </a:r>
            <a:r>
              <a:rPr lang="en-US" altLang="en-US" sz="2400" i="1">
                <a:solidFill>
                  <a:srgbClr val="FF0000"/>
                </a:solidFill>
              </a:rPr>
              <a:t>remembered</a:t>
            </a:r>
            <a:r>
              <a:rPr lang="en-US" altLang="en-US" sz="2400"/>
              <a:t> to do the homework.</a:t>
            </a:r>
          </a:p>
          <a:p>
            <a:pPr eaLnBrk="1" hangingPunct="1">
              <a:lnSpc>
                <a:spcPct val="90000"/>
              </a:lnSpc>
              <a:buFontTx/>
              <a:buNone/>
            </a:pPr>
            <a:r>
              <a:rPr lang="en-US" altLang="en-US" sz="2400"/>
              <a:t>	7. Only if </a:t>
            </a:r>
            <a:r>
              <a:rPr lang="en-US" altLang="en-US" sz="2400" i="1">
                <a:solidFill>
                  <a:srgbClr val="FF0000"/>
                </a:solidFill>
              </a:rPr>
              <a:t>you promise</a:t>
            </a:r>
            <a:r>
              <a:rPr lang="en-US" altLang="en-US" sz="2400"/>
              <a:t> not to tell anyone else </a:t>
            </a:r>
            <a:r>
              <a:rPr lang="en-US" altLang="en-US" sz="2400" i="1">
                <a:solidFill>
                  <a:srgbClr val="FF0000"/>
                </a:solidFill>
              </a:rPr>
              <a:t>shall I tell you</a:t>
            </a:r>
            <a:r>
              <a:rPr lang="en-US" altLang="en-US" sz="2400"/>
              <a:t> what happened last night.</a:t>
            </a:r>
            <a:endParaRPr lang="it-IT" altLang="en-US" sz="2400"/>
          </a:p>
        </p:txBody>
      </p:sp>
      <p:sp>
        <p:nvSpPr>
          <p:cNvPr id="2" name="Slide Number Placeholder 1">
            <a:extLst>
              <a:ext uri="{FF2B5EF4-FFF2-40B4-BE49-F238E27FC236}">
                <a16:creationId xmlns:a16="http://schemas.microsoft.com/office/drawing/2014/main" id="{DF674CEC-24DC-D888-66B1-35F286C08216}"/>
              </a:ext>
            </a:extLst>
          </p:cNvPr>
          <p:cNvSpPr>
            <a:spLocks noGrp="1"/>
          </p:cNvSpPr>
          <p:nvPr>
            <p:ph type="sldNum" sz="quarter" idx="12"/>
          </p:nvPr>
        </p:nvSpPr>
        <p:spPr/>
        <p:txBody>
          <a:bodyPr/>
          <a:lstStyle/>
          <a:p>
            <a:pPr>
              <a:defRPr/>
            </a:pPr>
            <a:fld id="{06C56F21-D1F5-4081-92C9-4B8E2B9E26AB}" type="slidenum">
              <a:rPr lang="it-IT" altLang="en-US" smtClean="0"/>
              <a:pPr>
                <a:defRPr/>
              </a:pPr>
              <a:t>15</a:t>
            </a:fld>
            <a:endParaRPr lang="it-IT"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08B5BEF-BA02-5621-0585-5F1E6385B35A}"/>
              </a:ext>
            </a:extLst>
          </p:cNvPr>
          <p:cNvSpPr>
            <a:spLocks noGrp="1" noChangeArrowheads="1"/>
          </p:cNvSpPr>
          <p:nvPr>
            <p:ph type="title"/>
          </p:nvPr>
        </p:nvSpPr>
        <p:spPr/>
        <p:txBody>
          <a:bodyPr/>
          <a:lstStyle/>
          <a:p>
            <a:pPr eaLnBrk="1" hangingPunct="1"/>
            <a:r>
              <a:rPr lang="it-IT" altLang="en-US" dirty="0"/>
              <a:t>p. 38 </a:t>
            </a:r>
            <a:r>
              <a:rPr lang="en-US" altLang="en-US" u="sng" dirty="0"/>
              <a:t>Exercise 2</a:t>
            </a:r>
            <a:endParaRPr lang="it-IT" altLang="en-US" u="sng" dirty="0"/>
          </a:p>
        </p:txBody>
      </p:sp>
      <p:sp>
        <p:nvSpPr>
          <p:cNvPr id="115715" name="Rectangle 3">
            <a:extLst>
              <a:ext uri="{FF2B5EF4-FFF2-40B4-BE49-F238E27FC236}">
                <a16:creationId xmlns:a16="http://schemas.microsoft.com/office/drawing/2014/main" id="{3BE26D7C-C6B4-F789-4CCA-A055545972FA}"/>
              </a:ext>
            </a:extLst>
          </p:cNvPr>
          <p:cNvSpPr>
            <a:spLocks noGrp="1" noChangeArrowheads="1"/>
          </p:cNvSpPr>
          <p:nvPr>
            <p:ph type="body" idx="1"/>
          </p:nvPr>
        </p:nvSpPr>
        <p:spPr>
          <a:xfrm>
            <a:off x="323850" y="1412875"/>
            <a:ext cx="8686800" cy="4525963"/>
          </a:xfrm>
        </p:spPr>
        <p:txBody>
          <a:bodyPr/>
          <a:lstStyle/>
          <a:p>
            <a:pPr marL="381000" indent="-381000" eaLnBrk="1" hangingPunct="1">
              <a:lnSpc>
                <a:spcPct val="80000"/>
              </a:lnSpc>
              <a:buFontTx/>
              <a:buAutoNum type="arabicPeriod"/>
            </a:pPr>
            <a:r>
              <a:rPr lang="en-US" altLang="en-US" sz="1800"/>
              <a:t>Not only </a:t>
            </a:r>
            <a:r>
              <a:rPr lang="en-US" altLang="en-US" sz="1800">
                <a:solidFill>
                  <a:srgbClr val="FF0000"/>
                </a:solidFill>
              </a:rPr>
              <a:t>does my friend speak English, but she also speaks French.</a:t>
            </a:r>
            <a:endParaRPr lang="en-US" altLang="en-US" sz="1800"/>
          </a:p>
          <a:p>
            <a:pPr marL="381000" indent="-381000" eaLnBrk="1" hangingPunct="1">
              <a:lnSpc>
                <a:spcPct val="80000"/>
              </a:lnSpc>
              <a:buFontTx/>
              <a:buAutoNum type="arabicPeriod"/>
            </a:pPr>
            <a:endParaRPr lang="en-US" altLang="en-US" sz="1800"/>
          </a:p>
          <a:p>
            <a:pPr marL="381000" indent="-381000" eaLnBrk="1" hangingPunct="1">
              <a:lnSpc>
                <a:spcPct val="80000"/>
              </a:lnSpc>
              <a:buFontTx/>
              <a:buAutoNum type="arabicPeriod" startAt="2"/>
            </a:pPr>
            <a:r>
              <a:rPr lang="en-US" altLang="en-US" sz="1800"/>
              <a:t>Little </a:t>
            </a:r>
            <a:r>
              <a:rPr lang="en-US" altLang="en-US" sz="1800">
                <a:solidFill>
                  <a:srgbClr val="FF0000"/>
                </a:solidFill>
              </a:rPr>
              <a:t>did I suspect that my best friend was going out with my boyfriend.</a:t>
            </a:r>
          </a:p>
          <a:p>
            <a:pPr marL="381000" indent="-381000" eaLnBrk="1" hangingPunct="1">
              <a:lnSpc>
                <a:spcPct val="80000"/>
              </a:lnSpc>
              <a:buFontTx/>
              <a:buAutoNum type="arabicPeriod" startAt="2"/>
            </a:pPr>
            <a:endParaRPr lang="en-US" altLang="en-US" sz="1800"/>
          </a:p>
          <a:p>
            <a:pPr marL="381000" indent="-381000" eaLnBrk="1" hangingPunct="1">
              <a:lnSpc>
                <a:spcPct val="80000"/>
              </a:lnSpc>
              <a:buFontTx/>
              <a:buAutoNum type="arabicPeriod" startAt="2"/>
            </a:pPr>
            <a:r>
              <a:rPr lang="en-US" altLang="en-US" sz="1800"/>
              <a:t>Seldom </a:t>
            </a:r>
            <a:r>
              <a:rPr lang="en-US" altLang="en-US" sz="1800">
                <a:solidFill>
                  <a:srgbClr val="FF0000"/>
                </a:solidFill>
              </a:rPr>
              <a:t>is it so warm in February.</a:t>
            </a:r>
            <a:endParaRPr lang="en-US" altLang="en-US" sz="1800"/>
          </a:p>
          <a:p>
            <a:pPr marL="381000" indent="-381000" eaLnBrk="1" hangingPunct="1">
              <a:lnSpc>
                <a:spcPct val="80000"/>
              </a:lnSpc>
              <a:buFontTx/>
              <a:buNone/>
            </a:pPr>
            <a:endParaRPr lang="en-US" altLang="en-US" sz="1800"/>
          </a:p>
          <a:p>
            <a:pPr marL="381000" indent="-381000" eaLnBrk="1" hangingPunct="1">
              <a:lnSpc>
                <a:spcPct val="80000"/>
              </a:lnSpc>
              <a:buFontTx/>
              <a:buNone/>
            </a:pPr>
            <a:r>
              <a:rPr lang="en-US" altLang="en-US" sz="1800"/>
              <a:t>4. 	Never </a:t>
            </a:r>
            <a:r>
              <a:rPr lang="en-US" altLang="en-US" sz="1800">
                <a:solidFill>
                  <a:srgbClr val="FF0000"/>
                </a:solidFill>
              </a:rPr>
              <a:t>have I seen such a fine performance of </a:t>
            </a:r>
            <a:r>
              <a:rPr lang="en-US" altLang="en-US" sz="1800" i="1">
                <a:solidFill>
                  <a:srgbClr val="FF0000"/>
                </a:solidFill>
              </a:rPr>
              <a:t>Hamlet.</a:t>
            </a:r>
            <a:endParaRPr lang="en-US" altLang="en-US" sz="1800"/>
          </a:p>
          <a:p>
            <a:pPr marL="381000" indent="-381000" eaLnBrk="1" hangingPunct="1">
              <a:lnSpc>
                <a:spcPct val="80000"/>
              </a:lnSpc>
              <a:buFontTx/>
              <a:buNone/>
            </a:pPr>
            <a:endParaRPr lang="en-US" altLang="en-US" sz="1800"/>
          </a:p>
          <a:p>
            <a:pPr marL="381000" indent="-381000" eaLnBrk="1" hangingPunct="1">
              <a:lnSpc>
                <a:spcPct val="80000"/>
              </a:lnSpc>
              <a:buFontTx/>
              <a:buNone/>
            </a:pPr>
            <a:r>
              <a:rPr lang="en-US" altLang="en-US" sz="1800"/>
              <a:t>5. 	Rarely </a:t>
            </a:r>
            <a:r>
              <a:rPr lang="en-US" altLang="en-US" sz="1800">
                <a:solidFill>
                  <a:srgbClr val="FF0000"/>
                </a:solidFill>
              </a:rPr>
              <a:t>had the teacher come across a student with such a good level of English.</a:t>
            </a:r>
            <a:endParaRPr lang="en-US" altLang="en-US" sz="1800"/>
          </a:p>
          <a:p>
            <a:pPr marL="381000" indent="-381000" eaLnBrk="1" hangingPunct="1">
              <a:lnSpc>
                <a:spcPct val="80000"/>
              </a:lnSpc>
              <a:buFontTx/>
              <a:buNone/>
            </a:pPr>
            <a:endParaRPr lang="en-US" altLang="en-US" sz="1800"/>
          </a:p>
          <a:p>
            <a:pPr marL="381000" indent="-381000" eaLnBrk="1" hangingPunct="1">
              <a:lnSpc>
                <a:spcPct val="80000"/>
              </a:lnSpc>
              <a:buFontTx/>
              <a:buNone/>
            </a:pPr>
            <a:r>
              <a:rPr lang="en-US" altLang="en-US" sz="1800"/>
              <a:t>6. 	No sooner </a:t>
            </a:r>
            <a:r>
              <a:rPr lang="en-US" altLang="en-US" sz="1800">
                <a:solidFill>
                  <a:srgbClr val="FF0000"/>
                </a:solidFill>
              </a:rPr>
              <a:t>had I got used to my Bancomat number when I lost the card.</a:t>
            </a:r>
            <a:endParaRPr lang="en-US" altLang="en-US" sz="1800"/>
          </a:p>
          <a:p>
            <a:pPr marL="381000" indent="-381000" eaLnBrk="1" hangingPunct="1">
              <a:lnSpc>
                <a:spcPct val="80000"/>
              </a:lnSpc>
              <a:buFontTx/>
              <a:buNone/>
            </a:pPr>
            <a:endParaRPr lang="en-US" altLang="en-US" sz="1800"/>
          </a:p>
          <a:p>
            <a:pPr marL="381000" indent="-381000" eaLnBrk="1" hangingPunct="1">
              <a:lnSpc>
                <a:spcPct val="80000"/>
              </a:lnSpc>
              <a:buFontTx/>
              <a:buNone/>
            </a:pPr>
            <a:r>
              <a:rPr lang="en-US" altLang="en-US" sz="1800"/>
              <a:t>7. 	Neither in the rain nor </a:t>
            </a:r>
            <a:r>
              <a:rPr lang="en-US" altLang="en-US" sz="1800">
                <a:solidFill>
                  <a:srgbClr val="FF0000"/>
                </a:solidFill>
              </a:rPr>
              <a:t>in the snow will Jane go out.</a:t>
            </a:r>
          </a:p>
          <a:p>
            <a:pPr marL="381000" indent="-381000" eaLnBrk="1" hangingPunct="1">
              <a:lnSpc>
                <a:spcPct val="80000"/>
              </a:lnSpc>
              <a:buFontTx/>
              <a:buNone/>
            </a:pPr>
            <a:endParaRPr lang="en-US" altLang="en-US" sz="1800">
              <a:solidFill>
                <a:srgbClr val="FF0000"/>
              </a:solidFill>
            </a:endParaRPr>
          </a:p>
          <a:p>
            <a:pPr marL="381000" indent="-381000" eaLnBrk="1" hangingPunct="1">
              <a:lnSpc>
                <a:spcPct val="80000"/>
              </a:lnSpc>
              <a:buFontTx/>
              <a:buNone/>
            </a:pPr>
            <a:r>
              <a:rPr lang="en-US" altLang="en-US" sz="1800"/>
              <a:t>8. 	“Under no circumstances </a:t>
            </a:r>
            <a:r>
              <a:rPr lang="en-US" altLang="en-US" sz="1800">
                <a:solidFill>
                  <a:srgbClr val="FF0000"/>
                </a:solidFill>
              </a:rPr>
              <a:t>will you have a party in the house while we are away!” said her parents as they left for the weekend.</a:t>
            </a:r>
            <a:endParaRPr lang="it-IT" altLang="en-US" sz="1800"/>
          </a:p>
        </p:txBody>
      </p:sp>
      <p:sp>
        <p:nvSpPr>
          <p:cNvPr id="2" name="Slide Number Placeholder 1">
            <a:extLst>
              <a:ext uri="{FF2B5EF4-FFF2-40B4-BE49-F238E27FC236}">
                <a16:creationId xmlns:a16="http://schemas.microsoft.com/office/drawing/2014/main" id="{068777CB-1B9E-4E4B-64FE-2D3D9B468C1D}"/>
              </a:ext>
            </a:extLst>
          </p:cNvPr>
          <p:cNvSpPr>
            <a:spLocks noGrp="1"/>
          </p:cNvSpPr>
          <p:nvPr>
            <p:ph type="sldNum" sz="quarter" idx="12"/>
          </p:nvPr>
        </p:nvSpPr>
        <p:spPr/>
        <p:txBody>
          <a:bodyPr/>
          <a:lstStyle/>
          <a:p>
            <a:pPr>
              <a:defRPr/>
            </a:pPr>
            <a:fld id="{06C56F21-D1F5-4081-92C9-4B8E2B9E26AB}" type="slidenum">
              <a:rPr lang="it-IT" altLang="en-US" smtClean="0"/>
              <a:pPr>
                <a:defRPr/>
              </a:pPr>
              <a:t>16</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15">
                                            <p:txEl>
                                              <p:pRg st="2" end="2"/>
                                            </p:txEl>
                                          </p:spTgt>
                                        </p:tgtEl>
                                        <p:attrNameLst>
                                          <p:attrName>style.visibility</p:attrName>
                                        </p:attrNameLst>
                                      </p:cBhvr>
                                      <p:to>
                                        <p:strVal val="visible"/>
                                      </p:to>
                                    </p:set>
                                    <p:animEffect transition="in" filter="fade">
                                      <p:cBhvr>
                                        <p:cTn id="7" dur="500"/>
                                        <p:tgtEl>
                                          <p:spTgt spid="1157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5715">
                                            <p:txEl>
                                              <p:pRg st="4" end="4"/>
                                            </p:txEl>
                                          </p:spTgt>
                                        </p:tgtEl>
                                        <p:attrNameLst>
                                          <p:attrName>style.visibility</p:attrName>
                                        </p:attrNameLst>
                                      </p:cBhvr>
                                      <p:to>
                                        <p:strVal val="visible"/>
                                      </p:to>
                                    </p:set>
                                    <p:animEffect transition="in" filter="fade">
                                      <p:cBhvr>
                                        <p:cTn id="12" dur="500"/>
                                        <p:tgtEl>
                                          <p:spTgt spid="1157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5715">
                                            <p:txEl>
                                              <p:pRg st="6" end="6"/>
                                            </p:txEl>
                                          </p:spTgt>
                                        </p:tgtEl>
                                        <p:attrNameLst>
                                          <p:attrName>style.visibility</p:attrName>
                                        </p:attrNameLst>
                                      </p:cBhvr>
                                      <p:to>
                                        <p:strVal val="visible"/>
                                      </p:to>
                                    </p:set>
                                    <p:animEffect transition="in" filter="fade">
                                      <p:cBhvr>
                                        <p:cTn id="17" dur="500"/>
                                        <p:tgtEl>
                                          <p:spTgt spid="11571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5715">
                                            <p:txEl>
                                              <p:pRg st="8" end="8"/>
                                            </p:txEl>
                                          </p:spTgt>
                                        </p:tgtEl>
                                        <p:attrNameLst>
                                          <p:attrName>style.visibility</p:attrName>
                                        </p:attrNameLst>
                                      </p:cBhvr>
                                      <p:to>
                                        <p:strVal val="visible"/>
                                      </p:to>
                                    </p:set>
                                    <p:animEffect transition="in" filter="fade">
                                      <p:cBhvr>
                                        <p:cTn id="22" dur="500"/>
                                        <p:tgtEl>
                                          <p:spTgt spid="11571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5715">
                                            <p:txEl>
                                              <p:pRg st="10" end="10"/>
                                            </p:txEl>
                                          </p:spTgt>
                                        </p:tgtEl>
                                        <p:attrNameLst>
                                          <p:attrName>style.visibility</p:attrName>
                                        </p:attrNameLst>
                                      </p:cBhvr>
                                      <p:to>
                                        <p:strVal val="visible"/>
                                      </p:to>
                                    </p:set>
                                    <p:animEffect transition="in" filter="fade">
                                      <p:cBhvr>
                                        <p:cTn id="27" dur="500"/>
                                        <p:tgtEl>
                                          <p:spTgt spid="115715">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5715">
                                            <p:txEl>
                                              <p:pRg st="12" end="12"/>
                                            </p:txEl>
                                          </p:spTgt>
                                        </p:tgtEl>
                                        <p:attrNameLst>
                                          <p:attrName>style.visibility</p:attrName>
                                        </p:attrNameLst>
                                      </p:cBhvr>
                                      <p:to>
                                        <p:strVal val="visible"/>
                                      </p:to>
                                    </p:set>
                                    <p:animEffect transition="in" filter="fade">
                                      <p:cBhvr>
                                        <p:cTn id="32" dur="500"/>
                                        <p:tgtEl>
                                          <p:spTgt spid="115715">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5715">
                                            <p:txEl>
                                              <p:pRg st="14" end="14"/>
                                            </p:txEl>
                                          </p:spTgt>
                                        </p:tgtEl>
                                        <p:attrNameLst>
                                          <p:attrName>style.visibility</p:attrName>
                                        </p:attrNameLst>
                                      </p:cBhvr>
                                      <p:to>
                                        <p:strVal val="visible"/>
                                      </p:to>
                                    </p:set>
                                    <p:animEffect transition="in" filter="fade">
                                      <p:cBhvr>
                                        <p:cTn id="37" dur="500"/>
                                        <p:tgtEl>
                                          <p:spTgt spid="1157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4EB21A2-1291-B316-6D61-4E3980880F47}"/>
              </a:ext>
            </a:extLst>
          </p:cNvPr>
          <p:cNvSpPr>
            <a:spLocks noGrp="1" noChangeArrowheads="1"/>
          </p:cNvSpPr>
          <p:nvPr>
            <p:ph type="title"/>
          </p:nvPr>
        </p:nvSpPr>
        <p:spPr/>
        <p:txBody>
          <a:bodyPr/>
          <a:lstStyle/>
          <a:p>
            <a:pPr eaLnBrk="1" hangingPunct="1"/>
            <a:r>
              <a:rPr lang="it-IT" altLang="en-US" b="1" i="1" dirty="0"/>
              <a:t>Final Test 1</a:t>
            </a:r>
          </a:p>
        </p:txBody>
      </p:sp>
      <p:sp>
        <p:nvSpPr>
          <p:cNvPr id="10243" name="Rectangle 3">
            <a:extLst>
              <a:ext uri="{FF2B5EF4-FFF2-40B4-BE49-F238E27FC236}">
                <a16:creationId xmlns:a16="http://schemas.microsoft.com/office/drawing/2014/main" id="{C0E462B1-CAF4-CED0-EBF5-7F59C34B2397}"/>
              </a:ext>
            </a:extLst>
          </p:cNvPr>
          <p:cNvSpPr>
            <a:spLocks noGrp="1" noChangeArrowheads="1"/>
          </p:cNvSpPr>
          <p:nvPr>
            <p:ph type="body" idx="1"/>
          </p:nvPr>
        </p:nvSpPr>
        <p:spPr>
          <a:xfrm>
            <a:off x="611188" y="1196975"/>
            <a:ext cx="8229600" cy="5472113"/>
          </a:xfrm>
        </p:spPr>
        <p:txBody>
          <a:bodyPr/>
          <a:lstStyle/>
          <a:p>
            <a:pPr eaLnBrk="1" hangingPunct="1">
              <a:defRPr/>
            </a:pPr>
            <a:r>
              <a:rPr lang="en-US" dirty="0"/>
              <a:t>Thursday, Dec. 7</a:t>
            </a:r>
            <a:r>
              <a:rPr lang="en-US" baseline="30000" dirty="0"/>
              <a:t>th</a:t>
            </a:r>
            <a:r>
              <a:rPr lang="en-US" dirty="0"/>
              <a:t>, 3-5 PM, </a:t>
            </a:r>
            <a:r>
              <a:rPr lang="en-US" dirty="0" err="1"/>
              <a:t>Capponi</a:t>
            </a:r>
            <a:r>
              <a:rPr lang="en-US" dirty="0"/>
              <a:t>, 1</a:t>
            </a:r>
          </a:p>
          <a:p>
            <a:pPr eaLnBrk="1" hangingPunct="1">
              <a:defRPr/>
            </a:pPr>
            <a:r>
              <a:rPr lang="en-US" altLang="en-US" dirty="0"/>
              <a:t>Wednesday, Dec. 20</a:t>
            </a:r>
            <a:r>
              <a:rPr lang="en-US" altLang="en-US" baseline="30000" dirty="0"/>
              <a:t>th</a:t>
            </a:r>
            <a:r>
              <a:rPr lang="en-US" altLang="en-US" dirty="0"/>
              <a:t>, 3- 5 PM, </a:t>
            </a:r>
            <a:r>
              <a:rPr lang="en-US" altLang="en-US" dirty="0" err="1"/>
              <a:t>Verdiana</a:t>
            </a:r>
            <a:r>
              <a:rPr lang="en-US" altLang="en-US" dirty="0"/>
              <a:t>, 15 (last class is Dec. 13</a:t>
            </a:r>
            <a:r>
              <a:rPr lang="en-US" altLang="en-US" baseline="30000" dirty="0"/>
              <a:t>th</a:t>
            </a:r>
            <a:r>
              <a:rPr lang="en-US" altLang="en-US" dirty="0"/>
              <a:t>)</a:t>
            </a:r>
          </a:p>
          <a:p>
            <a:pPr eaLnBrk="1" hangingPunct="1">
              <a:defRPr/>
            </a:pPr>
            <a:r>
              <a:rPr lang="en-US" altLang="en-US" dirty="0"/>
              <a:t>75 minutes</a:t>
            </a:r>
          </a:p>
          <a:p>
            <a:pPr eaLnBrk="1" hangingPunct="1">
              <a:defRPr/>
            </a:pPr>
            <a:r>
              <a:rPr lang="en-US" altLang="en-US" dirty="0"/>
              <a:t>Academic text of c. 400 words</a:t>
            </a:r>
          </a:p>
          <a:p>
            <a:pPr eaLnBrk="1" hangingPunct="1">
              <a:defRPr/>
            </a:pPr>
            <a:r>
              <a:rPr lang="en-US" altLang="en-US" b="1" i="1" dirty="0">
                <a:solidFill>
                  <a:srgbClr val="00B050"/>
                </a:solidFill>
              </a:rPr>
              <a:t>Three Questions:</a:t>
            </a:r>
          </a:p>
          <a:p>
            <a:pPr marL="514350" indent="-514350" eaLnBrk="1" hangingPunct="1">
              <a:buFontTx/>
              <a:buAutoNum type="arabicPeriod"/>
              <a:defRPr/>
            </a:pPr>
            <a:r>
              <a:rPr lang="en-US" altLang="en-US" b="1" i="1" dirty="0">
                <a:solidFill>
                  <a:srgbClr val="00B050"/>
                </a:solidFill>
              </a:rPr>
              <a:t>Text Structure</a:t>
            </a:r>
          </a:p>
          <a:p>
            <a:pPr marL="514350" indent="-514350" eaLnBrk="1" hangingPunct="1">
              <a:buFontTx/>
              <a:buAutoNum type="arabicPeriod"/>
              <a:defRPr/>
            </a:pPr>
            <a:r>
              <a:rPr lang="en-US" altLang="en-US" b="1" i="1" dirty="0">
                <a:solidFill>
                  <a:srgbClr val="00B050"/>
                </a:solidFill>
              </a:rPr>
              <a:t>Lexis</a:t>
            </a:r>
          </a:p>
          <a:p>
            <a:pPr marL="514350" indent="-514350" eaLnBrk="1" hangingPunct="1">
              <a:buFontTx/>
              <a:buAutoNum type="arabicPeriod"/>
              <a:defRPr/>
            </a:pPr>
            <a:r>
              <a:rPr lang="en-US" altLang="en-US" b="1" i="1" dirty="0">
                <a:solidFill>
                  <a:srgbClr val="00B050"/>
                </a:solidFill>
              </a:rPr>
              <a:t>Your writing</a:t>
            </a:r>
          </a:p>
          <a:p>
            <a:pPr eaLnBrk="1" hangingPunct="1">
              <a:buFontTx/>
              <a:buNone/>
              <a:defRPr/>
            </a:pPr>
            <a:r>
              <a:rPr lang="en-US" altLang="en-US" dirty="0"/>
              <a:t>	 			</a:t>
            </a:r>
          </a:p>
        </p:txBody>
      </p:sp>
      <p:sp>
        <p:nvSpPr>
          <p:cNvPr id="2" name="Rectangle 1">
            <a:extLst>
              <a:ext uri="{FF2B5EF4-FFF2-40B4-BE49-F238E27FC236}">
                <a16:creationId xmlns:a16="http://schemas.microsoft.com/office/drawing/2014/main" id="{F7CF14BD-D740-F21B-F853-A0C6A7CC5B47}"/>
              </a:ext>
            </a:extLst>
          </p:cNvPr>
          <p:cNvSpPr/>
          <p:nvPr/>
        </p:nvSpPr>
        <p:spPr>
          <a:xfrm>
            <a:off x="3995738" y="4440238"/>
            <a:ext cx="4999037" cy="241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Arial" panose="020B0604020202020204" pitchFamily="34" charset="0"/>
              <a:buChar char="•"/>
              <a:defRPr/>
            </a:pPr>
            <a:r>
              <a:rPr lang="en-US" sz="2400" dirty="0">
                <a:solidFill>
                  <a:schemeClr val="tx1"/>
                </a:solidFill>
              </a:rPr>
              <a:t>Grade out of 30 (18 is passing).</a:t>
            </a:r>
          </a:p>
          <a:p>
            <a:pPr marL="457200" indent="-457200">
              <a:buFont typeface="Arial" panose="020B0604020202020204" pitchFamily="34" charset="0"/>
              <a:buChar char="•"/>
              <a:defRPr/>
            </a:pPr>
            <a:r>
              <a:rPr lang="en-US" sz="2400" dirty="0">
                <a:solidFill>
                  <a:schemeClr val="tx1"/>
                </a:solidFill>
              </a:rPr>
              <a:t>Failing students can retake the test later in June.</a:t>
            </a:r>
          </a:p>
          <a:p>
            <a:pPr>
              <a:defRPr/>
            </a:pPr>
            <a:endParaRPr lang="en-US" sz="2400" dirty="0">
              <a:solidFill>
                <a:schemeClr val="tx1"/>
              </a:solidFill>
            </a:endParaRPr>
          </a:p>
        </p:txBody>
      </p:sp>
      <p:sp>
        <p:nvSpPr>
          <p:cNvPr id="3" name="Slide Number Placeholder 2">
            <a:extLst>
              <a:ext uri="{FF2B5EF4-FFF2-40B4-BE49-F238E27FC236}">
                <a16:creationId xmlns:a16="http://schemas.microsoft.com/office/drawing/2014/main" id="{17C90926-85D5-C377-96B2-0083D19AFC17}"/>
              </a:ext>
            </a:extLst>
          </p:cNvPr>
          <p:cNvSpPr>
            <a:spLocks noGrp="1"/>
          </p:cNvSpPr>
          <p:nvPr>
            <p:ph type="sldNum" sz="quarter" idx="12"/>
          </p:nvPr>
        </p:nvSpPr>
        <p:spPr/>
        <p:txBody>
          <a:bodyPr/>
          <a:lstStyle/>
          <a:p>
            <a:pPr>
              <a:defRPr/>
            </a:pPr>
            <a:fld id="{06C56F21-D1F5-4081-92C9-4B8E2B9E26AB}" type="slidenum">
              <a:rPr lang="it-IT" altLang="en-US" smtClean="0"/>
              <a:pPr>
                <a:defRPr/>
              </a:pPr>
              <a:t>17</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a:extLst>
              <a:ext uri="{FF2B5EF4-FFF2-40B4-BE49-F238E27FC236}">
                <a16:creationId xmlns:a16="http://schemas.microsoft.com/office/drawing/2014/main" id="{E5B476E1-9DF2-83A6-E690-EA5A8AC5E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19063"/>
            <a:ext cx="767715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0931C6CB-0A09-0252-313A-F817817249DF}"/>
              </a:ext>
            </a:extLst>
          </p:cNvPr>
          <p:cNvSpPr txBox="1">
            <a:spLocks noChangeArrowheads="1"/>
          </p:cNvSpPr>
          <p:nvPr/>
        </p:nvSpPr>
        <p:spPr bwMode="auto">
          <a:xfrm>
            <a:off x="2627313" y="692150"/>
            <a:ext cx="4321175" cy="4525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it-IT" altLang="en-US"/>
              <a:t>Purpose </a:t>
            </a:r>
          </a:p>
          <a:p>
            <a:r>
              <a:rPr lang="it-IT" altLang="en-US"/>
              <a:t>Audience</a:t>
            </a:r>
          </a:p>
          <a:p>
            <a:r>
              <a:rPr lang="it-IT" altLang="en-US"/>
              <a:t>Register</a:t>
            </a:r>
          </a:p>
          <a:p>
            <a:r>
              <a:rPr lang="it-IT" altLang="en-US"/>
              <a:t>Paragraph structure</a:t>
            </a:r>
          </a:p>
          <a:p>
            <a:r>
              <a:rPr lang="it-IT" altLang="en-US"/>
              <a:t>Cohesion</a:t>
            </a:r>
          </a:p>
          <a:p>
            <a:r>
              <a:rPr lang="it-IT" altLang="en-US"/>
              <a:t>Lexis</a:t>
            </a:r>
          </a:p>
          <a:p>
            <a:r>
              <a:rPr lang="it-IT" altLang="en-US"/>
              <a:t>Grammar</a:t>
            </a:r>
          </a:p>
        </p:txBody>
      </p:sp>
      <p:sp>
        <p:nvSpPr>
          <p:cNvPr id="2" name="Slide Number Placeholder 1">
            <a:extLst>
              <a:ext uri="{FF2B5EF4-FFF2-40B4-BE49-F238E27FC236}">
                <a16:creationId xmlns:a16="http://schemas.microsoft.com/office/drawing/2014/main" id="{8BB954C0-E68E-E5EB-945F-537593923479}"/>
              </a:ext>
            </a:extLst>
          </p:cNvPr>
          <p:cNvSpPr>
            <a:spLocks noGrp="1"/>
          </p:cNvSpPr>
          <p:nvPr>
            <p:ph type="sldNum" sz="quarter" idx="12"/>
          </p:nvPr>
        </p:nvSpPr>
        <p:spPr/>
        <p:txBody>
          <a:bodyPr/>
          <a:lstStyle/>
          <a:p>
            <a:pPr>
              <a:defRPr/>
            </a:pPr>
            <a:fld id="{06C56F21-D1F5-4081-92C9-4B8E2B9E26AB}" type="slidenum">
              <a:rPr lang="it-IT" altLang="en-US" smtClean="0"/>
              <a:pPr>
                <a:defRPr/>
              </a:pPr>
              <a:t>18</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a:extLst>
              <a:ext uri="{FF2B5EF4-FFF2-40B4-BE49-F238E27FC236}">
                <a16:creationId xmlns:a16="http://schemas.microsoft.com/office/drawing/2014/main" id="{CDB2E78B-7D49-8B73-EB43-4ECC5D2CE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614738"/>
            <a:ext cx="80200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95A24D19-D612-1BA6-B1AD-EF8F5F3F3197}"/>
              </a:ext>
            </a:extLst>
          </p:cNvPr>
          <p:cNvSpPr>
            <a:spLocks noGrp="1" noChangeArrowheads="1"/>
          </p:cNvSpPr>
          <p:nvPr>
            <p:ph type="title"/>
          </p:nvPr>
        </p:nvSpPr>
        <p:spPr/>
        <p:txBody>
          <a:bodyPr/>
          <a:lstStyle/>
          <a:p>
            <a:r>
              <a:rPr lang="en-US" altLang="en-US" dirty="0"/>
              <a:t>Three Example Questions</a:t>
            </a:r>
          </a:p>
        </p:txBody>
      </p:sp>
      <p:pic>
        <p:nvPicPr>
          <p:cNvPr id="19460" name="Content Placeholder 7">
            <a:extLst>
              <a:ext uri="{FF2B5EF4-FFF2-40B4-BE49-F238E27FC236}">
                <a16:creationId xmlns:a16="http://schemas.microsoft.com/office/drawing/2014/main" id="{ABB09C64-F8F5-DC5E-06A1-0EF80C9901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5246" y="1906588"/>
            <a:ext cx="5524500" cy="609600"/>
          </a:xfrm>
        </p:spPr>
      </p:pic>
      <p:pic>
        <p:nvPicPr>
          <p:cNvPr id="19461" name="Picture 9">
            <a:extLst>
              <a:ext uri="{FF2B5EF4-FFF2-40B4-BE49-F238E27FC236}">
                <a16:creationId xmlns:a16="http://schemas.microsoft.com/office/drawing/2014/main" id="{0345EBAB-2C99-7B9A-EF30-A213EFB76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2697163"/>
            <a:ext cx="7810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3">
            <a:extLst>
              <a:ext uri="{FF2B5EF4-FFF2-40B4-BE49-F238E27FC236}">
                <a16:creationId xmlns:a16="http://schemas.microsoft.com/office/drawing/2014/main" id="{DEAA3D4D-59F6-41B5-0EE3-CD18F468C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3276600"/>
            <a:ext cx="6181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7">
            <a:extLst>
              <a:ext uri="{FF2B5EF4-FFF2-40B4-BE49-F238E27FC236}">
                <a16:creationId xmlns:a16="http://schemas.microsoft.com/office/drawing/2014/main" id="{1053F673-341B-73DA-24CF-772752DB1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4157663"/>
            <a:ext cx="1676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9">
            <a:extLst>
              <a:ext uri="{FF2B5EF4-FFF2-40B4-BE49-F238E27FC236}">
                <a16:creationId xmlns:a16="http://schemas.microsoft.com/office/drawing/2014/main" id="{57DC5E7C-A7AF-BA8F-4203-4918D6144D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 y="4851400"/>
            <a:ext cx="84772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997D35A-CFFC-C80F-A4FB-B0C4BD4D1B93}"/>
              </a:ext>
            </a:extLst>
          </p:cNvPr>
          <p:cNvSpPr>
            <a:spLocks noGrp="1"/>
          </p:cNvSpPr>
          <p:nvPr>
            <p:ph type="sldNum" sz="quarter" idx="12"/>
          </p:nvPr>
        </p:nvSpPr>
        <p:spPr/>
        <p:txBody>
          <a:bodyPr/>
          <a:lstStyle/>
          <a:p>
            <a:pPr>
              <a:defRPr/>
            </a:pPr>
            <a:fld id="{06C56F21-D1F5-4081-92C9-4B8E2B9E26AB}" type="slidenum">
              <a:rPr lang="it-IT" altLang="en-US" smtClean="0"/>
              <a:pPr>
                <a:defRPr/>
              </a:pPr>
              <a:t>19</a:t>
            </a:fld>
            <a:endParaRPr lang="it-IT"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87B04B-3E77-6668-EFAC-AAE657100B2A}"/>
              </a:ext>
            </a:extLst>
          </p:cNvPr>
          <p:cNvSpPr>
            <a:spLocks noGrp="1" noChangeArrowheads="1"/>
          </p:cNvSpPr>
          <p:nvPr>
            <p:ph type="title"/>
          </p:nvPr>
        </p:nvSpPr>
        <p:spPr/>
        <p:txBody>
          <a:bodyPr/>
          <a:lstStyle/>
          <a:p>
            <a:r>
              <a:rPr lang="en-GB" altLang="en-US" sz="4000"/>
              <a:t>What skills do </a:t>
            </a:r>
            <a:r>
              <a:rPr lang="en-GB" altLang="en-US" sz="4000" b="1">
                <a:solidFill>
                  <a:srgbClr val="FF0000"/>
                </a:solidFill>
              </a:rPr>
              <a:t>good writers</a:t>
            </a:r>
            <a:r>
              <a:rPr lang="en-GB" altLang="en-US" sz="4000"/>
              <a:t> demonstrate?</a:t>
            </a:r>
            <a:endParaRPr lang="it-IT" altLang="en-US" sz="4000"/>
          </a:p>
        </p:txBody>
      </p:sp>
      <p:sp>
        <p:nvSpPr>
          <p:cNvPr id="5123" name="Rectangle 3">
            <a:extLst>
              <a:ext uri="{FF2B5EF4-FFF2-40B4-BE49-F238E27FC236}">
                <a16:creationId xmlns:a16="http://schemas.microsoft.com/office/drawing/2014/main" id="{EC4AE761-DED4-43A6-9D9C-4AECE0433290}"/>
              </a:ext>
            </a:extLst>
          </p:cNvPr>
          <p:cNvSpPr>
            <a:spLocks noGrp="1" noChangeArrowheads="1"/>
          </p:cNvSpPr>
          <p:nvPr>
            <p:ph type="body" sz="half" idx="1"/>
          </p:nvPr>
        </p:nvSpPr>
        <p:spPr/>
        <p:txBody>
          <a:bodyPr/>
          <a:lstStyle/>
          <a:p>
            <a:pPr algn="ctr">
              <a:lnSpc>
                <a:spcPct val="90000"/>
              </a:lnSpc>
              <a:buFontTx/>
              <a:buNone/>
            </a:pPr>
            <a:r>
              <a:rPr lang="en-GB" altLang="en-US" sz="2000" b="1" dirty="0"/>
              <a:t>	</a:t>
            </a:r>
            <a:r>
              <a:rPr lang="en-GB" altLang="en-US" sz="3600" b="1" dirty="0">
                <a:solidFill>
                  <a:srgbClr val="FF0000"/>
                </a:solidFill>
              </a:rPr>
              <a:t>Authoring</a:t>
            </a:r>
          </a:p>
          <a:p>
            <a:pPr algn="ctr">
              <a:lnSpc>
                <a:spcPct val="90000"/>
              </a:lnSpc>
              <a:buFontTx/>
              <a:buNone/>
            </a:pPr>
            <a:endParaRPr lang="en-GB" altLang="en-US" sz="800" b="1" dirty="0">
              <a:solidFill>
                <a:srgbClr val="FF0000"/>
              </a:solidFill>
            </a:endParaRPr>
          </a:p>
          <a:p>
            <a:pPr>
              <a:lnSpc>
                <a:spcPct val="90000"/>
              </a:lnSpc>
            </a:pPr>
            <a:r>
              <a:rPr lang="en-GB" altLang="en-US" sz="2400" dirty="0"/>
              <a:t>Having something to say </a:t>
            </a:r>
          </a:p>
          <a:p>
            <a:pPr>
              <a:lnSpc>
                <a:spcPct val="90000"/>
              </a:lnSpc>
              <a:buFontTx/>
              <a:buNone/>
            </a:pPr>
            <a:r>
              <a:rPr lang="en-GB" altLang="en-US" sz="2400" dirty="0"/>
              <a:t>	(a sense of purpose)</a:t>
            </a:r>
          </a:p>
          <a:p>
            <a:pPr>
              <a:lnSpc>
                <a:spcPct val="90000"/>
              </a:lnSpc>
              <a:buFontTx/>
              <a:buNone/>
            </a:pPr>
            <a:endParaRPr lang="en-GB" altLang="en-US" sz="2400" dirty="0"/>
          </a:p>
          <a:p>
            <a:pPr>
              <a:lnSpc>
                <a:spcPct val="90000"/>
              </a:lnSpc>
            </a:pPr>
            <a:r>
              <a:rPr lang="en-GB" altLang="en-US" sz="2400" dirty="0"/>
              <a:t>Being aware of the reader </a:t>
            </a:r>
          </a:p>
          <a:p>
            <a:pPr>
              <a:lnSpc>
                <a:spcPct val="90000"/>
              </a:lnSpc>
              <a:buFontTx/>
              <a:buNone/>
            </a:pPr>
            <a:r>
              <a:rPr lang="en-GB" altLang="en-US" sz="2400" dirty="0"/>
              <a:t>	(a sense of audience)</a:t>
            </a:r>
          </a:p>
          <a:p>
            <a:pPr>
              <a:lnSpc>
                <a:spcPct val="90000"/>
              </a:lnSpc>
              <a:buFontTx/>
              <a:buNone/>
            </a:pPr>
            <a:endParaRPr lang="en-GB" altLang="en-US" sz="2400" dirty="0"/>
          </a:p>
          <a:p>
            <a:pPr>
              <a:lnSpc>
                <a:spcPct val="90000"/>
              </a:lnSpc>
            </a:pPr>
            <a:r>
              <a:rPr lang="en-GB" altLang="en-US" sz="2400" dirty="0"/>
              <a:t>Developing the ideas</a:t>
            </a:r>
            <a:r>
              <a:rPr lang="en-GB" altLang="en-US" sz="2000" dirty="0"/>
              <a:t> </a:t>
            </a:r>
          </a:p>
          <a:p>
            <a:pPr>
              <a:lnSpc>
                <a:spcPct val="90000"/>
              </a:lnSpc>
              <a:buFontTx/>
              <a:buNone/>
            </a:pPr>
            <a:r>
              <a:rPr lang="en-GB" altLang="en-US" sz="2000" dirty="0"/>
              <a:t>	</a:t>
            </a:r>
            <a:r>
              <a:rPr lang="en-GB" altLang="en-US" sz="2400" dirty="0"/>
              <a:t>(a sense of direction)</a:t>
            </a:r>
            <a:endParaRPr lang="en-GB" altLang="en-US" sz="2400" b="1" dirty="0"/>
          </a:p>
          <a:p>
            <a:pPr>
              <a:lnSpc>
                <a:spcPct val="90000"/>
              </a:lnSpc>
            </a:pPr>
            <a:endParaRPr lang="en-GB" altLang="en-US" sz="2400" dirty="0"/>
          </a:p>
          <a:p>
            <a:pPr>
              <a:lnSpc>
                <a:spcPct val="90000"/>
              </a:lnSpc>
            </a:pPr>
            <a:endParaRPr lang="it-IT" altLang="en-US" sz="2000" dirty="0"/>
          </a:p>
        </p:txBody>
      </p:sp>
      <p:sp>
        <p:nvSpPr>
          <p:cNvPr id="5124" name="Rectangle 4">
            <a:extLst>
              <a:ext uri="{FF2B5EF4-FFF2-40B4-BE49-F238E27FC236}">
                <a16:creationId xmlns:a16="http://schemas.microsoft.com/office/drawing/2014/main" id="{E7B9C98A-11CA-18CB-1224-E70286ED3142}"/>
              </a:ext>
            </a:extLst>
          </p:cNvPr>
          <p:cNvSpPr>
            <a:spLocks noGrp="1" noChangeArrowheads="1"/>
          </p:cNvSpPr>
          <p:nvPr>
            <p:ph type="body" sz="half" idx="2"/>
          </p:nvPr>
        </p:nvSpPr>
        <p:spPr>
          <a:xfrm>
            <a:off x="4648200" y="1600200"/>
            <a:ext cx="4495800" cy="5257800"/>
          </a:xfrm>
        </p:spPr>
        <p:txBody>
          <a:bodyPr/>
          <a:lstStyle/>
          <a:p>
            <a:pPr algn="ctr">
              <a:lnSpc>
                <a:spcPct val="90000"/>
              </a:lnSpc>
              <a:buFontTx/>
              <a:buNone/>
            </a:pPr>
            <a:r>
              <a:rPr lang="en-GB" altLang="en-US" sz="3600" b="1" dirty="0">
                <a:solidFill>
                  <a:srgbClr val="FF0000"/>
                </a:solidFill>
              </a:rPr>
              <a:t>Crafting</a:t>
            </a:r>
          </a:p>
          <a:p>
            <a:pPr algn="ctr">
              <a:lnSpc>
                <a:spcPct val="90000"/>
              </a:lnSpc>
              <a:buFontTx/>
              <a:buNone/>
            </a:pPr>
            <a:endParaRPr lang="en-GB" altLang="en-US" sz="800" b="1" dirty="0">
              <a:solidFill>
                <a:srgbClr val="FF0000"/>
              </a:solidFill>
            </a:endParaRPr>
          </a:p>
          <a:p>
            <a:pPr>
              <a:lnSpc>
                <a:spcPct val="90000"/>
              </a:lnSpc>
            </a:pPr>
            <a:r>
              <a:rPr lang="en-GB" altLang="en-US" sz="2400" dirty="0"/>
              <a:t>Organizing the content clearly and in a logical manner</a:t>
            </a:r>
          </a:p>
          <a:p>
            <a:pPr>
              <a:lnSpc>
                <a:spcPct val="90000"/>
              </a:lnSpc>
            </a:pPr>
            <a:r>
              <a:rPr lang="en-GB" altLang="en-US" sz="2400" dirty="0"/>
              <a:t>Using the conventions, e.g. spelling, layout</a:t>
            </a:r>
          </a:p>
          <a:p>
            <a:pPr>
              <a:lnSpc>
                <a:spcPct val="90000"/>
              </a:lnSpc>
            </a:pPr>
            <a:r>
              <a:rPr lang="en-GB" altLang="en-US" sz="2400" dirty="0"/>
              <a:t>Getting the grammar right</a:t>
            </a:r>
          </a:p>
          <a:p>
            <a:pPr>
              <a:lnSpc>
                <a:spcPct val="90000"/>
              </a:lnSpc>
            </a:pPr>
            <a:r>
              <a:rPr lang="en-GB" altLang="en-US" sz="2400" dirty="0"/>
              <a:t>Developing sentence structure</a:t>
            </a:r>
          </a:p>
          <a:p>
            <a:pPr>
              <a:lnSpc>
                <a:spcPct val="90000"/>
              </a:lnSpc>
            </a:pPr>
            <a:r>
              <a:rPr lang="en-GB" altLang="en-US" sz="2400" dirty="0"/>
              <a:t>Linking ideas in a variety of ways</a:t>
            </a:r>
          </a:p>
          <a:p>
            <a:pPr>
              <a:lnSpc>
                <a:spcPct val="90000"/>
              </a:lnSpc>
            </a:pPr>
            <a:r>
              <a:rPr lang="en-GB" altLang="en-US" sz="2400" dirty="0"/>
              <a:t>Having a range of vocabulary</a:t>
            </a:r>
            <a:endParaRPr lang="it-IT" altLang="en-US" sz="2400" dirty="0"/>
          </a:p>
          <a:p>
            <a:pPr>
              <a:lnSpc>
                <a:spcPct val="90000"/>
              </a:lnSpc>
            </a:pPr>
            <a:endParaRPr lang="en-GB" altLang="en-US" sz="2000" dirty="0"/>
          </a:p>
          <a:p>
            <a:pPr>
              <a:lnSpc>
                <a:spcPct val="90000"/>
              </a:lnSpc>
            </a:pPr>
            <a:endParaRPr lang="it-IT" altLang="en-US" sz="2000" dirty="0"/>
          </a:p>
        </p:txBody>
      </p:sp>
      <p:sp>
        <p:nvSpPr>
          <p:cNvPr id="2" name="Slide Number Placeholder 1">
            <a:extLst>
              <a:ext uri="{FF2B5EF4-FFF2-40B4-BE49-F238E27FC236}">
                <a16:creationId xmlns:a16="http://schemas.microsoft.com/office/drawing/2014/main" id="{5957B504-CCFE-14FA-2E89-B2B7EB5E7FE4}"/>
              </a:ext>
            </a:extLst>
          </p:cNvPr>
          <p:cNvSpPr>
            <a:spLocks noGrp="1"/>
          </p:cNvSpPr>
          <p:nvPr>
            <p:ph type="sldNum" sz="quarter" idx="12"/>
          </p:nvPr>
        </p:nvSpPr>
        <p:spPr/>
        <p:txBody>
          <a:bodyPr/>
          <a:lstStyle/>
          <a:p>
            <a:pPr>
              <a:defRPr/>
            </a:pPr>
            <a:fld id="{C7AFFEFE-C31B-4125-99F6-B9D37567D76C}" type="slidenum">
              <a:rPr lang="it-IT" altLang="en-US" smtClean="0"/>
              <a:pPr>
                <a:defRPr/>
              </a:pPr>
              <a:t>2</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isultati immagini per writing test">
            <a:extLst>
              <a:ext uri="{FF2B5EF4-FFF2-40B4-BE49-F238E27FC236}">
                <a16:creationId xmlns:a16="http://schemas.microsoft.com/office/drawing/2014/main" id="{E8ED1AF0-BA0C-45D5-81A6-865426574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04813"/>
            <a:ext cx="28082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3">
            <a:extLst>
              <a:ext uri="{FF2B5EF4-FFF2-40B4-BE49-F238E27FC236}">
                <a16:creationId xmlns:a16="http://schemas.microsoft.com/office/drawing/2014/main" id="{84700290-ADEB-5244-8A55-E7BE7DF885DD}"/>
              </a:ext>
            </a:extLst>
          </p:cNvPr>
          <p:cNvSpPr>
            <a:spLocks noChangeAspect="1" noChangeArrowheads="1"/>
          </p:cNvSpPr>
          <p:nvPr/>
        </p:nvSpPr>
        <p:spPr bwMode="auto">
          <a:xfrm>
            <a:off x="2700338" y="1989138"/>
            <a:ext cx="47148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0484" name="AutoShape 4">
            <a:extLst>
              <a:ext uri="{FF2B5EF4-FFF2-40B4-BE49-F238E27FC236}">
                <a16:creationId xmlns:a16="http://schemas.microsoft.com/office/drawing/2014/main" id="{99391362-A1FC-93F9-89F3-F36DEE09438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0485" name="AutoShape 5">
            <a:extLst>
              <a:ext uri="{FF2B5EF4-FFF2-40B4-BE49-F238E27FC236}">
                <a16:creationId xmlns:a16="http://schemas.microsoft.com/office/drawing/2014/main" id="{BF9D14A4-4683-3FA0-BA3C-D97572DE3B7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0486" name="AutoShape 6" descr="Risultati immagini per 1">
            <a:extLst>
              <a:ext uri="{FF2B5EF4-FFF2-40B4-BE49-F238E27FC236}">
                <a16:creationId xmlns:a16="http://schemas.microsoft.com/office/drawing/2014/main" id="{965F656B-B208-0F1B-BA8B-7C7A983900B6}"/>
              </a:ext>
            </a:extLst>
          </p:cNvPr>
          <p:cNvSpPr>
            <a:spLocks noChangeAspect="1" noChangeArrowheads="1"/>
          </p:cNvSpPr>
          <p:nvPr/>
        </p:nvSpPr>
        <p:spPr bwMode="auto">
          <a:xfrm>
            <a:off x="1600200" y="457200"/>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0487" name="AutoShape 7" descr="Risultati immagini per 1">
            <a:extLst>
              <a:ext uri="{FF2B5EF4-FFF2-40B4-BE49-F238E27FC236}">
                <a16:creationId xmlns:a16="http://schemas.microsoft.com/office/drawing/2014/main" id="{0AEE174F-90BC-94B7-703E-7AC281E803B9}"/>
              </a:ext>
            </a:extLst>
          </p:cNvPr>
          <p:cNvSpPr>
            <a:spLocks noChangeAspect="1" noChangeArrowheads="1"/>
          </p:cNvSpPr>
          <p:nvPr/>
        </p:nvSpPr>
        <p:spPr bwMode="auto">
          <a:xfrm>
            <a:off x="1600200" y="457200"/>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0488" name="AutoShape 8" descr="Risultati immagini per 1">
            <a:extLst>
              <a:ext uri="{FF2B5EF4-FFF2-40B4-BE49-F238E27FC236}">
                <a16:creationId xmlns:a16="http://schemas.microsoft.com/office/drawing/2014/main" id="{695AAF0E-0514-5B92-44A4-0D79757186EB}"/>
              </a:ext>
            </a:extLst>
          </p:cNvPr>
          <p:cNvSpPr>
            <a:spLocks noChangeAspect="1" noChangeArrowheads="1"/>
          </p:cNvSpPr>
          <p:nvPr/>
        </p:nvSpPr>
        <p:spPr bwMode="auto">
          <a:xfrm>
            <a:off x="1600200" y="457200"/>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0489" name="AutoShape 9" descr="Risultati immagini per 1">
            <a:extLst>
              <a:ext uri="{FF2B5EF4-FFF2-40B4-BE49-F238E27FC236}">
                <a16:creationId xmlns:a16="http://schemas.microsoft.com/office/drawing/2014/main" id="{30932D73-2F4B-2276-26E2-338911626018}"/>
              </a:ext>
            </a:extLst>
          </p:cNvPr>
          <p:cNvSpPr>
            <a:spLocks noChangeAspect="1" noChangeArrowheads="1"/>
          </p:cNvSpPr>
          <p:nvPr/>
        </p:nvSpPr>
        <p:spPr bwMode="auto">
          <a:xfrm>
            <a:off x="1600200" y="457200"/>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pic>
        <p:nvPicPr>
          <p:cNvPr id="20490" name="Picture 10">
            <a:extLst>
              <a:ext uri="{FF2B5EF4-FFF2-40B4-BE49-F238E27FC236}">
                <a16:creationId xmlns:a16="http://schemas.microsoft.com/office/drawing/2014/main" id="{ABE23408-C158-B82A-79B0-55D95AD5E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20713"/>
            <a:ext cx="16557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a:extLst>
              <a:ext uri="{FF2B5EF4-FFF2-40B4-BE49-F238E27FC236}">
                <a16:creationId xmlns:a16="http://schemas.microsoft.com/office/drawing/2014/main" id="{352308DD-AE62-FD47-A8DF-889198F78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141663"/>
            <a:ext cx="3402012"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a:extLst>
              <a:ext uri="{FF2B5EF4-FFF2-40B4-BE49-F238E27FC236}">
                <a16:creationId xmlns:a16="http://schemas.microsoft.com/office/drawing/2014/main" id="{DB88DD00-A459-F766-BB80-01C4CAEE1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852738"/>
            <a:ext cx="9080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a:extLst>
              <a:ext uri="{FF2B5EF4-FFF2-40B4-BE49-F238E27FC236}">
                <a16:creationId xmlns:a16="http://schemas.microsoft.com/office/drawing/2014/main" id="{DCC857F1-A76D-8892-9CFC-191268AD25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4365625"/>
            <a:ext cx="8270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a:extLst>
              <a:ext uri="{FF2B5EF4-FFF2-40B4-BE49-F238E27FC236}">
                <a16:creationId xmlns:a16="http://schemas.microsoft.com/office/drawing/2014/main" id="{B40BD3C0-FE99-88EB-4D07-87BEC77613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33375"/>
            <a:ext cx="237013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F7DDA93-47FF-84F9-6BC5-CD908E8F4F99}"/>
              </a:ext>
            </a:extLst>
          </p:cNvPr>
          <p:cNvSpPr>
            <a:spLocks noGrp="1"/>
          </p:cNvSpPr>
          <p:nvPr>
            <p:ph type="sldNum" sz="quarter" idx="12"/>
          </p:nvPr>
        </p:nvSpPr>
        <p:spPr/>
        <p:txBody>
          <a:bodyPr/>
          <a:lstStyle/>
          <a:p>
            <a:pPr>
              <a:defRPr/>
            </a:pPr>
            <a:fld id="{1F32CD03-14C0-4DF4-BE4A-A55DF07F8ADD}" type="slidenum">
              <a:rPr lang="it-IT" altLang="en-US" smtClean="0"/>
              <a:pPr>
                <a:defRPr/>
              </a:pPr>
              <a:t>20</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32779"/>
                                        </p:tgtEl>
                                      </p:cBhvr>
                                    </p:animEffect>
                                    <p:set>
                                      <p:cBhvr>
                                        <p:cTn id="7" dur="1" fill="hold">
                                          <p:stCondLst>
                                            <p:cond delay="1999"/>
                                          </p:stCondLst>
                                        </p:cTn>
                                        <p:tgtEl>
                                          <p:spTgt spid="3277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fade">
                                      <p:cBhvr>
                                        <p:cTn id="12" dur="2000"/>
                                        <p:tgtEl>
                                          <p:spTgt spid="327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81"/>
                                        </p:tgtEl>
                                        <p:attrNameLst>
                                          <p:attrName>style.visibility</p:attrName>
                                        </p:attrNameLst>
                                      </p:cBhvr>
                                      <p:to>
                                        <p:strVal val="visible"/>
                                      </p:to>
                                    </p:set>
                                    <p:animEffect transition="in" filter="fade">
                                      <p:cBhvr>
                                        <p:cTn id="17" dur="20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35843" name="Picture 3">
            <a:extLst>
              <a:ext uri="{FF2B5EF4-FFF2-40B4-BE49-F238E27FC236}">
                <a16:creationId xmlns:a16="http://schemas.microsoft.com/office/drawing/2014/main" id="{B0A5F8D1-8931-15BC-C703-F898DB6B7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153988"/>
            <a:ext cx="256857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a:extLst>
              <a:ext uri="{FF2B5EF4-FFF2-40B4-BE49-F238E27FC236}">
                <a16:creationId xmlns:a16="http://schemas.microsoft.com/office/drawing/2014/main" id="{484EDAE5-D07A-885C-60B4-A05118D5A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3988"/>
            <a:ext cx="23288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3F92A11-CF30-8DE4-CF6C-3D4E63D9B83F}"/>
              </a:ext>
            </a:extLst>
          </p:cNvPr>
          <p:cNvSpPr/>
          <p:nvPr/>
        </p:nvSpPr>
        <p:spPr>
          <a:xfrm>
            <a:off x="1520825" y="4614863"/>
            <a:ext cx="5761038" cy="210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See you on Thursday, Dec 7</a:t>
            </a:r>
            <a:r>
              <a:rPr lang="en-US" sz="3200" baseline="30000" dirty="0">
                <a:solidFill>
                  <a:schemeClr val="tx1"/>
                </a:solidFill>
              </a:rPr>
              <a:t>th</a:t>
            </a:r>
            <a:r>
              <a:rPr lang="en-US" sz="3200" dirty="0">
                <a:solidFill>
                  <a:schemeClr val="tx1"/>
                </a:solidFill>
              </a:rPr>
              <a:t> (3 PM)  or </a:t>
            </a:r>
          </a:p>
          <a:p>
            <a:pPr algn="ctr">
              <a:defRPr/>
            </a:pPr>
            <a:r>
              <a:rPr lang="en-US" sz="3200">
                <a:solidFill>
                  <a:schemeClr val="tx1"/>
                </a:solidFill>
              </a:rPr>
              <a:t>Wednesday, </a:t>
            </a:r>
            <a:r>
              <a:rPr lang="en-US" sz="3200" dirty="0">
                <a:solidFill>
                  <a:schemeClr val="tx1"/>
                </a:solidFill>
              </a:rPr>
              <a:t>Dec 20</a:t>
            </a:r>
            <a:r>
              <a:rPr lang="en-US" sz="3200" baseline="30000" dirty="0">
                <a:solidFill>
                  <a:schemeClr val="tx1"/>
                </a:solidFill>
              </a:rPr>
              <a:t>th </a:t>
            </a:r>
            <a:r>
              <a:rPr lang="en-US" sz="3200" dirty="0">
                <a:solidFill>
                  <a:schemeClr val="tx1"/>
                </a:solidFill>
              </a:rPr>
              <a:t>(11 AM)</a:t>
            </a:r>
          </a:p>
          <a:p>
            <a:pPr algn="ctr">
              <a:defRPr/>
            </a:pPr>
            <a:r>
              <a:rPr lang="en-US" sz="3200" dirty="0">
                <a:solidFill>
                  <a:schemeClr val="tx1"/>
                </a:solidFill>
              </a:rPr>
              <a:t>for the final!</a:t>
            </a:r>
          </a:p>
        </p:txBody>
      </p:sp>
      <p:pic>
        <p:nvPicPr>
          <p:cNvPr id="21509" name="Picture 2">
            <a:extLst>
              <a:ext uri="{FF2B5EF4-FFF2-40B4-BE49-F238E27FC236}">
                <a16:creationId xmlns:a16="http://schemas.microsoft.com/office/drawing/2014/main" id="{D83D14C6-0902-852F-770B-B2CB425CB39E}"/>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738438" y="1844675"/>
            <a:ext cx="3282950" cy="2411413"/>
          </a:xfrm>
          <a:noFill/>
        </p:spPr>
      </p:pic>
      <p:sp>
        <p:nvSpPr>
          <p:cNvPr id="3" name="Slide Number Placeholder 2">
            <a:extLst>
              <a:ext uri="{FF2B5EF4-FFF2-40B4-BE49-F238E27FC236}">
                <a16:creationId xmlns:a16="http://schemas.microsoft.com/office/drawing/2014/main" id="{5B7A0825-038E-2BB2-BAB4-FC69FA94C9B9}"/>
              </a:ext>
            </a:extLst>
          </p:cNvPr>
          <p:cNvSpPr>
            <a:spLocks noGrp="1"/>
          </p:cNvSpPr>
          <p:nvPr>
            <p:ph type="sldNum" sz="quarter" idx="12"/>
          </p:nvPr>
        </p:nvSpPr>
        <p:spPr/>
        <p:txBody>
          <a:bodyPr/>
          <a:lstStyle/>
          <a:p>
            <a:pPr>
              <a:defRPr/>
            </a:pPr>
            <a:fld id="{06C56F21-D1F5-4081-92C9-4B8E2B9E26AB}" type="slidenum">
              <a:rPr lang="it-IT" altLang="en-US" smtClean="0"/>
              <a:pPr>
                <a:defRPr/>
              </a:pPr>
              <a:t>21</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7A7ABB6-AB5D-53BC-6FA1-6E148A3E3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79930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9395709-CDAE-BC83-D59A-DF161562972F}"/>
              </a:ext>
            </a:extLst>
          </p:cNvPr>
          <p:cNvSpPr>
            <a:spLocks noGrp="1"/>
          </p:cNvSpPr>
          <p:nvPr>
            <p:ph type="sldNum" sz="quarter" idx="12"/>
          </p:nvPr>
        </p:nvSpPr>
        <p:spPr/>
        <p:txBody>
          <a:bodyPr/>
          <a:lstStyle/>
          <a:p>
            <a:pPr>
              <a:defRPr/>
            </a:pPr>
            <a:fld id="{06C56F21-D1F5-4081-92C9-4B8E2B9E26AB}" type="slidenum">
              <a:rPr lang="it-IT" altLang="en-US" smtClean="0"/>
              <a:pPr>
                <a:defRPr/>
              </a:pPr>
              <a:t>3</a:t>
            </a:fld>
            <a:endParaRPr lang="it-IT"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68AB7E5-F5CB-5179-78AA-A12ACFF908F2}"/>
              </a:ext>
            </a:extLst>
          </p:cNvPr>
          <p:cNvSpPr>
            <a:spLocks noGrp="1" noChangeArrowheads="1"/>
          </p:cNvSpPr>
          <p:nvPr>
            <p:ph type="body" idx="1"/>
          </p:nvPr>
        </p:nvSpPr>
        <p:spPr>
          <a:xfrm>
            <a:off x="457200" y="530225"/>
            <a:ext cx="4321175" cy="4525963"/>
          </a:xfrm>
        </p:spPr>
        <p:txBody>
          <a:bodyPr/>
          <a:lstStyle/>
          <a:p>
            <a:r>
              <a:rPr lang="it-IT" altLang="en-US"/>
              <a:t>Purpose </a:t>
            </a:r>
          </a:p>
          <a:p>
            <a:r>
              <a:rPr lang="it-IT" altLang="en-US"/>
              <a:t>Audience</a:t>
            </a:r>
          </a:p>
          <a:p>
            <a:r>
              <a:rPr lang="it-IT" altLang="en-US"/>
              <a:t>Register</a:t>
            </a:r>
          </a:p>
          <a:p>
            <a:r>
              <a:rPr lang="it-IT" altLang="en-US"/>
              <a:t>Paragraph structure</a:t>
            </a:r>
          </a:p>
          <a:p>
            <a:r>
              <a:rPr lang="it-IT" altLang="en-US"/>
              <a:t>Cohesion</a:t>
            </a:r>
          </a:p>
          <a:p>
            <a:r>
              <a:rPr lang="it-IT" altLang="en-US"/>
              <a:t>Lexis</a:t>
            </a:r>
          </a:p>
          <a:p>
            <a:r>
              <a:rPr lang="it-IT" altLang="en-US"/>
              <a:t>Grammar</a:t>
            </a:r>
          </a:p>
        </p:txBody>
      </p:sp>
      <p:sp>
        <p:nvSpPr>
          <p:cNvPr id="4" name="Rectangle 3">
            <a:extLst>
              <a:ext uri="{FF2B5EF4-FFF2-40B4-BE49-F238E27FC236}">
                <a16:creationId xmlns:a16="http://schemas.microsoft.com/office/drawing/2014/main" id="{69AD7216-8647-903B-CE3B-97B0780CB8F0}"/>
              </a:ext>
            </a:extLst>
          </p:cNvPr>
          <p:cNvSpPr txBox="1">
            <a:spLocks noChangeArrowheads="1"/>
          </p:cNvSpPr>
          <p:nvPr/>
        </p:nvSpPr>
        <p:spPr bwMode="auto">
          <a:xfrm>
            <a:off x="4572000" y="620713"/>
            <a:ext cx="41148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buFontTx/>
              <a:buNone/>
            </a:pPr>
            <a:r>
              <a:rPr lang="en-US" altLang="zh-CN" sz="2400">
                <a:ea typeface="SimSun" panose="02010600030101010101" pitchFamily="2" charset="-122"/>
              </a:rPr>
              <a:t>	</a:t>
            </a:r>
            <a:r>
              <a:rPr lang="en-US" altLang="zh-CN" sz="2800">
                <a:ea typeface="SimSun" panose="02010600030101010101" pitchFamily="2" charset="-122"/>
              </a:rPr>
              <a:t>In order to be in a </a:t>
            </a:r>
            <a:r>
              <a:rPr lang="en-US" altLang="zh-CN" sz="2800">
                <a:solidFill>
                  <a:srgbClr val="FF0000"/>
                </a:solidFill>
                <a:ea typeface="SimSun" panose="02010600030101010101" pitchFamily="2" charset="-122"/>
              </a:rPr>
              <a:t>strong</a:t>
            </a:r>
            <a:r>
              <a:rPr lang="en-US" altLang="zh-CN" sz="2800">
                <a:ea typeface="SimSun" panose="02010600030101010101" pitchFamily="2" charset="-122"/>
              </a:rPr>
              <a:t> position to analyse a text </a:t>
            </a:r>
            <a:r>
              <a:rPr lang="en-US" altLang="zh-CN" sz="2800">
                <a:solidFill>
                  <a:srgbClr val="FF0000"/>
                </a:solidFill>
                <a:ea typeface="SimSun" panose="02010600030101010101" pitchFamily="2" charset="-122"/>
              </a:rPr>
              <a:t>successfully</a:t>
            </a:r>
            <a:r>
              <a:rPr lang="en-US" altLang="zh-CN" sz="2800">
                <a:ea typeface="SimSun" panose="02010600030101010101" pitchFamily="2" charset="-122"/>
              </a:rPr>
              <a:t> for Test 1, we have looked at the following elements:</a:t>
            </a:r>
          </a:p>
          <a:p>
            <a:pPr>
              <a:lnSpc>
                <a:spcPct val="80000"/>
              </a:lnSpc>
              <a:buFontTx/>
              <a:buNone/>
            </a:pPr>
            <a:endParaRPr lang="it-IT" altLang="zh-CN" sz="2800" b="1">
              <a:ea typeface="SimSun" panose="02010600030101010101" pitchFamily="2" charset="-122"/>
            </a:endParaRPr>
          </a:p>
          <a:p>
            <a:pPr>
              <a:lnSpc>
                <a:spcPct val="80000"/>
              </a:lnSpc>
            </a:pPr>
            <a:r>
              <a:rPr lang="en-US" altLang="zh-CN" sz="2800">
                <a:ea typeface="SimSun" panose="02010600030101010101" pitchFamily="2" charset="-122"/>
              </a:rPr>
              <a:t>lexical cohesion</a:t>
            </a:r>
            <a:endParaRPr lang="it-IT" altLang="zh-CN" sz="2800">
              <a:ea typeface="SimSun" panose="02010600030101010101" pitchFamily="2" charset="-122"/>
            </a:endParaRPr>
          </a:p>
          <a:p>
            <a:pPr>
              <a:lnSpc>
                <a:spcPct val="80000"/>
              </a:lnSpc>
            </a:pPr>
            <a:r>
              <a:rPr lang="en-US" altLang="zh-CN" sz="2800">
                <a:ea typeface="SimSun" panose="02010600030101010101" pitchFamily="2" charset="-122"/>
              </a:rPr>
              <a:t>grammatical cohesion</a:t>
            </a:r>
            <a:endParaRPr lang="it-IT" altLang="zh-CN" sz="2800">
              <a:ea typeface="SimSun" panose="02010600030101010101" pitchFamily="2" charset="-122"/>
            </a:endParaRPr>
          </a:p>
          <a:p>
            <a:pPr>
              <a:lnSpc>
                <a:spcPct val="80000"/>
              </a:lnSpc>
            </a:pPr>
            <a:r>
              <a:rPr lang="en-US" altLang="zh-CN" sz="2800">
                <a:ea typeface="SimSun" panose="02010600030101010101" pitchFamily="2" charset="-122"/>
              </a:rPr>
              <a:t>topic sentences</a:t>
            </a:r>
            <a:endParaRPr lang="it-IT" altLang="zh-CN" sz="2800">
              <a:ea typeface="SimSun" panose="02010600030101010101" pitchFamily="2" charset="-122"/>
            </a:endParaRPr>
          </a:p>
          <a:p>
            <a:pPr>
              <a:lnSpc>
                <a:spcPct val="80000"/>
              </a:lnSpc>
              <a:buFontTx/>
              <a:buNone/>
            </a:pPr>
            <a:r>
              <a:rPr lang="en-US" altLang="zh-CN" sz="2800">
                <a:ea typeface="SimSun" panose="02010600030101010101" pitchFamily="2" charset="-122"/>
              </a:rPr>
              <a:t>	</a:t>
            </a:r>
            <a:endParaRPr lang="it-IT" altLang="en-US" sz="2800"/>
          </a:p>
        </p:txBody>
      </p:sp>
      <p:sp>
        <p:nvSpPr>
          <p:cNvPr id="5" name="Rectangle 4">
            <a:extLst>
              <a:ext uri="{FF2B5EF4-FFF2-40B4-BE49-F238E27FC236}">
                <a16:creationId xmlns:a16="http://schemas.microsoft.com/office/drawing/2014/main" id="{DE599ACD-FD57-E4F6-8F21-F60599DAF6BC}"/>
              </a:ext>
            </a:extLst>
          </p:cNvPr>
          <p:cNvSpPr>
            <a:spLocks noChangeArrowheads="1"/>
          </p:cNvSpPr>
          <p:nvPr/>
        </p:nvSpPr>
        <p:spPr bwMode="auto">
          <a:xfrm>
            <a:off x="3995738" y="4814888"/>
            <a:ext cx="4505325" cy="1711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800">
                <a:ea typeface="SimSun" panose="02010600030101010101" pitchFamily="2" charset="-122"/>
              </a:rPr>
              <a:t>The final text feature </a:t>
            </a:r>
          </a:p>
          <a:p>
            <a:pPr>
              <a:spcBef>
                <a:spcPct val="0"/>
              </a:spcBef>
              <a:buFontTx/>
              <a:buNone/>
            </a:pPr>
            <a:r>
              <a:rPr lang="en-US" altLang="zh-CN" sz="2800">
                <a:ea typeface="SimSun" panose="02010600030101010101" pitchFamily="2" charset="-122"/>
              </a:rPr>
              <a:t>we need to address is </a:t>
            </a:r>
          </a:p>
          <a:p>
            <a:pPr>
              <a:spcBef>
                <a:spcPct val="0"/>
              </a:spcBef>
              <a:buFontTx/>
              <a:buNone/>
            </a:pPr>
            <a:r>
              <a:rPr lang="en-US" altLang="zh-CN" sz="2800" b="1">
                <a:ea typeface="SimSun" panose="02010600030101010101" pitchFamily="2" charset="-122"/>
              </a:rPr>
              <a:t>development and support</a:t>
            </a:r>
            <a:r>
              <a:rPr lang="en-US" altLang="zh-CN" sz="2800">
                <a:ea typeface="SimSun" panose="02010600030101010101" pitchFamily="2" charset="-122"/>
              </a:rPr>
              <a:t>.</a:t>
            </a:r>
            <a:endParaRPr lang="it-IT" altLang="en-US" sz="2800"/>
          </a:p>
        </p:txBody>
      </p:sp>
      <p:sp>
        <p:nvSpPr>
          <p:cNvPr id="7171" name="Rectangle 3">
            <a:extLst>
              <a:ext uri="{FF2B5EF4-FFF2-40B4-BE49-F238E27FC236}">
                <a16:creationId xmlns:a16="http://schemas.microsoft.com/office/drawing/2014/main" id="{2DF0504D-85CF-5028-24FE-329DC8B3F031}"/>
              </a:ext>
            </a:extLst>
          </p:cNvPr>
          <p:cNvSpPr>
            <a:spLocks noChangeArrowheads="1"/>
          </p:cNvSpPr>
          <p:nvPr/>
        </p:nvSpPr>
        <p:spPr bwMode="auto">
          <a:xfrm>
            <a:off x="214313" y="331788"/>
            <a:ext cx="8715375" cy="619283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it-IT" altLang="en-US" sz="7200">
                <a:latin typeface="Castellar" panose="020A0402060406010301" pitchFamily="18" charset="0"/>
                <a:ea typeface="Meiryo UI" panose="020B0400000000000000" pitchFamily="34" charset="-128"/>
              </a:rPr>
              <a:t>This </a:t>
            </a:r>
          </a:p>
          <a:p>
            <a:pPr algn="ctr">
              <a:spcBef>
                <a:spcPct val="0"/>
              </a:spcBef>
              <a:buFontTx/>
              <a:buNone/>
            </a:pPr>
            <a:r>
              <a:rPr lang="it-IT" altLang="en-US" sz="7200">
                <a:latin typeface="Castellar" panose="020A0402060406010301" pitchFamily="18" charset="0"/>
                <a:ea typeface="Meiryo UI" panose="020B0400000000000000" pitchFamily="34" charset="-128"/>
              </a:rPr>
              <a:t>semester…</a:t>
            </a:r>
          </a:p>
        </p:txBody>
      </p:sp>
      <p:sp>
        <p:nvSpPr>
          <p:cNvPr id="2" name="Slide Number Placeholder 1">
            <a:extLst>
              <a:ext uri="{FF2B5EF4-FFF2-40B4-BE49-F238E27FC236}">
                <a16:creationId xmlns:a16="http://schemas.microsoft.com/office/drawing/2014/main" id="{C69728D3-F19B-1DCF-17E7-02D52438D38A}"/>
              </a:ext>
            </a:extLst>
          </p:cNvPr>
          <p:cNvSpPr>
            <a:spLocks noGrp="1"/>
          </p:cNvSpPr>
          <p:nvPr>
            <p:ph type="sldNum" sz="quarter" idx="12"/>
          </p:nvPr>
        </p:nvSpPr>
        <p:spPr/>
        <p:txBody>
          <a:bodyPr/>
          <a:lstStyle/>
          <a:p>
            <a:pPr>
              <a:defRPr/>
            </a:pPr>
            <a:fld id="{06C56F21-D1F5-4081-92C9-4B8E2B9E26AB}" type="slidenum">
              <a:rPr lang="it-IT" altLang="en-US" smtClean="0"/>
              <a:pPr>
                <a:defRPr/>
              </a:pPr>
              <a:t>4</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7171"/>
                                        </p:tgtEl>
                                        <p:attrNameLst>
                                          <p:attrName>ppt_x</p:attrName>
                                        </p:attrNameLst>
                                      </p:cBhvr>
                                      <p:tavLst>
                                        <p:tav tm="0">
                                          <p:val>
                                            <p:strVal val="ppt_x"/>
                                          </p:val>
                                        </p:tav>
                                        <p:tav tm="100000">
                                          <p:val>
                                            <p:strVal val="ppt_x"/>
                                          </p:val>
                                        </p:tav>
                                      </p:tavLst>
                                    </p:anim>
                                    <p:anim calcmode="lin" valueType="num">
                                      <p:cBhvr additive="base">
                                        <p:cTn id="7" dur="500"/>
                                        <p:tgtEl>
                                          <p:spTgt spid="7171"/>
                                        </p:tgtEl>
                                        <p:attrNameLst>
                                          <p:attrName>ppt_y</p:attrName>
                                        </p:attrNameLst>
                                      </p:cBhvr>
                                      <p:tavLst>
                                        <p:tav tm="0">
                                          <p:val>
                                            <p:strVal val="ppt_y"/>
                                          </p:val>
                                        </p:tav>
                                        <p:tav tm="100000">
                                          <p:val>
                                            <p:strVal val="1+ppt_h/2"/>
                                          </p:val>
                                        </p:tav>
                                      </p:tavLst>
                                    </p:anim>
                                    <p:set>
                                      <p:cBhvr>
                                        <p:cTn id="8" dur="1" fill="hold">
                                          <p:stCondLst>
                                            <p:cond delay="499"/>
                                          </p:stCondLst>
                                        </p:cTn>
                                        <p:tgtEl>
                                          <p:spTgt spid="717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1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
            <a:extLst>
              <a:ext uri="{FF2B5EF4-FFF2-40B4-BE49-F238E27FC236}">
                <a16:creationId xmlns:a16="http://schemas.microsoft.com/office/drawing/2014/main" id="{C1D41AA2-5358-45CD-934B-DBEE2C88E58F}"/>
              </a:ext>
            </a:extLst>
          </p:cNvPr>
          <p:cNvGraphicFramePr>
            <a:graphicFrameLocks noChangeAspect="1"/>
          </p:cNvGraphicFramePr>
          <p:nvPr>
            <p:extLst>
              <p:ext uri="{D42A27DB-BD31-4B8C-83A1-F6EECF244321}">
                <p14:modId xmlns:p14="http://schemas.microsoft.com/office/powerpoint/2010/main" val="266988298"/>
              </p:ext>
            </p:extLst>
          </p:nvPr>
        </p:nvGraphicFramePr>
        <p:xfrm>
          <a:off x="0" y="692696"/>
          <a:ext cx="9144000" cy="3827463"/>
        </p:xfrm>
        <a:graphic>
          <a:graphicData uri="http://schemas.openxmlformats.org/presentationml/2006/ole">
            <mc:AlternateContent xmlns:mc="http://schemas.openxmlformats.org/markup-compatibility/2006">
              <mc:Choice xmlns:v="urn:schemas-microsoft-com:vml" Requires="v">
                <p:oleObj name="Bitmap Image" r:id="rId2" imgW="14020920" imgH="5676840" progId="Paint.Picture">
                  <p:embed/>
                </p:oleObj>
              </mc:Choice>
              <mc:Fallback>
                <p:oleObj name="Bitmap Image" r:id="rId2" imgW="14020920" imgH="5676840" progId="Paint.Picture">
                  <p:embed/>
                  <p:pic>
                    <p:nvPicPr>
                      <p:cNvPr id="0" name="Object 1"/>
                      <p:cNvPicPr>
                        <a:picLocks noChangeAspect="1" noChangeArrowheads="1"/>
                      </p:cNvPicPr>
                      <p:nvPr/>
                    </p:nvPicPr>
                    <p:blipFill>
                      <a:blip r:embed="rId3"/>
                      <a:srcRect/>
                      <a:stretch>
                        <a:fillRect/>
                      </a:stretch>
                    </p:blipFill>
                    <p:spPr bwMode="auto">
                      <a:xfrm>
                        <a:off x="0" y="692696"/>
                        <a:ext cx="9144000" cy="3827463"/>
                      </a:xfrm>
                      <a:prstGeom prst="rect">
                        <a:avLst/>
                      </a:prstGeom>
                      <a:noFill/>
                      <a:ln>
                        <a:noFill/>
                      </a:ln>
                    </p:spPr>
                  </p:pic>
                </p:oleObj>
              </mc:Fallback>
            </mc:AlternateContent>
          </a:graphicData>
        </a:graphic>
      </p:graphicFrame>
      <p:sp>
        <p:nvSpPr>
          <p:cNvPr id="2" name="Slide Number Placeholder 1">
            <a:extLst>
              <a:ext uri="{FF2B5EF4-FFF2-40B4-BE49-F238E27FC236}">
                <a16:creationId xmlns:a16="http://schemas.microsoft.com/office/drawing/2014/main" id="{854B7722-C188-88AF-98BB-5B06703E7BA0}"/>
              </a:ext>
            </a:extLst>
          </p:cNvPr>
          <p:cNvSpPr>
            <a:spLocks noGrp="1"/>
          </p:cNvSpPr>
          <p:nvPr>
            <p:ph type="sldNum" sz="quarter" idx="12"/>
          </p:nvPr>
        </p:nvSpPr>
        <p:spPr/>
        <p:txBody>
          <a:bodyPr/>
          <a:lstStyle/>
          <a:p>
            <a:pPr>
              <a:defRPr/>
            </a:pPr>
            <a:fld id="{1F32CD03-14C0-4DF4-BE4A-A55DF07F8ADD}" type="slidenum">
              <a:rPr lang="it-IT" altLang="en-US" smtClean="0"/>
              <a:pPr>
                <a:defRPr/>
              </a:pPr>
              <a:t>5</a:t>
            </a:fld>
            <a:endParaRPr lang="it-IT"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57B9CC6-3B19-29E9-FD2C-A26875AE7DBC}"/>
              </a:ext>
            </a:extLst>
          </p:cNvPr>
          <p:cNvGraphicFramePr>
            <a:graphicFrameLocks noChangeAspect="1"/>
          </p:cNvGraphicFramePr>
          <p:nvPr/>
        </p:nvGraphicFramePr>
        <p:xfrm>
          <a:off x="250825" y="2205038"/>
          <a:ext cx="8756650" cy="1644650"/>
        </p:xfrm>
        <a:graphic>
          <a:graphicData uri="http://schemas.openxmlformats.org/presentationml/2006/ole">
            <mc:AlternateContent xmlns:mc="http://schemas.openxmlformats.org/markup-compatibility/2006">
              <mc:Choice xmlns:v="urn:schemas-microsoft-com:vml" Requires="v">
                <p:oleObj name="Bitmap Image" r:id="rId2" imgW="0" imgH="0" progId="PBrush">
                  <p:embed/>
                </p:oleObj>
              </mc:Choice>
              <mc:Fallback>
                <p:oleObj name="Bitmap Image" r:id="rId2" imgW="0" imgH="0" progId="PBrush">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05038"/>
                        <a:ext cx="8756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5" name="Object 2">
            <a:extLst>
              <a:ext uri="{FF2B5EF4-FFF2-40B4-BE49-F238E27FC236}">
                <a16:creationId xmlns:a16="http://schemas.microsoft.com/office/drawing/2014/main" id="{49B1E8D4-5C0C-E4DE-B99C-86622D2C10FD}"/>
              </a:ext>
            </a:extLst>
          </p:cNvPr>
          <p:cNvGraphicFramePr>
            <a:graphicFrameLocks noChangeAspect="1"/>
          </p:cNvGraphicFramePr>
          <p:nvPr>
            <p:extLst>
              <p:ext uri="{D42A27DB-BD31-4B8C-83A1-F6EECF244321}">
                <p14:modId xmlns:p14="http://schemas.microsoft.com/office/powerpoint/2010/main" val="2270985544"/>
              </p:ext>
            </p:extLst>
          </p:nvPr>
        </p:nvGraphicFramePr>
        <p:xfrm>
          <a:off x="312454" y="379264"/>
          <a:ext cx="8858250" cy="1644650"/>
        </p:xfrm>
        <a:graphic>
          <a:graphicData uri="http://schemas.openxmlformats.org/presentationml/2006/ole">
            <mc:AlternateContent xmlns:mc="http://schemas.openxmlformats.org/markup-compatibility/2006">
              <mc:Choice xmlns:v="urn:schemas-microsoft-com:vml" Requires="v">
                <p:oleObj name="Bitmap Image" r:id="rId4" imgW="0" imgH="0" progId="PBrush">
                  <p:embed/>
                </p:oleObj>
              </mc:Choice>
              <mc:Fallback>
                <p:oleObj name="Bitmap Image" r:id="rId4" imgW="0" imgH="0"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54" y="379264"/>
                        <a:ext cx="8858250" cy="1644650"/>
                      </a:xfrm>
                      <a:prstGeom prst="rect">
                        <a:avLst/>
                      </a:prstGeom>
                      <a:noFill/>
                      <a:ln>
                        <a:noFill/>
                      </a:ln>
                    </p:spPr>
                  </p:pic>
                </p:oleObj>
              </mc:Fallback>
            </mc:AlternateContent>
          </a:graphicData>
        </a:graphic>
      </p:graphicFrame>
      <p:sp>
        <p:nvSpPr>
          <p:cNvPr id="3" name="Slide Number Placeholder 2">
            <a:extLst>
              <a:ext uri="{FF2B5EF4-FFF2-40B4-BE49-F238E27FC236}">
                <a16:creationId xmlns:a16="http://schemas.microsoft.com/office/drawing/2014/main" id="{39570C7A-1AF7-B5DE-F192-86BA77798F73}"/>
              </a:ext>
            </a:extLst>
          </p:cNvPr>
          <p:cNvSpPr>
            <a:spLocks noGrp="1"/>
          </p:cNvSpPr>
          <p:nvPr>
            <p:ph type="sldNum" sz="quarter" idx="12"/>
          </p:nvPr>
        </p:nvSpPr>
        <p:spPr/>
        <p:txBody>
          <a:bodyPr/>
          <a:lstStyle/>
          <a:p>
            <a:pPr>
              <a:defRPr/>
            </a:pPr>
            <a:fld id="{1F32CD03-14C0-4DF4-BE4A-A55DF07F8ADD}" type="slidenum">
              <a:rPr lang="it-IT" altLang="en-US" smtClean="0"/>
              <a:pPr>
                <a:defRPr/>
              </a:pPr>
              <a:t>6</a:t>
            </a:fld>
            <a:endParaRPr lang="it-IT"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26CB073F-8268-5FD0-D814-36854BA05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876300"/>
            <a:ext cx="26289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5">
            <a:extLst>
              <a:ext uri="{FF2B5EF4-FFF2-40B4-BE49-F238E27FC236}">
                <a16:creationId xmlns:a16="http://schemas.microsoft.com/office/drawing/2014/main" id="{BDB90868-76C1-FF17-8381-2313FE263AB5}"/>
              </a:ext>
            </a:extLst>
          </p:cNvPr>
          <p:cNvSpPr>
            <a:spLocks noChangeArrowheads="1"/>
          </p:cNvSpPr>
          <p:nvPr/>
        </p:nvSpPr>
        <p:spPr bwMode="auto">
          <a:xfrm>
            <a:off x="341313" y="0"/>
            <a:ext cx="39608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4400" dirty="0">
                <a:solidFill>
                  <a:schemeClr val="tx2"/>
                </a:solidFill>
              </a:rPr>
              <a:t>   </a:t>
            </a:r>
            <a:r>
              <a:rPr lang="it-IT" altLang="en-US" sz="4000" b="1" i="1" dirty="0">
                <a:solidFill>
                  <a:schemeClr val="tx2"/>
                </a:solidFill>
              </a:rPr>
              <a:t>Tracey Emin</a:t>
            </a:r>
          </a:p>
        </p:txBody>
      </p:sp>
      <p:pic>
        <p:nvPicPr>
          <p:cNvPr id="9220" name="Picture 6" descr="The Empty Bed: Tracey Emin and the Persistent Self - Image Journal">
            <a:extLst>
              <a:ext uri="{FF2B5EF4-FFF2-40B4-BE49-F238E27FC236}">
                <a16:creationId xmlns:a16="http://schemas.microsoft.com/office/drawing/2014/main" id="{2B35B463-2E4E-5437-A5E7-E1EC4C33C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862388"/>
            <a:ext cx="3933825"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White Cube - Gallery Exhibitions - Living Under the Hunters Moon">
            <a:extLst>
              <a:ext uri="{FF2B5EF4-FFF2-40B4-BE49-F238E27FC236}">
                <a16:creationId xmlns:a16="http://schemas.microsoft.com/office/drawing/2014/main" id="{EB2AF6AC-EAF0-E188-AE49-17C197753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3811588"/>
            <a:ext cx="40830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 descr="Tracey Emin: Stitching Up the Extreme »">
            <a:extLst>
              <a:ext uri="{FF2B5EF4-FFF2-40B4-BE49-F238E27FC236}">
                <a16:creationId xmlns:a16="http://schemas.microsoft.com/office/drawing/2014/main" id="{A2C08AB2-37EC-FF32-8DB2-933817E9D4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0"/>
            <a:ext cx="3124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65FD941-AA12-35F9-07C0-BA5E38726830}"/>
              </a:ext>
            </a:extLst>
          </p:cNvPr>
          <p:cNvSpPr>
            <a:spLocks noGrp="1"/>
          </p:cNvSpPr>
          <p:nvPr>
            <p:ph type="sldNum" sz="quarter" idx="12"/>
          </p:nvPr>
        </p:nvSpPr>
        <p:spPr/>
        <p:txBody>
          <a:bodyPr/>
          <a:lstStyle/>
          <a:p>
            <a:pPr>
              <a:defRPr/>
            </a:pPr>
            <a:fld id="{C7AFFEFE-C31B-4125-99F6-B9D37567D76C}" type="slidenum">
              <a:rPr lang="it-IT" altLang="en-US" smtClean="0"/>
              <a:pPr>
                <a:defRPr/>
              </a:pPr>
              <a:t>7</a:t>
            </a:fld>
            <a:endParaRPr lang="it-IT"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AB1FB98-36EC-B067-1AE8-7589D4EEC410}"/>
              </a:ext>
            </a:extLst>
          </p:cNvPr>
          <p:cNvSpPr>
            <a:spLocks noGrp="1" noChangeArrowheads="1"/>
          </p:cNvSpPr>
          <p:nvPr>
            <p:ph type="body" idx="1"/>
          </p:nvPr>
        </p:nvSpPr>
        <p:spPr>
          <a:xfrm>
            <a:off x="468313" y="260350"/>
            <a:ext cx="8229600" cy="6237288"/>
          </a:xfrm>
        </p:spPr>
        <p:txBody>
          <a:bodyPr/>
          <a:lstStyle/>
          <a:p>
            <a:pPr>
              <a:lnSpc>
                <a:spcPct val="80000"/>
              </a:lnSpc>
              <a:buFontTx/>
              <a:buNone/>
            </a:pPr>
            <a:r>
              <a:rPr lang="en-US" altLang="zh-CN" sz="1800" b="1" dirty="0">
                <a:ea typeface="SimSun" panose="02010600030101010101" pitchFamily="2" charset="-122"/>
              </a:rPr>
              <a:t>	</a:t>
            </a:r>
            <a:r>
              <a:rPr lang="en-US" altLang="zh-CN" sz="1800" b="1" i="1" dirty="0">
                <a:ea typeface="SimSun" panose="02010600030101010101" pitchFamily="2" charset="-122"/>
              </a:rPr>
              <a:t>A Life in the Day of Tracey Emin</a:t>
            </a:r>
            <a:r>
              <a:rPr lang="en-US" altLang="zh-CN" sz="1800" i="1" dirty="0">
                <a:ea typeface="SimSun" panose="02010600030101010101" pitchFamily="2" charset="-122"/>
              </a:rPr>
              <a:t>         </a:t>
            </a:r>
            <a:r>
              <a:rPr lang="en-US" altLang="zh-CN" sz="1400" dirty="0">
                <a:ea typeface="SimSun" panose="02010600030101010101" pitchFamily="2" charset="-122"/>
              </a:rPr>
              <a:t>Ria Higgins, The Sunday Times. June 8, 2008</a:t>
            </a:r>
            <a:endParaRPr lang="it-IT" altLang="zh-CN" sz="1400" b="1" dirty="0">
              <a:ea typeface="SimSun" panose="02010600030101010101" pitchFamily="2" charset="-122"/>
            </a:endParaRPr>
          </a:p>
          <a:p>
            <a:pPr>
              <a:lnSpc>
                <a:spcPct val="80000"/>
              </a:lnSpc>
              <a:buFontTx/>
              <a:buNone/>
            </a:pPr>
            <a:r>
              <a:rPr lang="en-US" altLang="zh-CN" sz="1800" b="1" dirty="0">
                <a:ea typeface="SimSun" panose="02010600030101010101" pitchFamily="2" charset="-122"/>
              </a:rPr>
              <a:t>	</a:t>
            </a:r>
          </a:p>
          <a:p>
            <a:pPr>
              <a:lnSpc>
                <a:spcPct val="80000"/>
              </a:lnSpc>
              <a:buFontTx/>
              <a:buNone/>
            </a:pPr>
            <a:r>
              <a:rPr lang="en-US" altLang="zh-CN" sz="1800" b="1" dirty="0">
                <a:ea typeface="SimSun" panose="02010600030101010101" pitchFamily="2" charset="-122"/>
              </a:rPr>
              <a:t>	The 44-year-old artist lives on her own with her cat, Docket, in east London. Now a Royal Academician, she has curated a room in this year’s summer show at the Royal Academy of Arts, which opens tomorrow.</a:t>
            </a:r>
            <a:endParaRPr lang="it-IT" altLang="zh-CN" sz="1800" b="1" dirty="0">
              <a:ea typeface="SimSun" panose="02010600030101010101" pitchFamily="2" charset="-122"/>
            </a:endParaRPr>
          </a:p>
          <a:p>
            <a:pPr>
              <a:lnSpc>
                <a:spcPct val="80000"/>
              </a:lnSpc>
              <a:buFontTx/>
              <a:buNone/>
            </a:pPr>
            <a:endParaRPr lang="en-US" altLang="zh-CN" sz="900" dirty="0">
              <a:ea typeface="SimSun" panose="02010600030101010101" pitchFamily="2" charset="-122"/>
            </a:endParaRPr>
          </a:p>
          <a:p>
            <a:pPr>
              <a:lnSpc>
                <a:spcPct val="80000"/>
              </a:lnSpc>
              <a:buFontTx/>
              <a:buNone/>
            </a:pPr>
            <a:r>
              <a:rPr lang="en-US" altLang="zh-CN" sz="1800" dirty="0">
                <a:ea typeface="SimSun" panose="02010600030101010101" pitchFamily="2" charset="-122"/>
              </a:rPr>
              <a:t>		I wake up at about 6:30 in the morning, and the first thing I do is turn on the </a:t>
            </a:r>
            <a:r>
              <a:rPr lang="en-US" altLang="zh-CN" sz="1800" i="1" dirty="0">
                <a:ea typeface="SimSun" panose="02010600030101010101" pitchFamily="2" charset="-122"/>
              </a:rPr>
              <a:t>BBC World Service</a:t>
            </a:r>
            <a:r>
              <a:rPr lang="en-US" altLang="zh-CN" sz="1800" dirty="0">
                <a:ea typeface="SimSun" panose="02010600030101010101" pitchFamily="2" charset="-122"/>
              </a:rPr>
              <a:t>. Docket, who’s my little soul mate, often sleeps with me. He’s grey and white with pink paws and big yellow eyes, and with him at my heel I’ll then head downstairs to make some tea. I live in an 18th-century weaver’s house with five floors; my bedroom’s at the top and my kitchen’s at the bottom. Docket will open his little cupboard and nudge at his food, while I reach for my </a:t>
            </a:r>
            <a:r>
              <a:rPr lang="en-US" altLang="zh-CN" sz="1800" dirty="0" err="1">
                <a:ea typeface="SimSun" panose="02010600030101010101" pitchFamily="2" charset="-122"/>
              </a:rPr>
              <a:t>china</a:t>
            </a:r>
            <a:r>
              <a:rPr lang="en-US" altLang="zh-CN" sz="1800" dirty="0">
                <a:ea typeface="SimSun" panose="02010600030101010101" pitchFamily="2" charset="-122"/>
              </a:rPr>
              <a:t> teapot. Mum gave it to me. It’s got a pink rose on it and has a matching cup and saucer and milk jug. I put it all on a wicker tray and head back upstairs to my satin sheets. </a:t>
            </a:r>
          </a:p>
          <a:p>
            <a:pPr>
              <a:lnSpc>
                <a:spcPct val="80000"/>
              </a:lnSpc>
              <a:buFontTx/>
              <a:buNone/>
            </a:pPr>
            <a:endParaRPr lang="en-US" altLang="zh-CN" sz="900" dirty="0">
              <a:ea typeface="SimSun" panose="02010600030101010101" pitchFamily="2" charset="-122"/>
            </a:endParaRPr>
          </a:p>
          <a:p>
            <a:pPr>
              <a:lnSpc>
                <a:spcPct val="80000"/>
              </a:lnSpc>
              <a:buFontTx/>
              <a:buNone/>
            </a:pPr>
            <a:r>
              <a:rPr lang="en-US" altLang="zh-CN" sz="1800" dirty="0">
                <a:ea typeface="SimSun" panose="02010600030101010101" pitchFamily="2" charset="-122"/>
              </a:rPr>
              <a:t>		This, to me, is a perfect start to the day. On my own, catching up on my thoughts, my ideas — me time. If I don’t have that, I end up in a bad mood. About 9, I’ll make some porridge and two slices of toast with strawberry jam, and then get ready. My bathroom and dressing room are on the floor below, and it’s either a shirt and jeans or a shirt and skirt. If the outfit doesn’t work, I go to pieces — it’s potentially the first massive problem of the day. </a:t>
            </a:r>
            <a:r>
              <a:rPr lang="en-US" altLang="zh-CN" sz="1800" dirty="0" err="1">
                <a:ea typeface="SimSun" panose="02010600030101010101" pitchFamily="2" charset="-122"/>
              </a:rPr>
              <a:t>Jewellery</a:t>
            </a:r>
            <a:r>
              <a:rPr lang="en-US" altLang="zh-CN" sz="1800" dirty="0">
                <a:ea typeface="SimSun" panose="02010600030101010101" pitchFamily="2" charset="-122"/>
              </a:rPr>
              <a:t> is something I always wear — I have done so since I was a kid. It’s not a bling thing, it’s tradition — I’m half Turkish Cypriot. This gold chain, for instance, was a present from my twin brother, Paul, and I keep my nan’s wedding rings on it. </a:t>
            </a:r>
            <a:endParaRPr lang="it-IT" altLang="en-US" sz="1800" dirty="0"/>
          </a:p>
        </p:txBody>
      </p:sp>
      <p:sp>
        <p:nvSpPr>
          <p:cNvPr id="2" name="Slide Number Placeholder 1">
            <a:extLst>
              <a:ext uri="{FF2B5EF4-FFF2-40B4-BE49-F238E27FC236}">
                <a16:creationId xmlns:a16="http://schemas.microsoft.com/office/drawing/2014/main" id="{F2EC476D-72D3-DA9F-437A-BC7DC4440C2C}"/>
              </a:ext>
            </a:extLst>
          </p:cNvPr>
          <p:cNvSpPr>
            <a:spLocks noGrp="1"/>
          </p:cNvSpPr>
          <p:nvPr>
            <p:ph type="sldNum" sz="quarter" idx="12"/>
          </p:nvPr>
        </p:nvSpPr>
        <p:spPr/>
        <p:txBody>
          <a:bodyPr/>
          <a:lstStyle/>
          <a:p>
            <a:pPr>
              <a:defRPr/>
            </a:pPr>
            <a:fld id="{06C56F21-D1F5-4081-92C9-4B8E2B9E26AB}" type="slidenum">
              <a:rPr lang="it-IT" altLang="en-US" smtClean="0"/>
              <a:pPr>
                <a:defRPr/>
              </a:pPr>
              <a:t>8</a:t>
            </a:fld>
            <a:endParaRPr lang="it-IT"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F016-75EC-AE9A-275F-95038D18E01D}"/>
              </a:ext>
            </a:extLst>
          </p:cNvPr>
          <p:cNvSpPr>
            <a:spLocks noGrp="1"/>
          </p:cNvSpPr>
          <p:nvPr>
            <p:ph type="title"/>
          </p:nvPr>
        </p:nvSpPr>
        <p:spPr/>
        <p:txBody>
          <a:bodyPr/>
          <a:lstStyle/>
          <a:p>
            <a:r>
              <a:rPr lang="en-US" dirty="0"/>
              <a:t>Weavers’ House; Wicker Tray</a:t>
            </a:r>
            <a:endParaRPr lang="it-IT" dirty="0"/>
          </a:p>
        </p:txBody>
      </p:sp>
      <p:sp>
        <p:nvSpPr>
          <p:cNvPr id="3" name="Text Placeholder 2">
            <a:extLst>
              <a:ext uri="{FF2B5EF4-FFF2-40B4-BE49-F238E27FC236}">
                <a16:creationId xmlns:a16="http://schemas.microsoft.com/office/drawing/2014/main" id="{9C7F5933-1008-87DE-02B4-C1F21AAA26B3}"/>
              </a:ext>
            </a:extLst>
          </p:cNvPr>
          <p:cNvSpPr>
            <a:spLocks noGrp="1"/>
          </p:cNvSpPr>
          <p:nvPr>
            <p:ph type="body" idx="1"/>
          </p:nvPr>
        </p:nvSpPr>
        <p:spPr/>
        <p:txBody>
          <a:bodyPr/>
          <a:lstStyle/>
          <a:p>
            <a:r>
              <a:rPr lang="en-US" sz="2000" dirty="0"/>
              <a:t>to weave; weaver = </a:t>
            </a:r>
            <a:r>
              <a:rPr lang="en-US" sz="2000" dirty="0" err="1"/>
              <a:t>tessere</a:t>
            </a:r>
            <a:r>
              <a:rPr lang="en-US" sz="2000" dirty="0"/>
              <a:t>, </a:t>
            </a:r>
            <a:r>
              <a:rPr lang="en-US" sz="2000" dirty="0" err="1"/>
              <a:t>intrecciare</a:t>
            </a:r>
            <a:r>
              <a:rPr lang="en-US" sz="2000" dirty="0"/>
              <a:t>; </a:t>
            </a:r>
            <a:r>
              <a:rPr lang="en-US" sz="2000" dirty="0" err="1"/>
              <a:t>tessitore</a:t>
            </a:r>
            <a:endParaRPr lang="it-IT" sz="2000" dirty="0"/>
          </a:p>
        </p:txBody>
      </p:sp>
      <p:pic>
        <p:nvPicPr>
          <p:cNvPr id="9" name="Content Placeholder 8">
            <a:extLst>
              <a:ext uri="{FF2B5EF4-FFF2-40B4-BE49-F238E27FC236}">
                <a16:creationId xmlns:a16="http://schemas.microsoft.com/office/drawing/2014/main" id="{F8EDF304-634B-200D-3907-58018062057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238" y="2897405"/>
            <a:ext cx="3868737" cy="2899927"/>
          </a:xfrm>
        </p:spPr>
      </p:pic>
      <p:sp>
        <p:nvSpPr>
          <p:cNvPr id="5" name="Text Placeholder 4">
            <a:extLst>
              <a:ext uri="{FF2B5EF4-FFF2-40B4-BE49-F238E27FC236}">
                <a16:creationId xmlns:a16="http://schemas.microsoft.com/office/drawing/2014/main" id="{04F42790-1E85-5708-829D-B37B480E2E97}"/>
              </a:ext>
            </a:extLst>
          </p:cNvPr>
          <p:cNvSpPr>
            <a:spLocks noGrp="1"/>
          </p:cNvSpPr>
          <p:nvPr>
            <p:ph type="body" sz="quarter" idx="3"/>
          </p:nvPr>
        </p:nvSpPr>
        <p:spPr/>
        <p:txBody>
          <a:bodyPr/>
          <a:lstStyle/>
          <a:p>
            <a:r>
              <a:rPr lang="en-US" dirty="0"/>
              <a:t>	wicker = </a:t>
            </a:r>
            <a:r>
              <a:rPr lang="en-US" dirty="0" err="1"/>
              <a:t>vimini</a:t>
            </a:r>
            <a:endParaRPr lang="it-IT" dirty="0"/>
          </a:p>
        </p:txBody>
      </p:sp>
      <p:pic>
        <p:nvPicPr>
          <p:cNvPr id="11" name="Content Placeholder 10">
            <a:extLst>
              <a:ext uri="{FF2B5EF4-FFF2-40B4-BE49-F238E27FC236}">
                <a16:creationId xmlns:a16="http://schemas.microsoft.com/office/drawing/2014/main" id="{090D2D20-9163-6012-4982-6F96401F183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8064" y="2897404"/>
            <a:ext cx="3365698" cy="2835851"/>
          </a:xfrm>
        </p:spPr>
      </p:pic>
      <p:sp>
        <p:nvSpPr>
          <p:cNvPr id="7" name="Slide Number Placeholder 6">
            <a:extLst>
              <a:ext uri="{FF2B5EF4-FFF2-40B4-BE49-F238E27FC236}">
                <a16:creationId xmlns:a16="http://schemas.microsoft.com/office/drawing/2014/main" id="{05DA4C21-5D81-46DE-CFD6-EFF36A5E5A6A}"/>
              </a:ext>
            </a:extLst>
          </p:cNvPr>
          <p:cNvSpPr>
            <a:spLocks noGrp="1"/>
          </p:cNvSpPr>
          <p:nvPr>
            <p:ph type="sldNum" sz="quarter" idx="12"/>
          </p:nvPr>
        </p:nvSpPr>
        <p:spPr/>
        <p:txBody>
          <a:bodyPr/>
          <a:lstStyle/>
          <a:p>
            <a:pPr>
              <a:defRPr/>
            </a:pPr>
            <a:fld id="{F22A22CB-A8B3-41B2-9B6A-9D2A01A9DB82}" type="slidenum">
              <a:rPr lang="it-IT" altLang="en-US" smtClean="0"/>
              <a:pPr>
                <a:defRPr/>
              </a:pPr>
              <a:t>9</a:t>
            </a:fld>
            <a:endParaRPr lang="it-IT" altLang="en-US"/>
          </a:p>
        </p:txBody>
      </p:sp>
    </p:spTree>
    <p:extLst>
      <p:ext uri="{BB962C8B-B14F-4D97-AF65-F5344CB8AC3E}">
        <p14:creationId xmlns:p14="http://schemas.microsoft.com/office/powerpoint/2010/main" val="380504805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TotalTime>
  <Words>1839</Words>
  <Application>Microsoft Office PowerPoint</Application>
  <PresentationFormat>On-screen Show (4:3)</PresentationFormat>
  <Paragraphs>151</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7" baseType="lpstr">
      <vt:lpstr>Arial</vt:lpstr>
      <vt:lpstr>Calibri</vt:lpstr>
      <vt:lpstr>Castellar</vt:lpstr>
      <vt:lpstr>Struttura predefinita</vt:lpstr>
      <vt:lpstr>Paintbrush Picture</vt:lpstr>
      <vt:lpstr>Bitmap Image</vt:lpstr>
      <vt:lpstr>The Study and  Production of  Texts </vt:lpstr>
      <vt:lpstr>What skills do good writers demonstrate?</vt:lpstr>
      <vt:lpstr>PowerPoint Presentation</vt:lpstr>
      <vt:lpstr>PowerPoint Presentation</vt:lpstr>
      <vt:lpstr>PowerPoint Presentation</vt:lpstr>
      <vt:lpstr>PowerPoint Presentation</vt:lpstr>
      <vt:lpstr>PowerPoint Presentation</vt:lpstr>
      <vt:lpstr>PowerPoint Presentation</vt:lpstr>
      <vt:lpstr>Weavers’ House; Wicker Tray</vt:lpstr>
      <vt:lpstr>First step: analyze</vt:lpstr>
      <vt:lpstr> </vt:lpstr>
      <vt:lpstr>Model answer : Consider the use of lexis in the first paragraph.</vt:lpstr>
      <vt:lpstr>Homework from week 8</vt:lpstr>
      <vt:lpstr>Inverting Syntax (word order)</vt:lpstr>
      <vt:lpstr>p. 38 Exercise 1 </vt:lpstr>
      <vt:lpstr>p. 38 Exercise 2</vt:lpstr>
      <vt:lpstr>Final Test 1</vt:lpstr>
      <vt:lpstr>PowerPoint Presentation</vt:lpstr>
      <vt:lpstr>Three Example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Year Writing</dc:title>
  <dc:creator>louise</dc:creator>
  <cp:lastModifiedBy>Failla NYC</cp:lastModifiedBy>
  <cp:revision>125</cp:revision>
  <dcterms:created xsi:type="dcterms:W3CDTF">2013-09-17T09:49:00Z</dcterms:created>
  <dcterms:modified xsi:type="dcterms:W3CDTF">2023-12-01T01:42:19Z</dcterms:modified>
</cp:coreProperties>
</file>