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eaPpe/SzmrboNTTdjIiezehnC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3450" y="767575"/>
            <a:ext cx="4733100" cy="383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25" y="4861425"/>
            <a:ext cx="5679425" cy="460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0: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3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1: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3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3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3: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4: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3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7: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8: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90daf49b50_0_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90daf49b50_0_0:notes"/>
          <p:cNvSpPr txBox="1">
            <a:spLocks noGrp="1"/>
          </p:cNvSpPr>
          <p:nvPr>
            <p:ph type="body" idx="1"/>
          </p:nvPr>
        </p:nvSpPr>
        <p:spPr>
          <a:xfrm>
            <a:off x="709925" y="4861425"/>
            <a:ext cx="56793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709925" y="4861425"/>
            <a:ext cx="56794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5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5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7" name="Google Shape;77;p5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46"/>
          <p:cNvSpPr>
            <a:spLocks noGrp="1"/>
          </p:cNvSpPr>
          <p:nvPr>
            <p:ph type="pic" idx="2"/>
          </p:nvPr>
        </p:nvSpPr>
        <p:spPr>
          <a:xfrm>
            <a:off x="3887788" y="987425"/>
            <a:ext cx="4629150" cy="4873625"/>
          </a:xfrm>
          <a:prstGeom prst="rect">
            <a:avLst/>
          </a:prstGeom>
          <a:noFill/>
          <a:ln>
            <a:noFill/>
          </a:ln>
        </p:spPr>
      </p:sp>
      <p:sp>
        <p:nvSpPr>
          <p:cNvPr id="42" name="Google Shape;42;p4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4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4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49"/>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9"/>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9"/>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4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ctrTitle"/>
          </p:nvPr>
        </p:nvSpPr>
        <p:spPr>
          <a:xfrm>
            <a:off x="685800" y="351692"/>
            <a:ext cx="7772400" cy="27845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1" i="1" u="none" dirty="0">
                <a:solidFill>
                  <a:schemeClr val="dk2"/>
                </a:solidFill>
                <a:latin typeface="Arial"/>
                <a:ea typeface="Arial"/>
                <a:cs typeface="Arial"/>
                <a:sym typeface="Arial"/>
              </a:rPr>
              <a:t>The Study and </a:t>
            </a:r>
            <a:br>
              <a:rPr lang="en-US" sz="4000" b="1" i="1" u="none" dirty="0">
                <a:solidFill>
                  <a:schemeClr val="dk2"/>
                </a:solidFill>
                <a:latin typeface="Arial"/>
                <a:ea typeface="Arial"/>
                <a:cs typeface="Arial"/>
                <a:sym typeface="Arial"/>
              </a:rPr>
            </a:br>
            <a:r>
              <a:rPr lang="en-US" sz="4000" b="1" i="1" u="none" dirty="0">
                <a:solidFill>
                  <a:schemeClr val="dk2"/>
                </a:solidFill>
                <a:latin typeface="Arial"/>
                <a:ea typeface="Arial"/>
                <a:cs typeface="Arial"/>
                <a:sym typeface="Arial"/>
              </a:rPr>
              <a:t>Production of </a:t>
            </a:r>
            <a:br>
              <a:rPr lang="en-US" sz="4000" b="1" i="1" u="none" dirty="0">
                <a:solidFill>
                  <a:schemeClr val="dk2"/>
                </a:solidFill>
                <a:latin typeface="Arial"/>
                <a:ea typeface="Arial"/>
                <a:cs typeface="Arial"/>
                <a:sym typeface="Arial"/>
              </a:rPr>
            </a:br>
            <a:r>
              <a:rPr lang="en-US" sz="4000" b="1" i="1" u="none" dirty="0">
                <a:solidFill>
                  <a:schemeClr val="dk2"/>
                </a:solidFill>
                <a:latin typeface="Arial"/>
                <a:ea typeface="Arial"/>
                <a:cs typeface="Arial"/>
                <a:sym typeface="Arial"/>
              </a:rPr>
              <a:t>Texts </a:t>
            </a:r>
            <a:endParaRPr b="1" i="1" dirty="0"/>
          </a:p>
        </p:txBody>
      </p:sp>
      <p:sp>
        <p:nvSpPr>
          <p:cNvPr id="85" name="Google Shape;8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dirty="0"/>
              <a:t>Fall Semester</a:t>
            </a:r>
          </a:p>
          <a:p>
            <a:pPr marL="0" lvl="0" indent="0" algn="ctr" rtl="0">
              <a:lnSpc>
                <a:spcPct val="100000"/>
              </a:lnSpc>
              <a:spcBef>
                <a:spcPts val="0"/>
              </a:spcBef>
              <a:spcAft>
                <a:spcPts val="0"/>
              </a:spcAft>
              <a:buClr>
                <a:schemeClr val="dk1"/>
              </a:buClr>
              <a:buSzPts val="3200"/>
              <a:buFont typeface="Arial"/>
              <a:buNone/>
            </a:pPr>
            <a:r>
              <a:rPr lang="en-US" sz="3200" dirty="0"/>
              <a:t>7</a:t>
            </a:r>
            <a:r>
              <a:rPr lang="en-US" sz="3200" baseline="30000" dirty="0"/>
              <a:t>th</a:t>
            </a:r>
            <a:r>
              <a:rPr lang="en-US" sz="3200" dirty="0"/>
              <a:t> Class</a:t>
            </a:r>
            <a:endParaRPr dirty="0"/>
          </a:p>
        </p:txBody>
      </p:sp>
      <p:sp>
        <p:nvSpPr>
          <p:cNvPr id="2" name="Slide Number Placeholder 1">
            <a:extLst>
              <a:ext uri="{FF2B5EF4-FFF2-40B4-BE49-F238E27FC236}">
                <a16:creationId xmlns:a16="http://schemas.microsoft.com/office/drawing/2014/main" id="{950A09C7-2CAC-9DA3-817D-5615D87AB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p:nvPr/>
        </p:nvSpPr>
        <p:spPr>
          <a:xfrm>
            <a:off x="0" y="0"/>
            <a:ext cx="539750" cy="549275"/>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p25</a:t>
            </a:r>
            <a:endParaRPr/>
          </a:p>
        </p:txBody>
      </p:sp>
      <p:pic>
        <p:nvPicPr>
          <p:cNvPr id="150" name="Google Shape;150;p10" descr="Signposts | UK Religious Life"/>
          <p:cNvPicPr preferRelativeResize="0"/>
          <p:nvPr/>
        </p:nvPicPr>
        <p:blipFill rotWithShape="1">
          <a:blip r:embed="rId3">
            <a:alphaModFix/>
          </a:blip>
          <a:srcRect/>
          <a:stretch/>
        </p:blipFill>
        <p:spPr>
          <a:xfrm>
            <a:off x="2771775" y="525462"/>
            <a:ext cx="3871912" cy="3008312"/>
          </a:xfrm>
          <a:prstGeom prst="rect">
            <a:avLst/>
          </a:prstGeom>
          <a:noFill/>
          <a:ln>
            <a:noFill/>
          </a:ln>
        </p:spPr>
      </p:pic>
      <p:pic>
        <p:nvPicPr>
          <p:cNvPr id="151" name="Google Shape;151;p10"/>
          <p:cNvPicPr preferRelativeResize="0"/>
          <p:nvPr/>
        </p:nvPicPr>
        <p:blipFill rotWithShape="1">
          <a:blip r:embed="rId4">
            <a:alphaModFix/>
          </a:blip>
          <a:srcRect/>
          <a:stretch/>
        </p:blipFill>
        <p:spPr>
          <a:xfrm>
            <a:off x="0" y="3860800"/>
            <a:ext cx="9144000" cy="2128837"/>
          </a:xfrm>
          <a:prstGeom prst="rect">
            <a:avLst/>
          </a:prstGeom>
          <a:noFill/>
          <a:ln>
            <a:noFill/>
          </a:ln>
        </p:spPr>
      </p:pic>
      <p:sp>
        <p:nvSpPr>
          <p:cNvPr id="2" name="Slide Number Placeholder 1">
            <a:extLst>
              <a:ext uri="{FF2B5EF4-FFF2-40B4-BE49-F238E27FC236}">
                <a16:creationId xmlns:a16="http://schemas.microsoft.com/office/drawing/2014/main" id="{4C3D4166-5708-52FD-CD51-E0647784BC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body" idx="1"/>
          </p:nvPr>
        </p:nvSpPr>
        <p:spPr>
          <a:xfrm>
            <a:off x="744537" y="444500"/>
            <a:ext cx="7991475" cy="29527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(1) </a:t>
            </a:r>
            <a:r>
              <a:rPr lang="en-US" sz="2400" b="0" i="0" u="none">
                <a:solidFill>
                  <a:schemeClr val="dk1"/>
                </a:solidFill>
                <a:latin typeface="Arial"/>
                <a:ea typeface="Arial"/>
                <a:cs typeface="Arial"/>
                <a:sym typeface="Arial"/>
              </a:rPr>
              <a:t>One particular set of lexis often used in connected discourse is the group of words used to signpost the different elements in a text and also to indicate to the reader the relationship between these elements. </a:t>
            </a:r>
            <a:endParaRPr/>
          </a:p>
        </p:txBody>
      </p:sp>
      <p:sp>
        <p:nvSpPr>
          <p:cNvPr id="157" name="Google Shape;157;p11"/>
          <p:cNvSpPr txBox="1"/>
          <p:nvPr/>
        </p:nvSpPr>
        <p:spPr>
          <a:xfrm>
            <a:off x="744537" y="1628775"/>
            <a:ext cx="7991475" cy="1512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(2) </a:t>
            </a:r>
            <a:r>
              <a:rPr lang="en-US" sz="2400" b="0" i="0" u="none">
                <a:solidFill>
                  <a:schemeClr val="dk1"/>
                </a:solidFill>
                <a:latin typeface="Arial"/>
                <a:ea typeface="Arial"/>
                <a:cs typeface="Arial"/>
                <a:sym typeface="Arial"/>
              </a:rPr>
              <a:t>This set is called the language of transition, which serves to indicate relations, whether from sentence to sentence, or from paragraph to paragraph. </a:t>
            </a:r>
            <a:endParaRPr/>
          </a:p>
          <a:p>
            <a:pPr marL="342900" marR="0" lvl="0" indent="-342900" algn="l" rtl="0">
              <a:lnSpc>
                <a:spcPct val="9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endParaRPr/>
          </a:p>
        </p:txBody>
      </p:sp>
      <p:sp>
        <p:nvSpPr>
          <p:cNvPr id="158" name="Google Shape;158;p11"/>
          <p:cNvSpPr txBox="1"/>
          <p:nvPr/>
        </p:nvSpPr>
        <p:spPr>
          <a:xfrm>
            <a:off x="744537" y="3167062"/>
            <a:ext cx="8145462" cy="2232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(3) </a:t>
            </a:r>
            <a:r>
              <a:rPr lang="en-US" sz="2400" b="0" i="0" u="none">
                <a:solidFill>
                  <a:schemeClr val="dk1"/>
                </a:solidFill>
                <a:latin typeface="Arial"/>
                <a:ea typeface="Arial"/>
                <a:cs typeface="Arial"/>
                <a:sym typeface="Arial"/>
              </a:rPr>
              <a:t>Using transitional words and phrases helps render the text far smoother and more coherent, ensuring the text flows from the first supporting point to the last, thereby helping the reader follow the content more easily. </a:t>
            </a:r>
            <a:endParaRPr/>
          </a:p>
        </p:txBody>
      </p:sp>
      <p:sp>
        <p:nvSpPr>
          <p:cNvPr id="2" name="Slide Number Placeholder 1">
            <a:extLst>
              <a:ext uri="{FF2B5EF4-FFF2-40B4-BE49-F238E27FC236}">
                <a16:creationId xmlns:a16="http://schemas.microsoft.com/office/drawing/2014/main" id="{AECBA3B5-4A73-924C-24F0-1A4BC0E8B3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body" idx="1"/>
          </p:nvPr>
        </p:nvSpPr>
        <p:spPr>
          <a:xfrm>
            <a:off x="744537" y="444500"/>
            <a:ext cx="7991475" cy="29527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(1) </a:t>
            </a:r>
            <a:r>
              <a:rPr lang="en-US" sz="2400" b="0" i="0" u="none">
                <a:solidFill>
                  <a:schemeClr val="dk1"/>
                </a:solidFill>
                <a:latin typeface="Arial"/>
                <a:ea typeface="Arial"/>
                <a:cs typeface="Arial"/>
                <a:sym typeface="Arial"/>
              </a:rPr>
              <a:t>One particular </a:t>
            </a:r>
            <a:r>
              <a:rPr lang="en-US" sz="2400" b="0" i="0" u="none">
                <a:solidFill>
                  <a:srgbClr val="FF0000"/>
                </a:solidFill>
                <a:latin typeface="Arial"/>
                <a:ea typeface="Arial"/>
                <a:cs typeface="Arial"/>
                <a:sym typeface="Arial"/>
              </a:rPr>
              <a:t>set of lexis </a:t>
            </a:r>
            <a:r>
              <a:rPr lang="en-US" sz="2400" b="0" i="0" u="none">
                <a:solidFill>
                  <a:schemeClr val="dk1"/>
                </a:solidFill>
                <a:latin typeface="Arial"/>
                <a:ea typeface="Arial"/>
                <a:cs typeface="Arial"/>
                <a:sym typeface="Arial"/>
              </a:rPr>
              <a:t>often used in connected discourse is the </a:t>
            </a:r>
            <a:r>
              <a:rPr lang="en-US" sz="2400" b="0" i="0" u="none">
                <a:solidFill>
                  <a:srgbClr val="FF0000"/>
                </a:solidFill>
                <a:latin typeface="Arial"/>
                <a:ea typeface="Arial"/>
                <a:cs typeface="Arial"/>
                <a:sym typeface="Arial"/>
              </a:rPr>
              <a:t>group of words </a:t>
            </a:r>
            <a:r>
              <a:rPr lang="en-US" sz="2400" b="0" i="0" u="none">
                <a:solidFill>
                  <a:schemeClr val="dk1"/>
                </a:solidFill>
                <a:latin typeface="Arial"/>
                <a:ea typeface="Arial"/>
                <a:cs typeface="Arial"/>
                <a:sym typeface="Arial"/>
              </a:rPr>
              <a:t>used to signpost the different elements in a text and also to indicate to the reader the relationship between these elements. </a:t>
            </a:r>
            <a:endParaRPr/>
          </a:p>
        </p:txBody>
      </p:sp>
      <p:sp>
        <p:nvSpPr>
          <p:cNvPr id="164" name="Google Shape;164;p12"/>
          <p:cNvSpPr txBox="1"/>
          <p:nvPr/>
        </p:nvSpPr>
        <p:spPr>
          <a:xfrm>
            <a:off x="744537" y="1628775"/>
            <a:ext cx="7991475" cy="1512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(2) </a:t>
            </a:r>
            <a:r>
              <a:rPr lang="en-US" sz="2400" b="0" i="0" u="none">
                <a:solidFill>
                  <a:schemeClr val="dk1"/>
                </a:solidFill>
                <a:latin typeface="Arial"/>
                <a:ea typeface="Arial"/>
                <a:cs typeface="Arial"/>
                <a:sym typeface="Arial"/>
              </a:rPr>
              <a:t>This </a:t>
            </a:r>
            <a:r>
              <a:rPr lang="en-US" sz="2400" b="0" i="0" u="none">
                <a:solidFill>
                  <a:srgbClr val="FF0000"/>
                </a:solidFill>
                <a:latin typeface="Arial"/>
                <a:ea typeface="Arial"/>
                <a:cs typeface="Arial"/>
                <a:sym typeface="Arial"/>
              </a:rPr>
              <a:t>set</a:t>
            </a:r>
            <a:r>
              <a:rPr lang="en-US" sz="2400" b="0" i="0" u="none">
                <a:solidFill>
                  <a:schemeClr val="dk1"/>
                </a:solidFill>
                <a:latin typeface="Arial"/>
                <a:ea typeface="Arial"/>
                <a:cs typeface="Arial"/>
                <a:sym typeface="Arial"/>
              </a:rPr>
              <a:t> is called </a:t>
            </a:r>
            <a:r>
              <a:rPr lang="en-US" sz="2400" b="0" i="0" u="none">
                <a:solidFill>
                  <a:srgbClr val="FF0000"/>
                </a:solidFill>
                <a:latin typeface="Arial"/>
                <a:ea typeface="Arial"/>
                <a:cs typeface="Arial"/>
                <a:sym typeface="Arial"/>
              </a:rPr>
              <a:t>the language of transition</a:t>
            </a:r>
            <a:r>
              <a:rPr lang="en-US" sz="2400" b="0" i="0" u="none">
                <a:solidFill>
                  <a:schemeClr val="dk1"/>
                </a:solidFill>
                <a:latin typeface="Arial"/>
                <a:ea typeface="Arial"/>
                <a:cs typeface="Arial"/>
                <a:sym typeface="Arial"/>
              </a:rPr>
              <a:t>, which serves to indicate relations, whether from sentence to sentence, or from paragraph to paragraph. </a:t>
            </a:r>
            <a:endParaRPr/>
          </a:p>
          <a:p>
            <a:pPr marL="342900" marR="0" lvl="0" indent="-342900" algn="l" rtl="0">
              <a:lnSpc>
                <a:spcPct val="9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endParaRPr/>
          </a:p>
        </p:txBody>
      </p:sp>
      <p:sp>
        <p:nvSpPr>
          <p:cNvPr id="165" name="Google Shape;165;p12"/>
          <p:cNvSpPr txBox="1"/>
          <p:nvPr/>
        </p:nvSpPr>
        <p:spPr>
          <a:xfrm>
            <a:off x="744537" y="3167062"/>
            <a:ext cx="8145462" cy="2232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(3) </a:t>
            </a:r>
            <a:r>
              <a:rPr lang="en-US" sz="2400" b="0" i="0" u="none">
                <a:solidFill>
                  <a:schemeClr val="dk1"/>
                </a:solidFill>
                <a:latin typeface="Arial"/>
                <a:ea typeface="Arial"/>
                <a:cs typeface="Arial"/>
                <a:sym typeface="Arial"/>
              </a:rPr>
              <a:t>Using </a:t>
            </a:r>
            <a:r>
              <a:rPr lang="en-US" sz="2400" b="0" i="0" u="none">
                <a:solidFill>
                  <a:srgbClr val="FF0000"/>
                </a:solidFill>
                <a:latin typeface="Arial"/>
                <a:ea typeface="Arial"/>
                <a:cs typeface="Arial"/>
                <a:sym typeface="Arial"/>
              </a:rPr>
              <a:t>transitional words and phrases </a:t>
            </a:r>
            <a:r>
              <a:rPr lang="en-US" sz="2400" b="0" i="0" u="none">
                <a:solidFill>
                  <a:schemeClr val="dk1"/>
                </a:solidFill>
                <a:latin typeface="Arial"/>
                <a:ea typeface="Arial"/>
                <a:cs typeface="Arial"/>
                <a:sym typeface="Arial"/>
              </a:rPr>
              <a:t>helps render the text far smoother and more coherent, ensuring the text flows from the first supporting point to the last, thereby helping the reader follow the content more easily. </a:t>
            </a:r>
            <a:endParaRPr/>
          </a:p>
        </p:txBody>
      </p:sp>
      <p:sp>
        <p:nvSpPr>
          <p:cNvPr id="166" name="Google Shape;166;p12"/>
          <p:cNvSpPr txBox="1"/>
          <p:nvPr/>
        </p:nvSpPr>
        <p:spPr>
          <a:xfrm>
            <a:off x="7596187" y="5229225"/>
            <a:ext cx="914400" cy="914400"/>
          </a:xfrm>
          <a:prstGeom prst="rect">
            <a:avLst/>
          </a:prstGeom>
          <a:solidFill>
            <a:srgbClr val="FFC00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1</a:t>
            </a:r>
            <a:endParaRPr/>
          </a:p>
        </p:txBody>
      </p:sp>
      <p:sp>
        <p:nvSpPr>
          <p:cNvPr id="2" name="Slide Number Placeholder 1">
            <a:extLst>
              <a:ext uri="{FF2B5EF4-FFF2-40B4-BE49-F238E27FC236}">
                <a16:creationId xmlns:a16="http://schemas.microsoft.com/office/drawing/2014/main" id="{0FB0749D-7CF5-0F45-F039-F25FC58D98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body" idx="1"/>
          </p:nvPr>
        </p:nvSpPr>
        <p:spPr>
          <a:xfrm>
            <a:off x="744537" y="444500"/>
            <a:ext cx="7991475" cy="29527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(1) </a:t>
            </a:r>
            <a:r>
              <a:rPr lang="en-US" sz="2400" b="0" i="0" u="none">
                <a:solidFill>
                  <a:schemeClr val="dk1"/>
                </a:solidFill>
                <a:latin typeface="Arial"/>
                <a:ea typeface="Arial"/>
                <a:cs typeface="Arial"/>
                <a:sym typeface="Arial"/>
              </a:rPr>
              <a:t>One particular </a:t>
            </a:r>
            <a:r>
              <a:rPr lang="en-US" sz="2400" b="0" i="0" u="none">
                <a:solidFill>
                  <a:srgbClr val="FF0000"/>
                </a:solidFill>
                <a:latin typeface="Arial"/>
                <a:ea typeface="Arial"/>
                <a:cs typeface="Arial"/>
                <a:sym typeface="Arial"/>
              </a:rPr>
              <a:t>set of lexis </a:t>
            </a:r>
            <a:r>
              <a:rPr lang="en-US" sz="2400" b="0" i="0" u="none">
                <a:solidFill>
                  <a:schemeClr val="dk1"/>
                </a:solidFill>
                <a:latin typeface="Arial"/>
                <a:ea typeface="Arial"/>
                <a:cs typeface="Arial"/>
                <a:sym typeface="Arial"/>
              </a:rPr>
              <a:t>often used in </a:t>
            </a:r>
            <a:r>
              <a:rPr lang="en-US" sz="2400" b="0" i="0" u="none">
                <a:solidFill>
                  <a:srgbClr val="009900"/>
                </a:solidFill>
                <a:latin typeface="Arial"/>
                <a:ea typeface="Arial"/>
                <a:cs typeface="Arial"/>
                <a:sym typeface="Arial"/>
              </a:rPr>
              <a:t>connected discourse </a:t>
            </a:r>
            <a:r>
              <a:rPr lang="en-US" sz="2400" b="0" i="0" u="none">
                <a:solidFill>
                  <a:schemeClr val="dk1"/>
                </a:solidFill>
                <a:latin typeface="Arial"/>
                <a:ea typeface="Arial"/>
                <a:cs typeface="Arial"/>
                <a:sym typeface="Arial"/>
              </a:rPr>
              <a:t>is the </a:t>
            </a:r>
            <a:r>
              <a:rPr lang="en-US" sz="2400" b="0" i="0" u="none">
                <a:solidFill>
                  <a:srgbClr val="FF0000"/>
                </a:solidFill>
                <a:latin typeface="Arial"/>
                <a:ea typeface="Arial"/>
                <a:cs typeface="Arial"/>
                <a:sym typeface="Arial"/>
              </a:rPr>
              <a:t>group of words </a:t>
            </a:r>
            <a:r>
              <a:rPr lang="en-US" sz="2400" b="0" i="0" u="none">
                <a:solidFill>
                  <a:schemeClr val="dk1"/>
                </a:solidFill>
                <a:latin typeface="Arial"/>
                <a:ea typeface="Arial"/>
                <a:cs typeface="Arial"/>
                <a:sym typeface="Arial"/>
              </a:rPr>
              <a:t>used to signpost the different </a:t>
            </a:r>
            <a:r>
              <a:rPr lang="en-US" sz="2400" b="0" i="0" u="none">
                <a:solidFill>
                  <a:srgbClr val="009900"/>
                </a:solidFill>
                <a:latin typeface="Arial"/>
                <a:ea typeface="Arial"/>
                <a:cs typeface="Arial"/>
                <a:sym typeface="Arial"/>
              </a:rPr>
              <a:t>elements in a text </a:t>
            </a:r>
            <a:r>
              <a:rPr lang="en-US" sz="2400" b="0" i="0" u="none">
                <a:solidFill>
                  <a:schemeClr val="dk1"/>
                </a:solidFill>
                <a:latin typeface="Arial"/>
                <a:ea typeface="Arial"/>
                <a:cs typeface="Arial"/>
                <a:sym typeface="Arial"/>
              </a:rPr>
              <a:t>and also to indicate to the </a:t>
            </a:r>
            <a:r>
              <a:rPr lang="en-US" sz="2400" b="0" i="0" u="none">
                <a:solidFill>
                  <a:srgbClr val="009900"/>
                </a:solidFill>
                <a:latin typeface="Arial"/>
                <a:ea typeface="Arial"/>
                <a:cs typeface="Arial"/>
                <a:sym typeface="Arial"/>
              </a:rPr>
              <a:t>reader</a:t>
            </a:r>
            <a:r>
              <a:rPr lang="en-US" sz="2400" b="0" i="0" u="none">
                <a:solidFill>
                  <a:schemeClr val="dk1"/>
                </a:solidFill>
                <a:latin typeface="Arial"/>
                <a:ea typeface="Arial"/>
                <a:cs typeface="Arial"/>
                <a:sym typeface="Arial"/>
              </a:rPr>
              <a:t> the relationship between these </a:t>
            </a:r>
            <a:r>
              <a:rPr lang="en-US" sz="2400" b="0" i="0" u="none">
                <a:solidFill>
                  <a:srgbClr val="009900"/>
                </a:solidFill>
                <a:latin typeface="Arial"/>
                <a:ea typeface="Arial"/>
                <a:cs typeface="Arial"/>
                <a:sym typeface="Arial"/>
              </a:rPr>
              <a:t>elements. </a:t>
            </a:r>
            <a:endParaRPr/>
          </a:p>
        </p:txBody>
      </p:sp>
      <p:sp>
        <p:nvSpPr>
          <p:cNvPr id="172" name="Google Shape;172;p13"/>
          <p:cNvSpPr txBox="1"/>
          <p:nvPr/>
        </p:nvSpPr>
        <p:spPr>
          <a:xfrm>
            <a:off x="744537" y="1654175"/>
            <a:ext cx="7991475" cy="1512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009900"/>
                </a:solidFill>
                <a:latin typeface="Arial"/>
                <a:ea typeface="Arial"/>
                <a:cs typeface="Arial"/>
                <a:sym typeface="Arial"/>
              </a:rPr>
              <a:t>         </a:t>
            </a: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(2) </a:t>
            </a:r>
            <a:r>
              <a:rPr lang="en-US" sz="2400" b="0" i="0" u="none">
                <a:solidFill>
                  <a:schemeClr val="dk1"/>
                </a:solidFill>
                <a:latin typeface="Arial"/>
                <a:ea typeface="Arial"/>
                <a:cs typeface="Arial"/>
                <a:sym typeface="Arial"/>
              </a:rPr>
              <a:t>This </a:t>
            </a:r>
            <a:r>
              <a:rPr lang="en-US" sz="2400" b="0" i="0" u="none">
                <a:solidFill>
                  <a:srgbClr val="FF0000"/>
                </a:solidFill>
                <a:latin typeface="Arial"/>
                <a:ea typeface="Arial"/>
                <a:cs typeface="Arial"/>
                <a:sym typeface="Arial"/>
              </a:rPr>
              <a:t>set</a:t>
            </a:r>
            <a:r>
              <a:rPr lang="en-US" sz="2400" b="0" i="0" u="none">
                <a:solidFill>
                  <a:schemeClr val="dk1"/>
                </a:solidFill>
                <a:latin typeface="Arial"/>
                <a:ea typeface="Arial"/>
                <a:cs typeface="Arial"/>
                <a:sym typeface="Arial"/>
              </a:rPr>
              <a:t> is called </a:t>
            </a:r>
            <a:r>
              <a:rPr lang="en-US" sz="2400" b="0" i="0" u="none">
                <a:solidFill>
                  <a:srgbClr val="FF0000"/>
                </a:solidFill>
                <a:latin typeface="Arial"/>
                <a:ea typeface="Arial"/>
                <a:cs typeface="Arial"/>
                <a:sym typeface="Arial"/>
              </a:rPr>
              <a:t>the language of transition</a:t>
            </a:r>
            <a:r>
              <a:rPr lang="en-US" sz="2400" b="0" i="0" u="none">
                <a:solidFill>
                  <a:schemeClr val="dk1"/>
                </a:solidFill>
                <a:latin typeface="Arial"/>
                <a:ea typeface="Arial"/>
                <a:cs typeface="Arial"/>
                <a:sym typeface="Arial"/>
              </a:rPr>
              <a:t>, which serves to indicate relations, whether from </a:t>
            </a:r>
            <a:r>
              <a:rPr lang="en-US" sz="2400" b="0" i="0" u="none">
                <a:solidFill>
                  <a:srgbClr val="009900"/>
                </a:solidFill>
                <a:latin typeface="Arial"/>
                <a:ea typeface="Arial"/>
                <a:cs typeface="Arial"/>
                <a:sym typeface="Arial"/>
              </a:rPr>
              <a:t>sentence</a:t>
            </a:r>
            <a:r>
              <a:rPr lang="en-US" sz="2400" b="0" i="0" u="none">
                <a:solidFill>
                  <a:schemeClr val="dk1"/>
                </a:solidFill>
                <a:latin typeface="Arial"/>
                <a:ea typeface="Arial"/>
                <a:cs typeface="Arial"/>
                <a:sym typeface="Arial"/>
              </a:rPr>
              <a:t> to </a:t>
            </a:r>
            <a:r>
              <a:rPr lang="en-US" sz="2400" b="0" i="0" u="none">
                <a:solidFill>
                  <a:srgbClr val="009900"/>
                </a:solidFill>
                <a:latin typeface="Arial"/>
                <a:ea typeface="Arial"/>
                <a:cs typeface="Arial"/>
                <a:sym typeface="Arial"/>
              </a:rPr>
              <a:t>sentence</a:t>
            </a:r>
            <a:r>
              <a:rPr lang="en-US" sz="2400" b="0" i="0" u="none">
                <a:solidFill>
                  <a:schemeClr val="dk1"/>
                </a:solidFill>
                <a:latin typeface="Arial"/>
                <a:ea typeface="Arial"/>
                <a:cs typeface="Arial"/>
                <a:sym typeface="Arial"/>
              </a:rPr>
              <a:t>, or from </a:t>
            </a:r>
            <a:r>
              <a:rPr lang="en-US" sz="2400" b="0" i="0" u="none">
                <a:solidFill>
                  <a:srgbClr val="009900"/>
                </a:solidFill>
                <a:latin typeface="Arial"/>
                <a:ea typeface="Arial"/>
                <a:cs typeface="Arial"/>
                <a:sym typeface="Arial"/>
              </a:rPr>
              <a:t>paragraph</a:t>
            </a:r>
            <a:r>
              <a:rPr lang="en-US" sz="2400" b="0" i="0" u="none">
                <a:solidFill>
                  <a:schemeClr val="dk1"/>
                </a:solidFill>
                <a:latin typeface="Arial"/>
                <a:ea typeface="Arial"/>
                <a:cs typeface="Arial"/>
                <a:sym typeface="Arial"/>
              </a:rPr>
              <a:t> to </a:t>
            </a:r>
            <a:r>
              <a:rPr lang="en-US" sz="2400" b="0" i="0" u="none">
                <a:solidFill>
                  <a:srgbClr val="009900"/>
                </a:solidFill>
                <a:latin typeface="Arial"/>
                <a:ea typeface="Arial"/>
                <a:cs typeface="Arial"/>
                <a:sym typeface="Arial"/>
              </a:rPr>
              <a:t>paragraph</a:t>
            </a:r>
            <a:r>
              <a:rPr lang="en-US" sz="2400" b="0" i="0" u="none">
                <a:solidFill>
                  <a:schemeClr val="dk1"/>
                </a:solidFill>
                <a:latin typeface="Arial"/>
                <a:ea typeface="Arial"/>
                <a:cs typeface="Arial"/>
                <a:sym typeface="Arial"/>
              </a:rPr>
              <a:t>. </a:t>
            </a:r>
            <a:endParaRPr/>
          </a:p>
          <a:p>
            <a:pPr marL="342900" marR="0" lvl="0" indent="-342900" algn="l" rtl="0">
              <a:lnSpc>
                <a:spcPct val="9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endParaRPr/>
          </a:p>
        </p:txBody>
      </p:sp>
      <p:sp>
        <p:nvSpPr>
          <p:cNvPr id="173" name="Google Shape;173;p13"/>
          <p:cNvSpPr txBox="1"/>
          <p:nvPr/>
        </p:nvSpPr>
        <p:spPr>
          <a:xfrm>
            <a:off x="744537" y="3167062"/>
            <a:ext cx="8145462" cy="2232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(3) </a:t>
            </a:r>
            <a:r>
              <a:rPr lang="en-US" sz="2400" b="0" i="0" u="none">
                <a:solidFill>
                  <a:schemeClr val="dk1"/>
                </a:solidFill>
                <a:latin typeface="Arial"/>
                <a:ea typeface="Arial"/>
                <a:cs typeface="Arial"/>
                <a:sym typeface="Arial"/>
              </a:rPr>
              <a:t>Using </a:t>
            </a:r>
            <a:r>
              <a:rPr lang="en-US" sz="2400" b="0" i="0" u="none">
                <a:solidFill>
                  <a:srgbClr val="FF0000"/>
                </a:solidFill>
                <a:latin typeface="Arial"/>
                <a:ea typeface="Arial"/>
                <a:cs typeface="Arial"/>
                <a:sym typeface="Arial"/>
              </a:rPr>
              <a:t>transitional words and phrases </a:t>
            </a:r>
            <a:r>
              <a:rPr lang="en-US" sz="2400" b="0" i="0" u="none">
                <a:solidFill>
                  <a:schemeClr val="dk1"/>
                </a:solidFill>
                <a:latin typeface="Arial"/>
                <a:ea typeface="Arial"/>
                <a:cs typeface="Arial"/>
                <a:sym typeface="Arial"/>
              </a:rPr>
              <a:t>helps render the </a:t>
            </a:r>
            <a:r>
              <a:rPr lang="en-US" sz="2400" b="0" i="0" u="none">
                <a:solidFill>
                  <a:srgbClr val="009900"/>
                </a:solidFill>
                <a:latin typeface="Arial"/>
                <a:ea typeface="Arial"/>
                <a:cs typeface="Arial"/>
                <a:sym typeface="Arial"/>
              </a:rPr>
              <a:t>text </a:t>
            </a:r>
            <a:r>
              <a:rPr lang="en-US" sz="2400" b="0" i="0" u="none">
                <a:solidFill>
                  <a:schemeClr val="dk1"/>
                </a:solidFill>
                <a:latin typeface="Arial"/>
                <a:ea typeface="Arial"/>
                <a:cs typeface="Arial"/>
                <a:sym typeface="Arial"/>
              </a:rPr>
              <a:t>far smoother and more coherent, ensuring the </a:t>
            </a:r>
            <a:r>
              <a:rPr lang="en-US" sz="2400" b="0" i="0" u="none">
                <a:solidFill>
                  <a:srgbClr val="009900"/>
                </a:solidFill>
                <a:latin typeface="Arial"/>
                <a:ea typeface="Arial"/>
                <a:cs typeface="Arial"/>
                <a:sym typeface="Arial"/>
              </a:rPr>
              <a:t>text</a:t>
            </a:r>
            <a:r>
              <a:rPr lang="en-US" sz="2400" b="0" i="0" u="none">
                <a:solidFill>
                  <a:schemeClr val="dk1"/>
                </a:solidFill>
                <a:latin typeface="Arial"/>
                <a:ea typeface="Arial"/>
                <a:cs typeface="Arial"/>
                <a:sym typeface="Arial"/>
              </a:rPr>
              <a:t> flows from the first supporting point to the last, thereby helping the </a:t>
            </a:r>
            <a:r>
              <a:rPr lang="en-US" sz="2400" b="0" i="0" u="none">
                <a:solidFill>
                  <a:srgbClr val="009900"/>
                </a:solidFill>
                <a:latin typeface="Arial"/>
                <a:ea typeface="Arial"/>
                <a:cs typeface="Arial"/>
                <a:sym typeface="Arial"/>
              </a:rPr>
              <a:t>reader</a:t>
            </a:r>
            <a:r>
              <a:rPr lang="en-US" sz="2400" b="0" i="0" u="none">
                <a:solidFill>
                  <a:schemeClr val="dk1"/>
                </a:solidFill>
                <a:latin typeface="Arial"/>
                <a:ea typeface="Arial"/>
                <a:cs typeface="Arial"/>
                <a:sym typeface="Arial"/>
              </a:rPr>
              <a:t> follow the content more easily. </a:t>
            </a:r>
            <a:endParaRPr/>
          </a:p>
        </p:txBody>
      </p:sp>
      <p:sp>
        <p:nvSpPr>
          <p:cNvPr id="174" name="Google Shape;174;p13"/>
          <p:cNvSpPr txBox="1"/>
          <p:nvPr/>
        </p:nvSpPr>
        <p:spPr>
          <a:xfrm>
            <a:off x="7596187" y="5229225"/>
            <a:ext cx="914400" cy="914400"/>
          </a:xfrm>
          <a:prstGeom prst="rect">
            <a:avLst/>
          </a:prstGeom>
          <a:solidFill>
            <a:srgbClr val="FFC00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2</a:t>
            </a:r>
            <a:endParaRPr/>
          </a:p>
        </p:txBody>
      </p:sp>
      <p:sp>
        <p:nvSpPr>
          <p:cNvPr id="2" name="Slide Number Placeholder 1">
            <a:extLst>
              <a:ext uri="{FF2B5EF4-FFF2-40B4-BE49-F238E27FC236}">
                <a16:creationId xmlns:a16="http://schemas.microsoft.com/office/drawing/2014/main" id="{5CE6E951-7A86-10F1-4D6D-5D95A2749F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744537" y="444500"/>
            <a:ext cx="7991475" cy="29527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(1) </a:t>
            </a:r>
            <a:r>
              <a:rPr lang="en-US" sz="2400" b="0" i="0" u="none">
                <a:solidFill>
                  <a:schemeClr val="dk1"/>
                </a:solidFill>
                <a:latin typeface="Arial"/>
                <a:ea typeface="Arial"/>
                <a:cs typeface="Arial"/>
                <a:sym typeface="Arial"/>
              </a:rPr>
              <a:t>One particular </a:t>
            </a:r>
            <a:r>
              <a:rPr lang="en-US" sz="2400" b="0" i="0" u="none">
                <a:solidFill>
                  <a:srgbClr val="FF0000"/>
                </a:solidFill>
                <a:latin typeface="Arial"/>
                <a:ea typeface="Arial"/>
                <a:cs typeface="Arial"/>
                <a:sym typeface="Arial"/>
              </a:rPr>
              <a:t>set of lexis </a:t>
            </a:r>
            <a:r>
              <a:rPr lang="en-US" sz="2400" b="0" i="0" u="none">
                <a:solidFill>
                  <a:schemeClr val="dk1"/>
                </a:solidFill>
                <a:latin typeface="Arial"/>
                <a:ea typeface="Arial"/>
                <a:cs typeface="Arial"/>
                <a:sym typeface="Arial"/>
              </a:rPr>
              <a:t>often used in </a:t>
            </a:r>
            <a:r>
              <a:rPr lang="en-US" sz="2400" b="0" i="0" u="none">
                <a:solidFill>
                  <a:srgbClr val="009900"/>
                </a:solidFill>
                <a:latin typeface="Arial"/>
                <a:ea typeface="Arial"/>
                <a:cs typeface="Arial"/>
                <a:sym typeface="Arial"/>
              </a:rPr>
              <a:t>connected discourse </a:t>
            </a:r>
            <a:r>
              <a:rPr lang="en-US" sz="2400" b="0" i="0" u="none">
                <a:solidFill>
                  <a:schemeClr val="dk1"/>
                </a:solidFill>
                <a:latin typeface="Arial"/>
                <a:ea typeface="Arial"/>
                <a:cs typeface="Arial"/>
                <a:sym typeface="Arial"/>
              </a:rPr>
              <a:t>is the </a:t>
            </a:r>
            <a:r>
              <a:rPr lang="en-US" sz="2400" b="0" i="0" u="none">
                <a:solidFill>
                  <a:srgbClr val="FF0000"/>
                </a:solidFill>
                <a:latin typeface="Arial"/>
                <a:ea typeface="Arial"/>
                <a:cs typeface="Arial"/>
                <a:sym typeface="Arial"/>
              </a:rPr>
              <a:t>group of words </a:t>
            </a:r>
            <a:r>
              <a:rPr lang="en-US" sz="2400" b="0" i="0" u="none">
                <a:solidFill>
                  <a:srgbClr val="7030A0"/>
                </a:solidFill>
                <a:latin typeface="Arial"/>
                <a:ea typeface="Arial"/>
                <a:cs typeface="Arial"/>
                <a:sym typeface="Arial"/>
              </a:rPr>
              <a:t>used to signpost </a:t>
            </a:r>
            <a:r>
              <a:rPr lang="en-US" sz="2400" b="0" i="0" u="none">
                <a:solidFill>
                  <a:schemeClr val="dk1"/>
                </a:solidFill>
                <a:latin typeface="Arial"/>
                <a:ea typeface="Arial"/>
                <a:cs typeface="Arial"/>
                <a:sym typeface="Arial"/>
              </a:rPr>
              <a:t>the different </a:t>
            </a:r>
            <a:r>
              <a:rPr lang="en-US" sz="2400" b="0" i="0" u="none">
                <a:solidFill>
                  <a:srgbClr val="009900"/>
                </a:solidFill>
                <a:latin typeface="Arial"/>
                <a:ea typeface="Arial"/>
                <a:cs typeface="Arial"/>
                <a:sym typeface="Arial"/>
              </a:rPr>
              <a:t>elements in a text </a:t>
            </a:r>
            <a:r>
              <a:rPr lang="en-US" sz="2400" b="0" i="0" u="none">
                <a:solidFill>
                  <a:schemeClr val="dk1"/>
                </a:solidFill>
                <a:latin typeface="Arial"/>
                <a:ea typeface="Arial"/>
                <a:cs typeface="Arial"/>
                <a:sym typeface="Arial"/>
              </a:rPr>
              <a:t>and also to indicate to the </a:t>
            </a:r>
            <a:r>
              <a:rPr lang="en-US" sz="2400" b="0" i="0" u="none">
                <a:solidFill>
                  <a:srgbClr val="009900"/>
                </a:solidFill>
                <a:latin typeface="Arial"/>
                <a:ea typeface="Arial"/>
                <a:cs typeface="Arial"/>
                <a:sym typeface="Arial"/>
              </a:rPr>
              <a:t>reader</a:t>
            </a:r>
            <a:r>
              <a:rPr lang="en-US" sz="2400" b="0" i="0" u="none">
                <a:solidFill>
                  <a:schemeClr val="dk1"/>
                </a:solidFill>
                <a:latin typeface="Arial"/>
                <a:ea typeface="Arial"/>
                <a:cs typeface="Arial"/>
                <a:sym typeface="Arial"/>
              </a:rPr>
              <a:t> the </a:t>
            </a:r>
            <a:r>
              <a:rPr lang="en-US" sz="2400" b="0" i="0" u="none">
                <a:solidFill>
                  <a:srgbClr val="7030A0"/>
                </a:solidFill>
                <a:latin typeface="Arial"/>
                <a:ea typeface="Arial"/>
                <a:cs typeface="Arial"/>
                <a:sym typeface="Arial"/>
              </a:rPr>
              <a:t>relationship</a:t>
            </a:r>
            <a:r>
              <a:rPr lang="en-US" sz="2400" b="0" i="0" u="none">
                <a:solidFill>
                  <a:schemeClr val="dk1"/>
                </a:solidFill>
                <a:latin typeface="Arial"/>
                <a:ea typeface="Arial"/>
                <a:cs typeface="Arial"/>
                <a:sym typeface="Arial"/>
              </a:rPr>
              <a:t> between these </a:t>
            </a:r>
            <a:r>
              <a:rPr lang="en-US" sz="2400" b="0" i="0" u="none">
                <a:solidFill>
                  <a:srgbClr val="009900"/>
                </a:solidFill>
                <a:latin typeface="Arial"/>
                <a:ea typeface="Arial"/>
                <a:cs typeface="Arial"/>
                <a:sym typeface="Arial"/>
              </a:rPr>
              <a:t>elements. </a:t>
            </a:r>
            <a:endParaRPr/>
          </a:p>
        </p:txBody>
      </p:sp>
      <p:sp>
        <p:nvSpPr>
          <p:cNvPr id="180" name="Google Shape;180;p14"/>
          <p:cNvSpPr txBox="1"/>
          <p:nvPr/>
        </p:nvSpPr>
        <p:spPr>
          <a:xfrm>
            <a:off x="744537" y="1654175"/>
            <a:ext cx="7991475" cy="1512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800" b="0" i="0" u="none">
                <a:solidFill>
                  <a:srgbClr val="009900"/>
                </a:solidFill>
                <a:latin typeface="Arial"/>
                <a:ea typeface="Arial"/>
                <a:cs typeface="Arial"/>
                <a:sym typeface="Arial"/>
              </a:rPr>
              <a:t>         </a:t>
            </a:r>
            <a:r>
              <a:rPr lang="en-US" sz="28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(2) </a:t>
            </a:r>
            <a:r>
              <a:rPr lang="en-US" sz="2400" b="0" i="0" u="none">
                <a:solidFill>
                  <a:schemeClr val="dk1"/>
                </a:solidFill>
                <a:latin typeface="Arial"/>
                <a:ea typeface="Arial"/>
                <a:cs typeface="Arial"/>
                <a:sym typeface="Arial"/>
              </a:rPr>
              <a:t>This </a:t>
            </a:r>
            <a:r>
              <a:rPr lang="en-US" sz="2400" b="0" i="0" u="none">
                <a:solidFill>
                  <a:srgbClr val="FF0000"/>
                </a:solidFill>
                <a:latin typeface="Arial"/>
                <a:ea typeface="Arial"/>
                <a:cs typeface="Arial"/>
                <a:sym typeface="Arial"/>
              </a:rPr>
              <a:t>set</a:t>
            </a:r>
            <a:r>
              <a:rPr lang="en-US" sz="2400" b="0" i="0" u="none">
                <a:solidFill>
                  <a:schemeClr val="dk1"/>
                </a:solidFill>
                <a:latin typeface="Arial"/>
                <a:ea typeface="Arial"/>
                <a:cs typeface="Arial"/>
                <a:sym typeface="Arial"/>
              </a:rPr>
              <a:t> is called </a:t>
            </a:r>
            <a:r>
              <a:rPr lang="en-US" sz="2400" b="0" i="0" u="none">
                <a:solidFill>
                  <a:srgbClr val="FF0000"/>
                </a:solidFill>
                <a:latin typeface="Arial"/>
                <a:ea typeface="Arial"/>
                <a:cs typeface="Arial"/>
                <a:sym typeface="Arial"/>
              </a:rPr>
              <a:t>the language of transition</a:t>
            </a:r>
            <a:r>
              <a:rPr lang="en-US" sz="2400" b="0" i="0" u="none">
                <a:solidFill>
                  <a:schemeClr val="dk1"/>
                </a:solidFill>
                <a:latin typeface="Arial"/>
                <a:ea typeface="Arial"/>
                <a:cs typeface="Arial"/>
                <a:sym typeface="Arial"/>
              </a:rPr>
              <a:t>, which serves to </a:t>
            </a:r>
            <a:r>
              <a:rPr lang="en-US" sz="2400" b="0" i="0" u="none">
                <a:solidFill>
                  <a:srgbClr val="7030A0"/>
                </a:solidFill>
                <a:latin typeface="Arial"/>
                <a:ea typeface="Arial"/>
                <a:cs typeface="Arial"/>
                <a:sym typeface="Arial"/>
              </a:rPr>
              <a:t>indicate relations</a:t>
            </a:r>
            <a:r>
              <a:rPr lang="en-US" sz="2400" b="0" i="0" u="none">
                <a:solidFill>
                  <a:schemeClr val="dk1"/>
                </a:solidFill>
                <a:latin typeface="Arial"/>
                <a:ea typeface="Arial"/>
                <a:cs typeface="Arial"/>
                <a:sym typeface="Arial"/>
              </a:rPr>
              <a:t>, whether from </a:t>
            </a:r>
            <a:r>
              <a:rPr lang="en-US" sz="2400" b="0" i="0" u="none">
                <a:solidFill>
                  <a:srgbClr val="009900"/>
                </a:solidFill>
                <a:latin typeface="Arial"/>
                <a:ea typeface="Arial"/>
                <a:cs typeface="Arial"/>
                <a:sym typeface="Arial"/>
              </a:rPr>
              <a:t>sentence</a:t>
            </a:r>
            <a:r>
              <a:rPr lang="en-US" sz="2400" b="0" i="0" u="none">
                <a:solidFill>
                  <a:schemeClr val="dk1"/>
                </a:solidFill>
                <a:latin typeface="Arial"/>
                <a:ea typeface="Arial"/>
                <a:cs typeface="Arial"/>
                <a:sym typeface="Arial"/>
              </a:rPr>
              <a:t> to </a:t>
            </a:r>
            <a:r>
              <a:rPr lang="en-US" sz="2400" b="0" i="0" u="none">
                <a:solidFill>
                  <a:srgbClr val="009900"/>
                </a:solidFill>
                <a:latin typeface="Arial"/>
                <a:ea typeface="Arial"/>
                <a:cs typeface="Arial"/>
                <a:sym typeface="Arial"/>
              </a:rPr>
              <a:t>sentence</a:t>
            </a:r>
            <a:r>
              <a:rPr lang="en-US" sz="2400" b="0" i="0" u="none">
                <a:solidFill>
                  <a:schemeClr val="dk1"/>
                </a:solidFill>
                <a:latin typeface="Arial"/>
                <a:ea typeface="Arial"/>
                <a:cs typeface="Arial"/>
                <a:sym typeface="Arial"/>
              </a:rPr>
              <a:t>, or from </a:t>
            </a:r>
            <a:r>
              <a:rPr lang="en-US" sz="2400" b="0" i="0" u="none">
                <a:solidFill>
                  <a:srgbClr val="009900"/>
                </a:solidFill>
                <a:latin typeface="Arial"/>
                <a:ea typeface="Arial"/>
                <a:cs typeface="Arial"/>
                <a:sym typeface="Arial"/>
              </a:rPr>
              <a:t>paragraph</a:t>
            </a:r>
            <a:r>
              <a:rPr lang="en-US" sz="2400" b="0" i="0" u="none">
                <a:solidFill>
                  <a:schemeClr val="dk1"/>
                </a:solidFill>
                <a:latin typeface="Arial"/>
                <a:ea typeface="Arial"/>
                <a:cs typeface="Arial"/>
                <a:sym typeface="Arial"/>
              </a:rPr>
              <a:t> to </a:t>
            </a:r>
            <a:r>
              <a:rPr lang="en-US" sz="2400" b="0" i="0" u="none">
                <a:solidFill>
                  <a:srgbClr val="009900"/>
                </a:solidFill>
                <a:latin typeface="Arial"/>
                <a:ea typeface="Arial"/>
                <a:cs typeface="Arial"/>
                <a:sym typeface="Arial"/>
              </a:rPr>
              <a:t>paragraph</a:t>
            </a:r>
            <a:r>
              <a:rPr lang="en-US" sz="2400" b="0" i="0" u="none">
                <a:solidFill>
                  <a:schemeClr val="dk1"/>
                </a:solidFill>
                <a:latin typeface="Arial"/>
                <a:ea typeface="Arial"/>
                <a:cs typeface="Arial"/>
                <a:sym typeface="Arial"/>
              </a:rPr>
              <a:t>. </a:t>
            </a:r>
            <a:endParaRPr/>
          </a:p>
          <a:p>
            <a:pPr marL="342900" marR="0" lvl="0" indent="-342900" algn="l" rtl="0">
              <a:lnSpc>
                <a:spcPct val="9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endParaRPr/>
          </a:p>
        </p:txBody>
      </p:sp>
      <p:sp>
        <p:nvSpPr>
          <p:cNvPr id="181" name="Google Shape;181;p14"/>
          <p:cNvSpPr txBox="1"/>
          <p:nvPr/>
        </p:nvSpPr>
        <p:spPr>
          <a:xfrm>
            <a:off x="744537" y="3167062"/>
            <a:ext cx="8145462" cy="2232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	</a:t>
            </a:r>
            <a:r>
              <a:rPr lang="en-US" sz="2800" b="0" i="0" u="none">
                <a:solidFill>
                  <a:srgbClr val="FF0000"/>
                </a:solidFill>
                <a:latin typeface="Arial"/>
                <a:ea typeface="Arial"/>
                <a:cs typeface="Arial"/>
                <a:sym typeface="Arial"/>
              </a:rPr>
              <a:t>(3) </a:t>
            </a:r>
            <a:r>
              <a:rPr lang="en-US" sz="2400" b="0" i="0" u="none">
                <a:solidFill>
                  <a:schemeClr val="dk1"/>
                </a:solidFill>
                <a:latin typeface="Arial"/>
                <a:ea typeface="Arial"/>
                <a:cs typeface="Arial"/>
                <a:sym typeface="Arial"/>
              </a:rPr>
              <a:t>Using </a:t>
            </a:r>
            <a:r>
              <a:rPr lang="en-US" sz="2400" b="0" i="0" u="none">
                <a:solidFill>
                  <a:srgbClr val="FF0000"/>
                </a:solidFill>
                <a:latin typeface="Arial"/>
                <a:ea typeface="Arial"/>
                <a:cs typeface="Arial"/>
                <a:sym typeface="Arial"/>
              </a:rPr>
              <a:t>transitional words and phrases </a:t>
            </a:r>
            <a:r>
              <a:rPr lang="en-US" sz="2400" b="0" i="0" u="none">
                <a:solidFill>
                  <a:schemeClr val="dk1"/>
                </a:solidFill>
                <a:latin typeface="Arial"/>
                <a:ea typeface="Arial"/>
                <a:cs typeface="Arial"/>
                <a:sym typeface="Arial"/>
              </a:rPr>
              <a:t>helps render the </a:t>
            </a:r>
            <a:r>
              <a:rPr lang="en-US" sz="2400" b="0" i="0" u="none">
                <a:solidFill>
                  <a:srgbClr val="009900"/>
                </a:solidFill>
                <a:latin typeface="Arial"/>
                <a:ea typeface="Arial"/>
                <a:cs typeface="Arial"/>
                <a:sym typeface="Arial"/>
              </a:rPr>
              <a:t>text </a:t>
            </a:r>
            <a:r>
              <a:rPr lang="en-US" sz="2400" b="0" i="0" u="none">
                <a:solidFill>
                  <a:schemeClr val="dk1"/>
                </a:solidFill>
                <a:latin typeface="Arial"/>
                <a:ea typeface="Arial"/>
                <a:cs typeface="Arial"/>
                <a:sym typeface="Arial"/>
              </a:rPr>
              <a:t>far smoother and more </a:t>
            </a:r>
            <a:r>
              <a:rPr lang="en-US" sz="2400" b="0" i="0" u="none">
                <a:solidFill>
                  <a:srgbClr val="7030A0"/>
                </a:solidFill>
                <a:latin typeface="Arial"/>
                <a:ea typeface="Arial"/>
                <a:cs typeface="Arial"/>
                <a:sym typeface="Arial"/>
              </a:rPr>
              <a:t>coherent</a:t>
            </a:r>
            <a:r>
              <a:rPr lang="en-US" sz="2400" b="0" i="0" u="none">
                <a:solidFill>
                  <a:schemeClr val="dk1"/>
                </a:solidFill>
                <a:latin typeface="Arial"/>
                <a:ea typeface="Arial"/>
                <a:cs typeface="Arial"/>
                <a:sym typeface="Arial"/>
              </a:rPr>
              <a:t>, ensuring the </a:t>
            </a:r>
            <a:r>
              <a:rPr lang="en-US" sz="2400" b="0" i="0" u="none">
                <a:solidFill>
                  <a:srgbClr val="009900"/>
                </a:solidFill>
                <a:latin typeface="Arial"/>
                <a:ea typeface="Arial"/>
                <a:cs typeface="Arial"/>
                <a:sym typeface="Arial"/>
              </a:rPr>
              <a:t>text</a:t>
            </a:r>
            <a:r>
              <a:rPr lang="en-US" sz="2400" b="0" i="0" u="none">
                <a:solidFill>
                  <a:schemeClr val="dk1"/>
                </a:solidFill>
                <a:latin typeface="Arial"/>
                <a:ea typeface="Arial"/>
                <a:cs typeface="Arial"/>
                <a:sym typeface="Arial"/>
              </a:rPr>
              <a:t> </a:t>
            </a:r>
            <a:r>
              <a:rPr lang="en-US" sz="2400" b="0" i="0" u="none">
                <a:solidFill>
                  <a:srgbClr val="7030A0"/>
                </a:solidFill>
                <a:latin typeface="Arial"/>
                <a:ea typeface="Arial"/>
                <a:cs typeface="Arial"/>
                <a:sym typeface="Arial"/>
              </a:rPr>
              <a:t>flows </a:t>
            </a:r>
            <a:r>
              <a:rPr lang="en-US" sz="2400" b="0" i="0" u="none">
                <a:solidFill>
                  <a:schemeClr val="dk1"/>
                </a:solidFill>
                <a:latin typeface="Arial"/>
                <a:ea typeface="Arial"/>
                <a:cs typeface="Arial"/>
                <a:sym typeface="Arial"/>
              </a:rPr>
              <a:t>from </a:t>
            </a:r>
            <a:r>
              <a:rPr lang="en-US" sz="2400" b="0" i="0" u="none">
                <a:solidFill>
                  <a:srgbClr val="7030A0"/>
                </a:solidFill>
                <a:latin typeface="Arial"/>
                <a:ea typeface="Arial"/>
                <a:cs typeface="Arial"/>
                <a:sym typeface="Arial"/>
              </a:rPr>
              <a:t>the first supporting point to the last</a:t>
            </a:r>
            <a:r>
              <a:rPr lang="en-US" sz="2400" b="0" i="0" u="none">
                <a:solidFill>
                  <a:schemeClr val="dk1"/>
                </a:solidFill>
                <a:latin typeface="Arial"/>
                <a:ea typeface="Arial"/>
                <a:cs typeface="Arial"/>
                <a:sym typeface="Arial"/>
              </a:rPr>
              <a:t>, thereby helping the </a:t>
            </a:r>
            <a:r>
              <a:rPr lang="en-US" sz="2400" b="0" i="0" u="none">
                <a:solidFill>
                  <a:srgbClr val="009900"/>
                </a:solidFill>
                <a:latin typeface="Arial"/>
                <a:ea typeface="Arial"/>
                <a:cs typeface="Arial"/>
                <a:sym typeface="Arial"/>
              </a:rPr>
              <a:t>reader</a:t>
            </a:r>
            <a:r>
              <a:rPr lang="en-US" sz="2400" b="0" i="0" u="none">
                <a:solidFill>
                  <a:schemeClr val="dk1"/>
                </a:solidFill>
                <a:latin typeface="Arial"/>
                <a:ea typeface="Arial"/>
                <a:cs typeface="Arial"/>
                <a:sym typeface="Arial"/>
              </a:rPr>
              <a:t> </a:t>
            </a:r>
            <a:r>
              <a:rPr lang="en-US" sz="2400" b="0" i="0" u="none">
                <a:solidFill>
                  <a:srgbClr val="7030A0"/>
                </a:solidFill>
                <a:latin typeface="Arial"/>
                <a:ea typeface="Arial"/>
                <a:cs typeface="Arial"/>
                <a:sym typeface="Arial"/>
              </a:rPr>
              <a:t>follow the content more easily. </a:t>
            </a:r>
            <a:endParaRPr/>
          </a:p>
        </p:txBody>
      </p:sp>
      <p:sp>
        <p:nvSpPr>
          <p:cNvPr id="182" name="Google Shape;182;p14"/>
          <p:cNvSpPr txBox="1"/>
          <p:nvPr/>
        </p:nvSpPr>
        <p:spPr>
          <a:xfrm>
            <a:off x="7596187" y="5229225"/>
            <a:ext cx="914400" cy="914400"/>
          </a:xfrm>
          <a:prstGeom prst="rect">
            <a:avLst/>
          </a:prstGeom>
          <a:solidFill>
            <a:srgbClr val="FFC00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3</a:t>
            </a:r>
            <a:endParaRPr/>
          </a:p>
        </p:txBody>
      </p:sp>
      <p:sp>
        <p:nvSpPr>
          <p:cNvPr id="2" name="Slide Number Placeholder 1">
            <a:extLst>
              <a:ext uri="{FF2B5EF4-FFF2-40B4-BE49-F238E27FC236}">
                <a16:creationId xmlns:a16="http://schemas.microsoft.com/office/drawing/2014/main" id="{19C1E2E2-6201-A8F0-D4B9-7E48BB9936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5"/>
          <p:cNvPicPr preferRelativeResize="0"/>
          <p:nvPr/>
        </p:nvPicPr>
        <p:blipFill rotWithShape="1">
          <a:blip r:embed="rId3">
            <a:alphaModFix/>
          </a:blip>
          <a:srcRect/>
          <a:stretch/>
        </p:blipFill>
        <p:spPr>
          <a:xfrm>
            <a:off x="2124075" y="620712"/>
            <a:ext cx="5424487" cy="6121400"/>
          </a:xfrm>
          <a:prstGeom prst="rect">
            <a:avLst/>
          </a:prstGeom>
          <a:noFill/>
          <a:ln>
            <a:noFill/>
          </a:ln>
        </p:spPr>
      </p:pic>
      <p:sp>
        <p:nvSpPr>
          <p:cNvPr id="188" name="Google Shape;188;p15"/>
          <p:cNvSpPr txBox="1"/>
          <p:nvPr/>
        </p:nvSpPr>
        <p:spPr>
          <a:xfrm>
            <a:off x="6754812" y="-6350"/>
            <a:ext cx="2411412" cy="1079500"/>
          </a:xfrm>
          <a:prstGeom prst="rect">
            <a:avLst/>
          </a:prstGeom>
          <a:solidFill>
            <a:srgbClr val="FFC00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Google them!</a:t>
            </a:r>
            <a:endParaRPr/>
          </a:p>
        </p:txBody>
      </p:sp>
      <p:sp>
        <p:nvSpPr>
          <p:cNvPr id="2" name="Slide Number Placeholder 1">
            <a:extLst>
              <a:ext uri="{FF2B5EF4-FFF2-40B4-BE49-F238E27FC236}">
                <a16:creationId xmlns:a16="http://schemas.microsoft.com/office/drawing/2014/main" id="{1D5CE34A-E59F-33FA-B743-5DAD81612B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6"/>
          <p:cNvPicPr preferRelativeResize="0"/>
          <p:nvPr/>
        </p:nvPicPr>
        <p:blipFill rotWithShape="1">
          <a:blip r:embed="rId3">
            <a:alphaModFix/>
          </a:blip>
          <a:srcRect/>
          <a:stretch/>
        </p:blipFill>
        <p:spPr>
          <a:xfrm>
            <a:off x="539750" y="260350"/>
            <a:ext cx="5132387" cy="6081712"/>
          </a:xfrm>
          <a:prstGeom prst="rect">
            <a:avLst/>
          </a:prstGeom>
          <a:noFill/>
          <a:ln>
            <a:noFill/>
          </a:ln>
        </p:spPr>
      </p:pic>
      <p:sp>
        <p:nvSpPr>
          <p:cNvPr id="194" name="Google Shape;194;p16"/>
          <p:cNvSpPr txBox="1"/>
          <p:nvPr/>
        </p:nvSpPr>
        <p:spPr>
          <a:xfrm>
            <a:off x="0" y="0"/>
            <a:ext cx="539750" cy="549275"/>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p25</a:t>
            </a:r>
            <a:endParaRPr/>
          </a:p>
        </p:txBody>
      </p:sp>
      <p:sp>
        <p:nvSpPr>
          <p:cNvPr id="195" name="Google Shape;195;p16"/>
          <p:cNvSpPr txBox="1"/>
          <p:nvPr/>
        </p:nvSpPr>
        <p:spPr>
          <a:xfrm>
            <a:off x="5724525" y="0"/>
            <a:ext cx="3419475" cy="6597650"/>
          </a:xfrm>
          <a:prstGeom prst="rect">
            <a:avLst/>
          </a:prstGeom>
          <a:solidFill>
            <a:srgbClr val="FFFFFF"/>
          </a:solid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r>
              <a:rPr lang="en-US" sz="2400" b="0" i="0" u="sng">
                <a:solidFill>
                  <a:schemeClr val="dk1"/>
                </a:solidFill>
                <a:latin typeface="Arial"/>
                <a:ea typeface="Arial"/>
                <a:cs typeface="Arial"/>
                <a:sym typeface="Arial"/>
              </a:rPr>
              <a:t>Semantic Function</a:t>
            </a:r>
            <a:endParaRPr/>
          </a:p>
          <a:p>
            <a:pPr marL="342900" marR="0" lvl="0" indent="-342900" algn="l" rtl="0">
              <a:lnSpc>
                <a:spcPct val="100000"/>
              </a:lnSpc>
              <a:spcBef>
                <a:spcPts val="160"/>
              </a:spcBef>
              <a:spcAft>
                <a:spcPts val="0"/>
              </a:spcAft>
              <a:buClr>
                <a:schemeClr val="dk1"/>
              </a:buClr>
              <a:buSzPts val="800"/>
              <a:buFont typeface="Arial"/>
              <a:buNone/>
            </a:pPr>
            <a:endParaRPr sz="800" b="1" i="0" u="sng">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Generalizing</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Sequence</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Illustration</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Similarity </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Addition </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Direction</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Consequence</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Complication</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Location</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Summarizing</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Restatement</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Contrast/Comparison</a:t>
            </a:r>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6" name="Google Shape;196;p16"/>
          <p:cNvSpPr txBox="1"/>
          <p:nvPr/>
        </p:nvSpPr>
        <p:spPr>
          <a:xfrm>
            <a:off x="5724525" y="0"/>
            <a:ext cx="3419475"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2700DBB1-02E0-8C58-E296-ED1D590BDC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6"/>
                                        </p:tgtEl>
                                      </p:cBhvr>
                                    </p:animEffect>
                                    <p:set>
                                      <p:cBhvr>
                                        <p:cTn id="7" dur="1" fill="hold">
                                          <p:stCondLst>
                                            <p:cond delay="2000"/>
                                          </p:stCondLst>
                                        </p:cTn>
                                        <p:tgtEl>
                                          <p:spTgt spid="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7"/>
          <p:cNvPicPr preferRelativeResize="0"/>
          <p:nvPr/>
        </p:nvPicPr>
        <p:blipFill rotWithShape="1">
          <a:blip r:embed="rId3">
            <a:alphaModFix/>
          </a:blip>
          <a:srcRect/>
          <a:stretch/>
        </p:blipFill>
        <p:spPr>
          <a:xfrm>
            <a:off x="611187" y="260350"/>
            <a:ext cx="5132387" cy="6081712"/>
          </a:xfrm>
          <a:prstGeom prst="rect">
            <a:avLst/>
          </a:prstGeom>
          <a:noFill/>
          <a:ln>
            <a:noFill/>
          </a:ln>
        </p:spPr>
      </p:pic>
      <p:sp>
        <p:nvSpPr>
          <p:cNvPr id="202" name="Google Shape;202;p17"/>
          <p:cNvSpPr txBox="1"/>
          <p:nvPr/>
        </p:nvSpPr>
        <p:spPr>
          <a:xfrm>
            <a:off x="5651500" y="260350"/>
            <a:ext cx="3575050" cy="6121400"/>
          </a:xfrm>
          <a:prstGeom prst="rect">
            <a:avLst/>
          </a:prstGeom>
          <a:solidFill>
            <a:srgbClr val="FFFFFF"/>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Addition</a:t>
            </a:r>
            <a:endParaRPr/>
          </a:p>
          <a:p>
            <a:pPr marL="342900" marR="0" lvl="0" indent="-342900" algn="l" rtl="0">
              <a:lnSpc>
                <a:spcPct val="100000"/>
              </a:lnSpc>
              <a:spcBef>
                <a:spcPts val="160"/>
              </a:spcBef>
              <a:spcAft>
                <a:spcPts val="0"/>
              </a:spcAft>
              <a:buClr>
                <a:schemeClr val="dk1"/>
              </a:buClr>
              <a:buSzPts val="800"/>
              <a:buFont typeface="Arial"/>
              <a:buNone/>
            </a:pPr>
            <a:endParaRPr sz="8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Consequence </a:t>
            </a:r>
            <a:endParaRPr/>
          </a:p>
          <a:p>
            <a:pPr marL="342900" marR="0" lvl="0" indent="-342900" algn="l" rtl="0">
              <a:lnSpc>
                <a:spcPct val="100000"/>
              </a:lnSpc>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Summarizing</a:t>
            </a:r>
            <a:endParaRPr/>
          </a:p>
          <a:p>
            <a:pPr marL="342900" marR="0" lvl="0" indent="-342900" algn="l" rtl="0">
              <a:lnSpc>
                <a:spcPct val="100000"/>
              </a:lnSpc>
              <a:spcBef>
                <a:spcPts val="36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Generalizing</a:t>
            </a:r>
            <a:endParaRPr/>
          </a:p>
          <a:p>
            <a:pPr marL="342900" marR="0" lvl="0" indent="-342900" algn="l" rtl="0">
              <a:lnSpc>
                <a:spcPct val="100000"/>
              </a:lnSpc>
              <a:spcBef>
                <a:spcPts val="32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Restatement </a:t>
            </a:r>
            <a:endParaRPr/>
          </a:p>
          <a:p>
            <a:pPr marL="342900" marR="0" lvl="0" indent="-342900" algn="l" rtl="0">
              <a:lnSpc>
                <a:spcPct val="100000"/>
              </a:lnSpc>
              <a:spcBef>
                <a:spcPts val="36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Contrast/ Comparison</a:t>
            </a:r>
            <a:endParaRPr/>
          </a:p>
          <a:p>
            <a:pPr marL="342900" marR="0" lvl="0" indent="-342900" algn="l" rtl="0">
              <a:lnSpc>
                <a:spcPct val="10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Sequence </a:t>
            </a:r>
            <a:endParaRPr/>
          </a:p>
          <a:p>
            <a:pPr marL="342900" marR="0" lvl="0" indent="-342900" algn="l" rtl="0">
              <a:lnSpc>
                <a:spcPct val="100000"/>
              </a:lnSpc>
              <a:spcBef>
                <a:spcPts val="36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a:t>
            </a:r>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Illustration </a:t>
            </a:r>
            <a:endParaRPr/>
          </a:p>
          <a:p>
            <a:pPr marL="342900" marR="0" lvl="0" indent="-342900" algn="l" rtl="0">
              <a:lnSpc>
                <a:spcPct val="100000"/>
              </a:lnSpc>
              <a:spcBef>
                <a:spcPts val="160"/>
              </a:spcBef>
              <a:spcAft>
                <a:spcPts val="0"/>
              </a:spcAft>
              <a:buClr>
                <a:schemeClr val="dk1"/>
              </a:buClr>
              <a:buSzPts val="800"/>
              <a:buFont typeface="Arial"/>
              <a:buNone/>
            </a:pPr>
            <a:endParaRPr sz="8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Similarity 		</a:t>
            </a:r>
            <a:endParaRPr/>
          </a:p>
        </p:txBody>
      </p:sp>
      <p:sp>
        <p:nvSpPr>
          <p:cNvPr id="203" name="Google Shape;203;p17"/>
          <p:cNvSpPr txBox="1"/>
          <p:nvPr/>
        </p:nvSpPr>
        <p:spPr>
          <a:xfrm>
            <a:off x="684212" y="6237287"/>
            <a:ext cx="4824412" cy="6207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1" u="none">
                <a:solidFill>
                  <a:schemeClr val="dk1"/>
                </a:solidFill>
                <a:latin typeface="Arial"/>
                <a:ea typeface="Arial"/>
                <a:cs typeface="Arial"/>
                <a:sym typeface="Arial"/>
              </a:rPr>
              <a:t>Not used: Complication Direction Location</a:t>
            </a:r>
            <a:endParaRPr/>
          </a:p>
        </p:txBody>
      </p:sp>
      <p:sp>
        <p:nvSpPr>
          <p:cNvPr id="2" name="Slide Number Placeholder 1">
            <a:extLst>
              <a:ext uri="{FF2B5EF4-FFF2-40B4-BE49-F238E27FC236}">
                <a16:creationId xmlns:a16="http://schemas.microsoft.com/office/drawing/2014/main" id="{CE05663E-C76C-4367-913F-F7EB45E579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8"/>
          <p:cNvPicPr preferRelativeResize="0"/>
          <p:nvPr/>
        </p:nvPicPr>
        <p:blipFill rotWithShape="1">
          <a:blip r:embed="rId3">
            <a:alphaModFix/>
          </a:blip>
          <a:srcRect/>
          <a:stretch/>
        </p:blipFill>
        <p:spPr>
          <a:xfrm>
            <a:off x="1116012" y="765175"/>
            <a:ext cx="6399212" cy="5334000"/>
          </a:xfrm>
          <a:prstGeom prst="rect">
            <a:avLst/>
          </a:prstGeom>
          <a:noFill/>
          <a:ln>
            <a:noFill/>
          </a:ln>
        </p:spPr>
      </p:pic>
      <p:cxnSp>
        <p:nvCxnSpPr>
          <p:cNvPr id="209" name="Google Shape;209;p18"/>
          <p:cNvCxnSpPr/>
          <p:nvPr/>
        </p:nvCxnSpPr>
        <p:spPr>
          <a:xfrm>
            <a:off x="1116012" y="4581525"/>
            <a:ext cx="2519362" cy="0"/>
          </a:xfrm>
          <a:prstGeom prst="straightConnector1">
            <a:avLst/>
          </a:prstGeom>
          <a:noFill/>
          <a:ln w="38100" cap="flat" cmpd="sng">
            <a:solidFill>
              <a:srgbClr val="FF0000"/>
            </a:solidFill>
            <a:prstDash val="solid"/>
            <a:miter lim="800000"/>
            <a:headEnd type="none" w="med" len="med"/>
            <a:tailEnd type="none" w="med" len="med"/>
          </a:ln>
        </p:spPr>
      </p:cxnSp>
      <p:cxnSp>
        <p:nvCxnSpPr>
          <p:cNvPr id="210" name="Google Shape;210;p18"/>
          <p:cNvCxnSpPr/>
          <p:nvPr/>
        </p:nvCxnSpPr>
        <p:spPr>
          <a:xfrm rot="10800000">
            <a:off x="1187450" y="4005262"/>
            <a:ext cx="3816350" cy="0"/>
          </a:xfrm>
          <a:prstGeom prst="straightConnector1">
            <a:avLst/>
          </a:prstGeom>
          <a:noFill/>
          <a:ln w="38100" cap="flat" cmpd="sng">
            <a:solidFill>
              <a:srgbClr val="FF0000"/>
            </a:solidFill>
            <a:prstDash val="solid"/>
            <a:miter lim="800000"/>
            <a:headEnd type="none" w="med" len="med"/>
            <a:tailEnd type="none" w="med" len="med"/>
          </a:ln>
        </p:spPr>
      </p:cxnSp>
      <p:sp>
        <p:nvSpPr>
          <p:cNvPr id="211" name="Google Shape;211;p18"/>
          <p:cNvSpPr txBox="1"/>
          <p:nvPr/>
        </p:nvSpPr>
        <p:spPr>
          <a:xfrm>
            <a:off x="0" y="0"/>
            <a:ext cx="2484437" cy="620712"/>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Back to p11 again</a:t>
            </a:r>
            <a:endParaRPr/>
          </a:p>
        </p:txBody>
      </p:sp>
      <p:sp>
        <p:nvSpPr>
          <p:cNvPr id="2" name="Slide Number Placeholder 1">
            <a:extLst>
              <a:ext uri="{FF2B5EF4-FFF2-40B4-BE49-F238E27FC236}">
                <a16:creationId xmlns:a16="http://schemas.microsoft.com/office/drawing/2014/main" id="{70DC642E-5134-43EE-5655-9E6085F21E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body" idx="1"/>
          </p:nvPr>
        </p:nvSpPr>
        <p:spPr>
          <a:xfrm>
            <a:off x="468312" y="1628775"/>
            <a:ext cx="8064500" cy="417671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One particular set of lexis often used in connected discourse is the group of words used to </a:t>
            </a:r>
            <a:r>
              <a:rPr lang="en-US" sz="2400" b="1" i="0" u="sng">
                <a:solidFill>
                  <a:schemeClr val="dk1"/>
                </a:solidFill>
                <a:latin typeface="Arial"/>
                <a:ea typeface="Arial"/>
                <a:cs typeface="Arial"/>
                <a:sym typeface="Arial"/>
              </a:rPr>
              <a:t>signpost </a:t>
            </a:r>
            <a:r>
              <a:rPr lang="en-US" sz="2400" b="0" i="0" u="none">
                <a:solidFill>
                  <a:schemeClr val="dk1"/>
                </a:solidFill>
                <a:latin typeface="Arial"/>
                <a:ea typeface="Arial"/>
                <a:cs typeface="Arial"/>
                <a:sym typeface="Arial"/>
              </a:rPr>
              <a:t>the different elements in a text and also to </a:t>
            </a:r>
            <a:r>
              <a:rPr lang="en-US" sz="2400" b="1" i="0" u="sng">
                <a:solidFill>
                  <a:schemeClr val="dk1"/>
                </a:solidFill>
                <a:latin typeface="Arial"/>
                <a:ea typeface="Arial"/>
                <a:cs typeface="Arial"/>
                <a:sym typeface="Arial"/>
              </a:rPr>
              <a:t>indicate</a:t>
            </a:r>
            <a:r>
              <a:rPr lang="en-US" sz="2400" b="0" i="0" u="none">
                <a:solidFill>
                  <a:schemeClr val="dk1"/>
                </a:solidFill>
                <a:latin typeface="Arial"/>
                <a:ea typeface="Arial"/>
                <a:cs typeface="Arial"/>
                <a:sym typeface="Arial"/>
              </a:rPr>
              <a:t> to the reader the </a:t>
            </a:r>
            <a:r>
              <a:rPr lang="en-US" sz="2400" b="1" i="0" u="sng">
                <a:solidFill>
                  <a:schemeClr val="dk1"/>
                </a:solidFill>
                <a:latin typeface="Arial"/>
                <a:ea typeface="Arial"/>
                <a:cs typeface="Arial"/>
                <a:sym typeface="Arial"/>
              </a:rPr>
              <a:t>relationship</a:t>
            </a:r>
            <a:r>
              <a:rPr lang="en-US" sz="2400" b="0" i="0" u="none">
                <a:solidFill>
                  <a:schemeClr val="dk1"/>
                </a:solidFill>
                <a:latin typeface="Arial"/>
                <a:ea typeface="Arial"/>
                <a:cs typeface="Arial"/>
                <a:sym typeface="Arial"/>
              </a:rPr>
              <a:t> between these elements. </a:t>
            </a:r>
            <a:endParaRPr/>
          </a:p>
          <a:p>
            <a:pPr marL="342900" lvl="0" indent="-342900" algn="l" rtl="0">
              <a:lnSpc>
                <a:spcPct val="8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This set </a:t>
            </a:r>
            <a:r>
              <a:rPr lang="en-US" sz="2400" b="1" i="0" u="sng">
                <a:solidFill>
                  <a:schemeClr val="dk1"/>
                </a:solidFill>
                <a:latin typeface="Arial"/>
                <a:ea typeface="Arial"/>
                <a:cs typeface="Arial"/>
                <a:sym typeface="Arial"/>
              </a:rPr>
              <a:t>is called the language of transition,</a:t>
            </a:r>
            <a:r>
              <a:rPr lang="en-US" sz="2400" b="1" i="0" u="none">
                <a:solidFill>
                  <a:srgbClr val="009900"/>
                </a:solidFill>
                <a:latin typeface="Arial"/>
                <a:ea typeface="Arial"/>
                <a:cs typeface="Arial"/>
                <a:sym typeface="Arial"/>
              </a:rPr>
              <a:t> </a:t>
            </a:r>
            <a:r>
              <a:rPr lang="en-US" sz="2400" b="0" i="0" u="none">
                <a:solidFill>
                  <a:schemeClr val="dk1"/>
                </a:solidFill>
                <a:latin typeface="Arial"/>
                <a:ea typeface="Arial"/>
                <a:cs typeface="Arial"/>
                <a:sym typeface="Arial"/>
              </a:rPr>
              <a:t>which serve to indicate relations, whether from sentence to sentence, or from paragraph to paragraph. </a:t>
            </a:r>
            <a:endParaRPr/>
          </a:p>
          <a:p>
            <a:pPr marL="342900" lvl="0" indent="-342900" algn="l" rtl="0">
              <a:lnSpc>
                <a:spcPct val="8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Using transitional words and phrases (1) </a:t>
            </a:r>
            <a:r>
              <a:rPr lang="en-US" sz="2400" b="1" i="0" u="sng">
                <a:solidFill>
                  <a:schemeClr val="dk1"/>
                </a:solidFill>
                <a:latin typeface="Arial"/>
                <a:ea typeface="Arial"/>
                <a:cs typeface="Arial"/>
                <a:sym typeface="Arial"/>
              </a:rPr>
              <a:t>helps render the text far smoother and more coherent</a:t>
            </a:r>
            <a:r>
              <a:rPr lang="en-US" sz="2400" b="1" i="0" u="none">
                <a:solidFill>
                  <a:schemeClr val="dk1"/>
                </a:solidFill>
                <a:latin typeface="Arial"/>
                <a:ea typeface="Arial"/>
                <a:cs typeface="Arial"/>
                <a:sym typeface="Arial"/>
              </a:rPr>
              <a:t>,</a:t>
            </a:r>
            <a:r>
              <a:rPr lang="en-US" sz="2400" b="0" i="0" u="none">
                <a:solidFill>
                  <a:schemeClr val="dk1"/>
                </a:solidFill>
                <a:latin typeface="Arial"/>
                <a:ea typeface="Arial"/>
                <a:cs typeface="Arial"/>
                <a:sym typeface="Arial"/>
              </a:rPr>
              <a:t> (2) </a:t>
            </a:r>
            <a:r>
              <a:rPr lang="en-US" sz="2400" b="1" i="0" u="sng">
                <a:solidFill>
                  <a:schemeClr val="dk1"/>
                </a:solidFill>
                <a:latin typeface="Arial"/>
                <a:ea typeface="Arial"/>
                <a:cs typeface="Arial"/>
                <a:sym typeface="Arial"/>
              </a:rPr>
              <a:t>ensuring the text flows</a:t>
            </a:r>
            <a:r>
              <a:rPr lang="en-US" sz="2400" b="1" i="0" u="none">
                <a:solidFill>
                  <a:schemeClr val="dk1"/>
                </a:solidFill>
                <a:latin typeface="Arial"/>
                <a:ea typeface="Arial"/>
                <a:cs typeface="Arial"/>
                <a:sym typeface="Arial"/>
              </a:rPr>
              <a:t> from</a:t>
            </a:r>
            <a:r>
              <a:rPr lang="en-US" sz="2400" b="0" i="0" u="none">
                <a:solidFill>
                  <a:schemeClr val="dk1"/>
                </a:solidFill>
                <a:latin typeface="Arial"/>
                <a:ea typeface="Arial"/>
                <a:cs typeface="Arial"/>
                <a:sym typeface="Arial"/>
              </a:rPr>
              <a:t> the first supporting point to the last, thereby (3) </a:t>
            </a:r>
            <a:r>
              <a:rPr lang="en-US" sz="2400" b="1" i="0" u="sng">
                <a:solidFill>
                  <a:schemeClr val="dk1"/>
                </a:solidFill>
                <a:latin typeface="Arial"/>
                <a:ea typeface="Arial"/>
                <a:cs typeface="Arial"/>
                <a:sym typeface="Arial"/>
              </a:rPr>
              <a:t>helping the reader follow the content</a:t>
            </a:r>
            <a:r>
              <a:rPr lang="en-US" sz="2400" b="0" i="0" u="none">
                <a:solidFill>
                  <a:schemeClr val="dk1"/>
                </a:solidFill>
                <a:latin typeface="Arial"/>
                <a:ea typeface="Arial"/>
                <a:cs typeface="Arial"/>
                <a:sym typeface="Arial"/>
              </a:rPr>
              <a:t> more easily. </a:t>
            </a:r>
            <a:endParaRPr/>
          </a:p>
        </p:txBody>
      </p:sp>
      <p:sp>
        <p:nvSpPr>
          <p:cNvPr id="217" name="Google Shape;217;p19"/>
          <p:cNvSpPr txBox="1"/>
          <p:nvPr/>
        </p:nvSpPr>
        <p:spPr>
          <a:xfrm>
            <a:off x="827087" y="1484312"/>
            <a:ext cx="7632700" cy="136683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Sentence 1 = what?</a:t>
            </a:r>
            <a:endParaRPr/>
          </a:p>
        </p:txBody>
      </p:sp>
      <p:sp>
        <p:nvSpPr>
          <p:cNvPr id="218" name="Google Shape;218;p19"/>
          <p:cNvSpPr txBox="1"/>
          <p:nvPr/>
        </p:nvSpPr>
        <p:spPr>
          <a:xfrm>
            <a:off x="827087" y="2852737"/>
            <a:ext cx="7632700" cy="10080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Sentence 2 = nomination + how?</a:t>
            </a:r>
            <a:endParaRPr/>
          </a:p>
        </p:txBody>
      </p:sp>
      <p:sp>
        <p:nvSpPr>
          <p:cNvPr id="219" name="Google Shape;219;p19"/>
          <p:cNvSpPr txBox="1"/>
          <p:nvPr/>
        </p:nvSpPr>
        <p:spPr>
          <a:xfrm>
            <a:off x="827087" y="3860800"/>
            <a:ext cx="7632700" cy="16573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Sentence 3 = why?</a:t>
            </a:r>
            <a:endParaRPr/>
          </a:p>
        </p:txBody>
      </p:sp>
      <p:sp>
        <p:nvSpPr>
          <p:cNvPr id="2" name="Slide Number Placeholder 1">
            <a:extLst>
              <a:ext uri="{FF2B5EF4-FFF2-40B4-BE49-F238E27FC236}">
                <a16:creationId xmlns:a16="http://schemas.microsoft.com/office/drawing/2014/main" id="{7F7ABD61-D150-93DC-DA11-F9C612C0FA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17"/>
                                        </p:tgtEl>
                                        <p:attrNameLst>
                                          <p:attrName>ppt_y</p:attrName>
                                        </p:attrNameLst>
                                      </p:cBhvr>
                                      <p:tavLst>
                                        <p:tav tm="0">
                                          <p:val>
                                            <p:strVal val="#ppt_y"/>
                                          </p:val>
                                        </p:tav>
                                        <p:tav tm="100000">
                                          <p:val>
                                            <p:strVal val="#ppt_y+1"/>
                                          </p:val>
                                        </p:tav>
                                      </p:tavLst>
                                    </p:anim>
                                    <p:set>
                                      <p:cBhvr>
                                        <p:cTn id="7" dur="1" fill="hold">
                                          <p:stCondLst>
                                            <p:cond delay="500"/>
                                          </p:stCondLst>
                                        </p:cTn>
                                        <p:tgtEl>
                                          <p:spTgt spid="2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18"/>
                                        </p:tgtEl>
                                        <p:attrNameLst>
                                          <p:attrName>ppt_y</p:attrName>
                                        </p:attrNameLst>
                                      </p:cBhvr>
                                      <p:tavLst>
                                        <p:tav tm="0">
                                          <p:val>
                                            <p:strVal val="#ppt_y"/>
                                          </p:val>
                                        </p:tav>
                                        <p:tav tm="100000">
                                          <p:val>
                                            <p:strVal val="#ppt_y+1"/>
                                          </p:val>
                                        </p:tav>
                                      </p:tavLst>
                                    </p:anim>
                                    <p:set>
                                      <p:cBhvr>
                                        <p:cTn id="12" dur="1" fill="hold">
                                          <p:stCondLst>
                                            <p:cond delay="500"/>
                                          </p:stCondLst>
                                        </p:cTn>
                                        <p:tgtEl>
                                          <p:spTgt spid="2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19"/>
                                        </p:tgtEl>
                                        <p:attrNameLst>
                                          <p:attrName>ppt_y</p:attrName>
                                        </p:attrNameLst>
                                      </p:cBhvr>
                                      <p:tavLst>
                                        <p:tav tm="0">
                                          <p:val>
                                            <p:strVal val="#ppt_y"/>
                                          </p:val>
                                        </p:tav>
                                        <p:tav tm="100000">
                                          <p:val>
                                            <p:strVal val="#ppt_y+1"/>
                                          </p:val>
                                        </p:tav>
                                      </p:tavLst>
                                    </p:anim>
                                    <p:set>
                                      <p:cBhvr>
                                        <p:cTn id="17" dur="1" fill="hold">
                                          <p:stCondLst>
                                            <p:cond delay="500"/>
                                          </p:stCondLst>
                                        </p:cTn>
                                        <p:tgtEl>
                                          <p:spTgt spid="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3" descr="Risultati immagini per only 3 left"/>
          <p:cNvPicPr preferRelativeResize="0"/>
          <p:nvPr/>
        </p:nvPicPr>
        <p:blipFill rotWithShape="1">
          <a:blip r:embed="rId3">
            <a:alphaModFix/>
          </a:blip>
          <a:srcRect/>
          <a:stretch/>
        </p:blipFill>
        <p:spPr>
          <a:xfrm>
            <a:off x="2628900" y="1771650"/>
            <a:ext cx="3886200" cy="3314700"/>
          </a:xfrm>
          <a:prstGeom prst="rect">
            <a:avLst/>
          </a:prstGeom>
          <a:noFill/>
          <a:ln>
            <a:noFill/>
          </a:ln>
        </p:spPr>
      </p:pic>
      <p:pic>
        <p:nvPicPr>
          <p:cNvPr id="91" name="Google Shape;91;p3"/>
          <p:cNvPicPr preferRelativeResize="0"/>
          <p:nvPr/>
        </p:nvPicPr>
        <p:blipFill rotWithShape="1">
          <a:blip r:embed="rId4">
            <a:alphaModFix/>
          </a:blip>
          <a:srcRect/>
          <a:stretch/>
        </p:blipFill>
        <p:spPr>
          <a:xfrm>
            <a:off x="3995737" y="3429000"/>
            <a:ext cx="2520950" cy="555625"/>
          </a:xfrm>
          <a:prstGeom prst="rect">
            <a:avLst/>
          </a:prstGeom>
          <a:noFill/>
          <a:ln>
            <a:noFill/>
          </a:ln>
        </p:spPr>
      </p:pic>
      <p:pic>
        <p:nvPicPr>
          <p:cNvPr id="92" name="Google Shape;92;p3" descr="Risultati immagini per lessons"/>
          <p:cNvPicPr preferRelativeResize="0"/>
          <p:nvPr/>
        </p:nvPicPr>
        <p:blipFill rotWithShape="1">
          <a:blip r:embed="rId5">
            <a:alphaModFix/>
          </a:blip>
          <a:srcRect/>
          <a:stretch/>
        </p:blipFill>
        <p:spPr>
          <a:xfrm>
            <a:off x="1476375" y="1700212"/>
            <a:ext cx="5962650" cy="3429000"/>
          </a:xfrm>
          <a:prstGeom prst="rect">
            <a:avLst/>
          </a:prstGeom>
          <a:noFill/>
          <a:ln>
            <a:noFill/>
          </a:ln>
        </p:spPr>
      </p:pic>
      <p:pic>
        <p:nvPicPr>
          <p:cNvPr id="93" name="Google Shape;93;p3" descr="Risultati immagini per keep motivated"/>
          <p:cNvPicPr preferRelativeResize="0"/>
          <p:nvPr/>
        </p:nvPicPr>
        <p:blipFill rotWithShape="1">
          <a:blip r:embed="rId6">
            <a:alphaModFix/>
          </a:blip>
          <a:srcRect/>
          <a:stretch/>
        </p:blipFill>
        <p:spPr>
          <a:xfrm>
            <a:off x="1908175" y="404812"/>
            <a:ext cx="5124450" cy="5976937"/>
          </a:xfrm>
          <a:prstGeom prst="rect">
            <a:avLst/>
          </a:prstGeom>
          <a:noFill/>
          <a:ln>
            <a:noFill/>
          </a:ln>
        </p:spPr>
      </p:pic>
      <p:sp>
        <p:nvSpPr>
          <p:cNvPr id="2" name="Slide Number Placeholder 1">
            <a:extLst>
              <a:ext uri="{FF2B5EF4-FFF2-40B4-BE49-F238E27FC236}">
                <a16:creationId xmlns:a16="http://schemas.microsoft.com/office/drawing/2014/main" id="{65C62FC2-FD5A-C5B0-E922-5739689C1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0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Times New Roman"/>
              <a:buNone/>
            </a:pPr>
            <a:r>
              <a:rPr lang="en-US" sz="4400" b="1" i="0" u="none">
                <a:solidFill>
                  <a:schemeClr val="lt1"/>
                </a:solidFill>
                <a:latin typeface="Times New Roman"/>
                <a:ea typeface="Times New Roman"/>
                <a:cs typeface="Times New Roman"/>
                <a:sym typeface="Times New Roman"/>
              </a:rPr>
              <a:t>TRANSITIONS</a:t>
            </a:r>
            <a:endParaRPr/>
          </a:p>
        </p:txBody>
      </p:sp>
      <p:pic>
        <p:nvPicPr>
          <p:cNvPr id="225" name="Google Shape;225;p20"/>
          <p:cNvPicPr preferRelativeResize="0">
            <a:picLocks noGrp="1"/>
          </p:cNvPicPr>
          <p:nvPr>
            <p:ph type="body" idx="1"/>
          </p:nvPr>
        </p:nvPicPr>
        <p:blipFill rotWithShape="1">
          <a:blip r:embed="rId3">
            <a:alphaModFix/>
          </a:blip>
          <a:srcRect/>
          <a:stretch/>
        </p:blipFill>
        <p:spPr>
          <a:xfrm>
            <a:off x="539750" y="549275"/>
            <a:ext cx="4691062" cy="2579687"/>
          </a:xfrm>
          <a:prstGeom prst="rect">
            <a:avLst/>
          </a:prstGeom>
          <a:noFill/>
          <a:ln>
            <a:noFill/>
          </a:ln>
        </p:spPr>
      </p:pic>
      <p:pic>
        <p:nvPicPr>
          <p:cNvPr id="226" name="Google Shape;226;p20" descr="Risultati immagini per fall in river"/>
          <p:cNvPicPr preferRelativeResize="0"/>
          <p:nvPr/>
        </p:nvPicPr>
        <p:blipFill rotWithShape="1">
          <a:blip r:embed="rId4">
            <a:alphaModFix/>
          </a:blip>
          <a:srcRect/>
          <a:stretch/>
        </p:blipFill>
        <p:spPr>
          <a:xfrm>
            <a:off x="4140200" y="3429000"/>
            <a:ext cx="4467225" cy="2514600"/>
          </a:xfrm>
          <a:prstGeom prst="rect">
            <a:avLst/>
          </a:prstGeom>
          <a:noFill/>
          <a:ln>
            <a:noFill/>
          </a:ln>
        </p:spPr>
      </p:pic>
      <p:sp>
        <p:nvSpPr>
          <p:cNvPr id="227" name="Google Shape;227;p20"/>
          <p:cNvSpPr txBox="1"/>
          <p:nvPr/>
        </p:nvSpPr>
        <p:spPr>
          <a:xfrm>
            <a:off x="5724525" y="1196975"/>
            <a:ext cx="1944687" cy="12239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THIS</a:t>
            </a:r>
            <a:endParaRPr/>
          </a:p>
        </p:txBody>
      </p:sp>
      <p:sp>
        <p:nvSpPr>
          <p:cNvPr id="228" name="Google Shape;228;p20"/>
          <p:cNvSpPr txBox="1"/>
          <p:nvPr/>
        </p:nvSpPr>
        <p:spPr>
          <a:xfrm>
            <a:off x="1042987" y="4292600"/>
            <a:ext cx="1944687" cy="12239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NOT THIS</a:t>
            </a:r>
            <a:endParaRPr/>
          </a:p>
        </p:txBody>
      </p:sp>
      <p:sp>
        <p:nvSpPr>
          <p:cNvPr id="229" name="Google Shape;229;p20"/>
          <p:cNvSpPr txBox="1"/>
          <p:nvPr/>
        </p:nvSpPr>
        <p:spPr>
          <a:xfrm>
            <a:off x="468312" y="3284537"/>
            <a:ext cx="8351837" cy="2881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CFED6898-DBDE-E437-91B2-35222D7A7A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29"/>
                                        </p:tgtEl>
                                        <p:attrNameLst>
                                          <p:attrName>ppt_y</p:attrName>
                                        </p:attrNameLst>
                                      </p:cBhvr>
                                      <p:tavLst>
                                        <p:tav tm="0">
                                          <p:val>
                                            <p:strVal val="#ppt_y"/>
                                          </p:val>
                                        </p:tav>
                                        <p:tav tm="100000">
                                          <p:val>
                                            <p:strVal val="#ppt_y+1"/>
                                          </p:val>
                                        </p:tav>
                                      </p:tavLst>
                                    </p:anim>
                                    <p:set>
                                      <p:cBhvr>
                                        <p:cTn id="7" dur="1" fill="hold">
                                          <p:stCondLst>
                                            <p:cond delay="500"/>
                                          </p:stCondLst>
                                        </p:cTn>
                                        <p:tgtEl>
                                          <p:spTgt spid="2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body" idx="1"/>
          </p:nvPr>
        </p:nvSpPr>
        <p:spPr>
          <a:xfrm>
            <a:off x="539750" y="1125537"/>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Cohesion is the term for </a:t>
            </a:r>
            <a:r>
              <a:rPr lang="en-US" sz="2800" b="0" i="0" u="sng">
                <a:solidFill>
                  <a:schemeClr val="dk1"/>
                </a:solidFill>
                <a:latin typeface="Arial"/>
                <a:ea typeface="Arial"/>
                <a:cs typeface="Arial"/>
                <a:sym typeface="Arial"/>
              </a:rPr>
              <a:t>the quality of a text such that it appears as a single unit</a:t>
            </a:r>
            <a:r>
              <a:rPr lang="en-US" sz="2800" b="0" i="0" u="none">
                <a:solidFill>
                  <a:schemeClr val="dk1"/>
                </a:solidFill>
                <a:latin typeface="Arial"/>
                <a:ea typeface="Arial"/>
                <a:cs typeface="Arial"/>
                <a:sym typeface="Arial"/>
              </a:rPr>
              <a:t>, not as a random sequence of thoughts or sentences. Students may have trouble understanding a text that seems to have easy words and concepts because they fail to </a:t>
            </a:r>
            <a:r>
              <a:rPr lang="en-US" sz="2800" b="0" i="0" u="sng">
                <a:solidFill>
                  <a:schemeClr val="dk1"/>
                </a:solidFill>
                <a:latin typeface="Arial"/>
                <a:ea typeface="Arial"/>
                <a:cs typeface="Arial"/>
                <a:sym typeface="Arial"/>
              </a:rPr>
              <a:t>identify the cohesive ties</a:t>
            </a:r>
            <a:r>
              <a:rPr lang="en-US" sz="2800" b="0" i="0" u="none">
                <a:solidFill>
                  <a:schemeClr val="dk1"/>
                </a:solidFill>
                <a:latin typeface="Arial"/>
                <a:ea typeface="Arial"/>
                <a:cs typeface="Arial"/>
                <a:sym typeface="Arial"/>
              </a:rPr>
              <a:t>, or even because the student has not yet learned how to tie English sentences together clearly and naturally with the </a:t>
            </a:r>
            <a:r>
              <a:rPr lang="en-US" sz="2800" b="0" i="0" u="sng">
                <a:solidFill>
                  <a:schemeClr val="dk1"/>
                </a:solidFill>
                <a:latin typeface="Arial"/>
                <a:ea typeface="Arial"/>
                <a:cs typeface="Arial"/>
                <a:sym typeface="Arial"/>
              </a:rPr>
              <a:t>appropriate cohesive devices.</a:t>
            </a:r>
            <a:r>
              <a:rPr lang="en-US" sz="2800" b="0" i="0" u="sng">
                <a:solidFill>
                  <a:srgbClr val="FF0000"/>
                </a:solidFill>
                <a:latin typeface="Arial"/>
                <a:ea typeface="Arial"/>
                <a:cs typeface="Arial"/>
                <a:sym typeface="Arial"/>
              </a:rPr>
              <a:t> </a:t>
            </a:r>
            <a:endParaRPr/>
          </a:p>
        </p:txBody>
      </p:sp>
      <p:pic>
        <p:nvPicPr>
          <p:cNvPr id="235" name="Google Shape;235;p21"/>
          <p:cNvPicPr preferRelativeResize="0"/>
          <p:nvPr/>
        </p:nvPicPr>
        <p:blipFill rotWithShape="1">
          <a:blip r:embed="rId3">
            <a:alphaModFix/>
          </a:blip>
          <a:srcRect/>
          <a:stretch/>
        </p:blipFill>
        <p:spPr>
          <a:xfrm>
            <a:off x="684212" y="765175"/>
            <a:ext cx="7923212" cy="5000625"/>
          </a:xfrm>
          <a:prstGeom prst="rect">
            <a:avLst/>
          </a:prstGeom>
          <a:noFill/>
          <a:ln>
            <a:noFill/>
          </a:ln>
        </p:spPr>
      </p:pic>
      <p:sp>
        <p:nvSpPr>
          <p:cNvPr id="2" name="Slide Number Placeholder 1">
            <a:extLst>
              <a:ext uri="{FF2B5EF4-FFF2-40B4-BE49-F238E27FC236}">
                <a16:creationId xmlns:a16="http://schemas.microsoft.com/office/drawing/2014/main" id="{042B2FB8-58C7-732E-9C2D-31AB91CEB1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35"/>
                                        </p:tgtEl>
                                      </p:cBhvr>
                                    </p:animEffect>
                                    <p:set>
                                      <p:cBhvr>
                                        <p:cTn id="7" dur="1" fill="hold">
                                          <p:stCondLst>
                                            <p:cond delay="2000"/>
                                          </p:stCondLst>
                                        </p:cTn>
                                        <p:tgtEl>
                                          <p:spTgt spid="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2"/>
          <p:cNvPicPr preferRelativeResize="0"/>
          <p:nvPr/>
        </p:nvPicPr>
        <p:blipFill rotWithShape="1">
          <a:blip r:embed="rId3">
            <a:alphaModFix/>
          </a:blip>
          <a:srcRect/>
          <a:stretch/>
        </p:blipFill>
        <p:spPr>
          <a:xfrm>
            <a:off x="611187" y="549275"/>
            <a:ext cx="8086725" cy="5381625"/>
          </a:xfrm>
          <a:prstGeom prst="rect">
            <a:avLst/>
          </a:prstGeom>
          <a:noFill/>
          <a:ln>
            <a:noFill/>
          </a:ln>
        </p:spPr>
      </p:pic>
      <p:sp>
        <p:nvSpPr>
          <p:cNvPr id="241" name="Google Shape;241;p22"/>
          <p:cNvSpPr txBox="1"/>
          <p:nvPr/>
        </p:nvSpPr>
        <p:spPr>
          <a:xfrm>
            <a:off x="1933575" y="1657350"/>
            <a:ext cx="5276850" cy="35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2" name="Google Shape;242;p22"/>
          <p:cNvSpPr txBox="1"/>
          <p:nvPr/>
        </p:nvSpPr>
        <p:spPr>
          <a:xfrm>
            <a:off x="1933575" y="1657350"/>
            <a:ext cx="5276850" cy="35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43" name="Google Shape;243;p22"/>
          <p:cNvPicPr preferRelativeResize="0"/>
          <p:nvPr/>
        </p:nvPicPr>
        <p:blipFill rotWithShape="1">
          <a:blip r:embed="rId4">
            <a:alphaModFix/>
          </a:blip>
          <a:srcRect/>
          <a:stretch/>
        </p:blipFill>
        <p:spPr>
          <a:xfrm>
            <a:off x="3132137" y="981075"/>
            <a:ext cx="2571750" cy="4829175"/>
          </a:xfrm>
          <a:prstGeom prst="rect">
            <a:avLst/>
          </a:prstGeom>
          <a:noFill/>
          <a:ln>
            <a:noFill/>
          </a:ln>
        </p:spPr>
      </p:pic>
      <p:sp>
        <p:nvSpPr>
          <p:cNvPr id="244" name="Google Shape;244;p22"/>
          <p:cNvSpPr txBox="1"/>
          <p:nvPr/>
        </p:nvSpPr>
        <p:spPr>
          <a:xfrm>
            <a:off x="3708400" y="3789362"/>
            <a:ext cx="1511300" cy="107950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LEXICAL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COHESION</a:t>
            </a:r>
            <a:endParaRPr/>
          </a:p>
        </p:txBody>
      </p:sp>
      <p:sp>
        <p:nvSpPr>
          <p:cNvPr id="245" name="Google Shape;245;p22"/>
          <p:cNvSpPr txBox="1"/>
          <p:nvPr/>
        </p:nvSpPr>
        <p:spPr>
          <a:xfrm>
            <a:off x="3492500" y="3573462"/>
            <a:ext cx="1798637" cy="129540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GRAMMATICAL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COHESION</a:t>
            </a:r>
            <a:endParaRPr/>
          </a:p>
        </p:txBody>
      </p:sp>
      <p:pic>
        <p:nvPicPr>
          <p:cNvPr id="246" name="Google Shape;246;p22"/>
          <p:cNvPicPr preferRelativeResize="0"/>
          <p:nvPr/>
        </p:nvPicPr>
        <p:blipFill rotWithShape="1">
          <a:blip r:embed="rId5">
            <a:alphaModFix/>
          </a:blip>
          <a:srcRect/>
          <a:stretch/>
        </p:blipFill>
        <p:spPr>
          <a:xfrm>
            <a:off x="2700337" y="2565400"/>
            <a:ext cx="3295650" cy="2333625"/>
          </a:xfrm>
          <a:prstGeom prst="rect">
            <a:avLst/>
          </a:prstGeom>
          <a:noFill/>
          <a:ln>
            <a:noFill/>
          </a:ln>
        </p:spPr>
      </p:pic>
      <p:sp>
        <p:nvSpPr>
          <p:cNvPr id="2" name="Slide Number Placeholder 1">
            <a:extLst>
              <a:ext uri="{FF2B5EF4-FFF2-40B4-BE49-F238E27FC236}">
                <a16:creationId xmlns:a16="http://schemas.microsoft.com/office/drawing/2014/main" id="{F6E0E758-A170-3A74-E0BC-3C40669DB5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2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2000"/>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3"/>
          <p:cNvPicPr preferRelativeResize="0"/>
          <p:nvPr/>
        </p:nvPicPr>
        <p:blipFill rotWithShape="1">
          <a:blip r:embed="rId3">
            <a:alphaModFix/>
          </a:blip>
          <a:srcRect/>
          <a:stretch/>
        </p:blipFill>
        <p:spPr>
          <a:xfrm>
            <a:off x="1258887" y="188912"/>
            <a:ext cx="6977062" cy="3330575"/>
          </a:xfrm>
          <a:prstGeom prst="rect">
            <a:avLst/>
          </a:prstGeom>
          <a:noFill/>
          <a:ln>
            <a:noFill/>
          </a:ln>
        </p:spPr>
      </p:pic>
      <p:pic>
        <p:nvPicPr>
          <p:cNvPr id="252" name="Google Shape;252;p23"/>
          <p:cNvPicPr preferRelativeResize="0"/>
          <p:nvPr/>
        </p:nvPicPr>
        <p:blipFill rotWithShape="1">
          <a:blip r:embed="rId4">
            <a:alphaModFix/>
          </a:blip>
          <a:srcRect/>
          <a:stretch/>
        </p:blipFill>
        <p:spPr>
          <a:xfrm>
            <a:off x="1042987" y="3500437"/>
            <a:ext cx="7713662" cy="1981200"/>
          </a:xfrm>
          <a:prstGeom prst="rect">
            <a:avLst/>
          </a:prstGeom>
          <a:noFill/>
          <a:ln>
            <a:noFill/>
          </a:ln>
        </p:spPr>
      </p:pic>
      <p:sp>
        <p:nvSpPr>
          <p:cNvPr id="253" name="Google Shape;253;p23"/>
          <p:cNvSpPr txBox="1"/>
          <p:nvPr/>
        </p:nvSpPr>
        <p:spPr>
          <a:xfrm>
            <a:off x="0" y="0"/>
            <a:ext cx="539750" cy="549275"/>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p26</a:t>
            </a:r>
            <a:endParaRPr/>
          </a:p>
        </p:txBody>
      </p:sp>
      <p:sp>
        <p:nvSpPr>
          <p:cNvPr id="2" name="Slide Number Placeholder 1">
            <a:extLst>
              <a:ext uri="{FF2B5EF4-FFF2-40B4-BE49-F238E27FC236}">
                <a16:creationId xmlns:a16="http://schemas.microsoft.com/office/drawing/2014/main" id="{B733E918-756B-27DB-346A-6358BE7F1D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4"/>
          <p:cNvPicPr preferRelativeResize="0"/>
          <p:nvPr/>
        </p:nvPicPr>
        <p:blipFill rotWithShape="1">
          <a:blip r:embed="rId3">
            <a:alphaModFix/>
          </a:blip>
          <a:srcRect/>
          <a:stretch/>
        </p:blipFill>
        <p:spPr>
          <a:xfrm>
            <a:off x="900112" y="692150"/>
            <a:ext cx="7431087" cy="4333875"/>
          </a:xfrm>
          <a:prstGeom prst="rect">
            <a:avLst/>
          </a:prstGeom>
          <a:noFill/>
          <a:ln>
            <a:noFill/>
          </a:ln>
        </p:spPr>
      </p:pic>
      <p:sp>
        <p:nvSpPr>
          <p:cNvPr id="259" name="Google Shape;259;p24"/>
          <p:cNvSpPr txBox="1"/>
          <p:nvPr/>
        </p:nvSpPr>
        <p:spPr>
          <a:xfrm>
            <a:off x="0" y="0"/>
            <a:ext cx="539750" cy="549275"/>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p27</a:t>
            </a:r>
            <a:endParaRPr/>
          </a:p>
        </p:txBody>
      </p:sp>
      <p:sp>
        <p:nvSpPr>
          <p:cNvPr id="2" name="Slide Number Placeholder 1">
            <a:extLst>
              <a:ext uri="{FF2B5EF4-FFF2-40B4-BE49-F238E27FC236}">
                <a16:creationId xmlns:a16="http://schemas.microsoft.com/office/drawing/2014/main" id="{3A672FE6-6E24-FF1C-716E-C8EE09D2BF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5" descr="How Good Is Your Grammar?"/>
          <p:cNvPicPr preferRelativeResize="0"/>
          <p:nvPr/>
        </p:nvPicPr>
        <p:blipFill rotWithShape="1">
          <a:blip r:embed="rId3">
            <a:alphaModFix/>
          </a:blip>
          <a:srcRect/>
          <a:stretch/>
        </p:blipFill>
        <p:spPr>
          <a:xfrm>
            <a:off x="900112" y="404812"/>
            <a:ext cx="7685087" cy="5103812"/>
          </a:xfrm>
          <a:prstGeom prst="rect">
            <a:avLst/>
          </a:prstGeom>
          <a:noFill/>
          <a:ln>
            <a:noFill/>
          </a:ln>
        </p:spPr>
      </p:pic>
      <p:sp>
        <p:nvSpPr>
          <p:cNvPr id="2" name="Slide Number Placeholder 1">
            <a:extLst>
              <a:ext uri="{FF2B5EF4-FFF2-40B4-BE49-F238E27FC236}">
                <a16:creationId xmlns:a16="http://schemas.microsoft.com/office/drawing/2014/main" id="{A8B00FF7-283F-6AA8-B2ED-F4C656986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6" descr="Risultati immagini per grammar"/>
          <p:cNvPicPr preferRelativeResize="0"/>
          <p:nvPr/>
        </p:nvPicPr>
        <p:blipFill rotWithShape="1">
          <a:blip r:embed="rId3">
            <a:alphaModFix/>
          </a:blip>
          <a:srcRect/>
          <a:stretch/>
        </p:blipFill>
        <p:spPr>
          <a:xfrm>
            <a:off x="2124075" y="1484312"/>
            <a:ext cx="4643437" cy="2871787"/>
          </a:xfrm>
          <a:prstGeom prst="rect">
            <a:avLst/>
          </a:prstGeom>
          <a:noFill/>
          <a:ln>
            <a:noFill/>
          </a:ln>
        </p:spPr>
      </p:pic>
      <p:sp>
        <p:nvSpPr>
          <p:cNvPr id="270" name="Google Shape;270;p26"/>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p28 – p32 (Answers p33 - 34)</a:t>
            </a:r>
            <a:endParaRPr/>
          </a:p>
        </p:txBody>
      </p:sp>
      <p:sp>
        <p:nvSpPr>
          <p:cNvPr id="2" name="Slide Number Placeholder 1">
            <a:extLst>
              <a:ext uri="{FF2B5EF4-FFF2-40B4-BE49-F238E27FC236}">
                <a16:creationId xmlns:a16="http://schemas.microsoft.com/office/drawing/2014/main" id="{7ECA982B-55C0-E6B2-F78D-D1E2DC280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7"/>
          <p:cNvPicPr preferRelativeResize="0"/>
          <p:nvPr/>
        </p:nvPicPr>
        <p:blipFill rotWithShape="1">
          <a:blip r:embed="rId3">
            <a:alphaModFix/>
          </a:blip>
          <a:srcRect/>
          <a:stretch/>
        </p:blipFill>
        <p:spPr>
          <a:xfrm>
            <a:off x="323850" y="260350"/>
            <a:ext cx="4176712" cy="3035300"/>
          </a:xfrm>
          <a:prstGeom prst="rect">
            <a:avLst/>
          </a:prstGeom>
          <a:noFill/>
          <a:ln>
            <a:noFill/>
          </a:ln>
        </p:spPr>
      </p:pic>
      <p:pic>
        <p:nvPicPr>
          <p:cNvPr id="276" name="Google Shape;276;p27"/>
          <p:cNvPicPr preferRelativeResize="0"/>
          <p:nvPr/>
        </p:nvPicPr>
        <p:blipFill rotWithShape="1">
          <a:blip r:embed="rId4">
            <a:alphaModFix/>
          </a:blip>
          <a:srcRect/>
          <a:stretch/>
        </p:blipFill>
        <p:spPr>
          <a:xfrm>
            <a:off x="4676775" y="188912"/>
            <a:ext cx="4467225" cy="3181350"/>
          </a:xfrm>
          <a:prstGeom prst="rect">
            <a:avLst/>
          </a:prstGeom>
          <a:noFill/>
          <a:ln>
            <a:noFill/>
          </a:ln>
        </p:spPr>
      </p:pic>
      <p:pic>
        <p:nvPicPr>
          <p:cNvPr id="277" name="Google Shape;277;p27"/>
          <p:cNvPicPr preferRelativeResize="0"/>
          <p:nvPr/>
        </p:nvPicPr>
        <p:blipFill rotWithShape="1">
          <a:blip r:embed="rId5">
            <a:alphaModFix/>
          </a:blip>
          <a:srcRect/>
          <a:stretch/>
        </p:blipFill>
        <p:spPr>
          <a:xfrm>
            <a:off x="179387" y="3573462"/>
            <a:ext cx="5292725" cy="2938462"/>
          </a:xfrm>
          <a:prstGeom prst="rect">
            <a:avLst/>
          </a:prstGeom>
          <a:noFill/>
          <a:ln>
            <a:noFill/>
          </a:ln>
        </p:spPr>
      </p:pic>
      <p:sp>
        <p:nvSpPr>
          <p:cNvPr id="278" name="Google Shape;278;p27"/>
          <p:cNvSpPr txBox="1"/>
          <p:nvPr/>
        </p:nvSpPr>
        <p:spPr>
          <a:xfrm>
            <a:off x="6659562" y="4149725"/>
            <a:ext cx="1584325" cy="14398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Do </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some </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research!!</a:t>
            </a:r>
            <a:endParaRPr/>
          </a:p>
        </p:txBody>
      </p:sp>
      <p:sp>
        <p:nvSpPr>
          <p:cNvPr id="2" name="Slide Number Placeholder 1">
            <a:extLst>
              <a:ext uri="{FF2B5EF4-FFF2-40B4-BE49-F238E27FC236}">
                <a16:creationId xmlns:a16="http://schemas.microsoft.com/office/drawing/2014/main" id="{02B6F18E-DE72-DCD8-3634-AFD4B91F0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a:spLocks noGrp="1"/>
          </p:cNvSpPr>
          <p:nvPr>
            <p:ph type="title"/>
          </p:nvPr>
        </p:nvSpPr>
        <p:spPr>
          <a:xfrm>
            <a:off x="468312" y="4762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i="1" u="none" dirty="0">
                <a:solidFill>
                  <a:schemeClr val="dk2"/>
                </a:solidFill>
                <a:latin typeface="Arial"/>
                <a:ea typeface="Arial"/>
                <a:cs typeface="Arial"/>
                <a:sym typeface="Arial"/>
              </a:rPr>
              <a:t>Lingua inglese 1 </a:t>
            </a:r>
            <a:r>
              <a:rPr lang="en-US" sz="3600" b="0" i="0" u="none" dirty="0">
                <a:solidFill>
                  <a:schemeClr val="dk2"/>
                </a:solidFill>
                <a:latin typeface="Arial"/>
                <a:ea typeface="Arial"/>
                <a:cs typeface="Arial"/>
                <a:sym typeface="Arial"/>
              </a:rPr>
              <a:t>=</a:t>
            </a:r>
            <a:endParaRPr dirty="0"/>
          </a:p>
        </p:txBody>
      </p:sp>
      <p:sp>
        <p:nvSpPr>
          <p:cNvPr id="284" name="Google Shape;284;p28"/>
          <p:cNvSpPr txBox="1">
            <a:spLocks noGrp="1"/>
          </p:cNvSpPr>
          <p:nvPr>
            <p:ph type="body" idx="1"/>
          </p:nvPr>
        </p:nvSpPr>
        <p:spPr>
          <a:xfrm>
            <a:off x="1116012" y="1628775"/>
            <a:ext cx="7777162" cy="4525962"/>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1"/>
              </a:buClr>
              <a:buSzPts val="3200"/>
              <a:buFont typeface="Arial"/>
              <a:buAutoNum type="arabicPeriod"/>
            </a:pPr>
            <a:r>
              <a:rPr lang="en-US" sz="3200" b="0" i="0" u="none" dirty="0" err="1">
                <a:solidFill>
                  <a:schemeClr val="dk1"/>
                </a:solidFill>
                <a:latin typeface="Arial"/>
                <a:ea typeface="Arial"/>
                <a:cs typeface="Arial"/>
                <a:sym typeface="Arial"/>
              </a:rPr>
              <a:t>Lettorato</a:t>
            </a:r>
            <a:r>
              <a:rPr lang="en-US" sz="3200" b="0" i="0" u="none" dirty="0">
                <a:solidFill>
                  <a:schemeClr val="dk1"/>
                </a:solidFill>
                <a:latin typeface="Arial"/>
                <a:ea typeface="Arial"/>
                <a:cs typeface="Arial"/>
                <a:sym typeface="Arial"/>
              </a:rPr>
              <a:t> course: </a:t>
            </a:r>
            <a:r>
              <a:rPr lang="en-US" sz="3200" b="0" i="1" u="none" dirty="0">
                <a:solidFill>
                  <a:schemeClr val="dk1"/>
                </a:solidFill>
                <a:sym typeface="Arial"/>
              </a:rPr>
              <a:t>The Study and Production of Texts</a:t>
            </a:r>
            <a:endParaRPr i="1" dirty="0"/>
          </a:p>
          <a:p>
            <a:pPr marL="609600" lvl="0" indent="-609600" algn="l" rtl="0">
              <a:lnSpc>
                <a:spcPct val="100000"/>
              </a:lnSpc>
              <a:spcBef>
                <a:spcPts val="640"/>
              </a:spcBef>
              <a:spcAft>
                <a:spcPts val="0"/>
              </a:spcAft>
              <a:buClr>
                <a:schemeClr val="dk1"/>
              </a:buClr>
              <a:buSzPts val="3200"/>
              <a:buFont typeface="Arial"/>
              <a:buAutoNum type="arabicPeriod"/>
            </a:pPr>
            <a:r>
              <a:rPr lang="en-US" sz="3200" b="0" i="0" u="none" dirty="0" err="1">
                <a:solidFill>
                  <a:schemeClr val="dk1"/>
                </a:solidFill>
                <a:latin typeface="Arial"/>
                <a:ea typeface="Arial"/>
                <a:cs typeface="Arial"/>
                <a:sym typeface="Arial"/>
              </a:rPr>
              <a:t>Lettorato</a:t>
            </a:r>
            <a:r>
              <a:rPr lang="en-US" sz="3200" b="0" i="0" u="none" dirty="0">
                <a:solidFill>
                  <a:schemeClr val="dk1"/>
                </a:solidFill>
                <a:latin typeface="Arial"/>
                <a:ea typeface="Arial"/>
                <a:cs typeface="Arial"/>
                <a:sym typeface="Arial"/>
              </a:rPr>
              <a:t> course:  </a:t>
            </a:r>
            <a:r>
              <a:rPr lang="en-US" sz="3200" b="0" i="1" u="none" dirty="0">
                <a:solidFill>
                  <a:schemeClr val="dk1"/>
                </a:solidFill>
                <a:sym typeface="Arial"/>
              </a:rPr>
              <a:t>Sounds of English</a:t>
            </a:r>
            <a:endParaRPr i="1" dirty="0"/>
          </a:p>
          <a:p>
            <a:pPr marL="609600" lvl="0" indent="-609600" algn="l" rtl="0">
              <a:lnSpc>
                <a:spcPct val="100000"/>
              </a:lnSpc>
              <a:spcBef>
                <a:spcPts val="640"/>
              </a:spcBef>
              <a:spcAft>
                <a:spcPts val="0"/>
              </a:spcAft>
              <a:buClr>
                <a:srgbClr val="FF0000"/>
              </a:buClr>
              <a:buSzPts val="3200"/>
              <a:buFont typeface="Arial"/>
              <a:buAutoNum type="arabicPeriod"/>
            </a:pPr>
            <a:r>
              <a:rPr lang="en-US" sz="3200" b="0" i="0" u="none" dirty="0">
                <a:solidFill>
                  <a:srgbClr val="FF0000"/>
                </a:solidFill>
                <a:latin typeface="Arial"/>
                <a:ea typeface="Arial"/>
                <a:cs typeface="Arial"/>
                <a:sym typeface="Arial"/>
              </a:rPr>
              <a:t>Grammar Test (Jan.</a:t>
            </a:r>
            <a:r>
              <a:rPr lang="en-US" dirty="0">
                <a:solidFill>
                  <a:srgbClr val="FF0000"/>
                </a:solidFill>
              </a:rPr>
              <a:t>/June/Sept.)</a:t>
            </a:r>
            <a:endParaRPr dirty="0"/>
          </a:p>
          <a:p>
            <a:pPr marL="609600" lvl="0" indent="-609600" algn="l" rtl="0">
              <a:lnSpc>
                <a:spcPct val="100000"/>
              </a:lnSpc>
              <a:spcBef>
                <a:spcPts val="640"/>
              </a:spcBef>
              <a:spcAft>
                <a:spcPts val="0"/>
              </a:spcAft>
              <a:buClr>
                <a:schemeClr val="dk1"/>
              </a:buClr>
              <a:buSzPts val="3200"/>
              <a:buFont typeface="Arial"/>
              <a:buAutoNum type="arabicPeriod"/>
            </a:pPr>
            <a:r>
              <a:rPr lang="en-US" sz="3200" b="0" i="0" u="none" dirty="0">
                <a:solidFill>
                  <a:schemeClr val="dk1"/>
                </a:solidFill>
                <a:latin typeface="Arial"/>
                <a:ea typeface="Arial"/>
                <a:cs typeface="Arial"/>
                <a:sym typeface="Arial"/>
              </a:rPr>
              <a:t>Exam with Prof. </a:t>
            </a:r>
            <a:r>
              <a:rPr lang="en-US" sz="3200" b="0" i="0" u="none" dirty="0" err="1">
                <a:solidFill>
                  <a:schemeClr val="dk1"/>
                </a:solidFill>
                <a:latin typeface="Arial"/>
                <a:ea typeface="Arial"/>
                <a:cs typeface="Arial"/>
                <a:sym typeface="Arial"/>
              </a:rPr>
              <a:t>Brownlees</a:t>
            </a:r>
            <a:r>
              <a:rPr lang="en-US" sz="3200" b="0" i="0" u="none" dirty="0">
                <a:solidFill>
                  <a:schemeClr val="dk1"/>
                </a:solidFill>
                <a:latin typeface="Arial"/>
                <a:ea typeface="Arial"/>
                <a:cs typeface="Arial"/>
                <a:sym typeface="Arial"/>
              </a:rPr>
              <a:t> </a:t>
            </a:r>
            <a:endParaRPr dirty="0"/>
          </a:p>
          <a:p>
            <a:pPr marL="609600" lvl="0" indent="-609600" algn="l" rtl="0">
              <a:lnSpc>
                <a:spcPct val="100000"/>
              </a:lnSpc>
              <a:spcBef>
                <a:spcPts val="64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	or Prof. Samson</a:t>
            </a:r>
            <a:endParaRPr dirty="0"/>
          </a:p>
        </p:txBody>
      </p:sp>
      <p:sp>
        <p:nvSpPr>
          <p:cNvPr id="2" name="Slide Number Placeholder 1">
            <a:extLst>
              <a:ext uri="{FF2B5EF4-FFF2-40B4-BE49-F238E27FC236}">
                <a16:creationId xmlns:a16="http://schemas.microsoft.com/office/drawing/2014/main" id="{F2DDEC56-9AD9-7934-D408-1A940DA2CA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body" idx="1"/>
          </p:nvPr>
        </p:nvSpPr>
        <p:spPr>
          <a:xfrm>
            <a:off x="457200" y="1600200"/>
            <a:ext cx="8229600" cy="35575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You have 35 minutes to do the test.</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The test is in three parts.</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Part 1 is a conversation</a:t>
            </a:r>
            <a:r>
              <a:rPr lang="en-US" dirty="0"/>
              <a:t> w/ multiple choice.</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Part 2 </a:t>
            </a:r>
            <a:r>
              <a:rPr lang="en-US" dirty="0"/>
              <a:t>t</a:t>
            </a:r>
            <a:r>
              <a:rPr lang="en-US" sz="3200" b="0" i="0" u="none" dirty="0">
                <a:solidFill>
                  <a:schemeClr val="dk1"/>
                </a:solidFill>
                <a:latin typeface="Arial"/>
                <a:ea typeface="Arial"/>
                <a:cs typeface="Arial"/>
                <a:sym typeface="Arial"/>
              </a:rPr>
              <a:t>ransformation exercises using  word </a:t>
            </a:r>
            <a:r>
              <a:rPr lang="en-US" dirty="0"/>
              <a:t>substitution.</a:t>
            </a:r>
            <a:r>
              <a:rPr lang="en-US" sz="3200" b="0" i="0" u="none" dirty="0">
                <a:solidFill>
                  <a:schemeClr val="dk1"/>
                </a:solidFill>
                <a:latin typeface="Arial"/>
                <a:ea typeface="Arial"/>
                <a:cs typeface="Arial"/>
                <a:sym typeface="Arial"/>
              </a:rPr>
              <a:t> </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Part 3 </a:t>
            </a:r>
            <a:r>
              <a:rPr lang="en-US" dirty="0"/>
              <a:t>v</a:t>
            </a:r>
            <a:r>
              <a:rPr lang="en-US" sz="3200" b="0" i="0" u="none" dirty="0">
                <a:solidFill>
                  <a:schemeClr val="dk1"/>
                </a:solidFill>
                <a:latin typeface="Arial"/>
                <a:ea typeface="Arial"/>
                <a:cs typeface="Arial"/>
                <a:sym typeface="Arial"/>
              </a:rPr>
              <a:t>ocabulary </a:t>
            </a:r>
            <a:r>
              <a:rPr lang="en-US" dirty="0"/>
              <a:t>with multiple choice.</a:t>
            </a:r>
            <a:endParaRPr dirty="0"/>
          </a:p>
          <a:p>
            <a:pPr marL="0" lvl="0" indent="0" algn="l" rtl="0">
              <a:lnSpc>
                <a:spcPct val="100000"/>
              </a:lnSpc>
              <a:spcBef>
                <a:spcPts val="640"/>
              </a:spcBef>
              <a:spcAft>
                <a:spcPts val="0"/>
              </a:spcAft>
              <a:buNone/>
            </a:pPr>
            <a:endParaRPr dirty="0"/>
          </a:p>
          <a:p>
            <a:pPr marL="34290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
        <p:nvSpPr>
          <p:cNvPr id="290" name="Google Shape;290;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Guidelines for Grammar </a:t>
            </a:r>
            <a:r>
              <a:rPr lang="en-US" dirty="0"/>
              <a:t>T</a:t>
            </a:r>
            <a:r>
              <a:rPr lang="en-US" sz="4400" b="0" i="0" u="none" dirty="0">
                <a:solidFill>
                  <a:schemeClr val="dk2"/>
                </a:solidFill>
                <a:latin typeface="Arial"/>
                <a:ea typeface="Arial"/>
                <a:cs typeface="Arial"/>
                <a:sym typeface="Arial"/>
              </a:rPr>
              <a:t>est</a:t>
            </a:r>
            <a:endParaRPr dirty="0"/>
          </a:p>
        </p:txBody>
      </p:sp>
      <p:sp>
        <p:nvSpPr>
          <p:cNvPr id="291" name="Google Shape;291;p30"/>
          <p:cNvSpPr txBox="1"/>
          <p:nvPr/>
        </p:nvSpPr>
        <p:spPr>
          <a:xfrm>
            <a:off x="323850" y="5340350"/>
            <a:ext cx="8362950" cy="914400"/>
          </a:xfrm>
          <a:prstGeom prst="rect">
            <a:avLst/>
          </a:prstGeom>
          <a:solidFill>
            <a:srgbClr val="FFC000"/>
          </a:solidFill>
          <a:ln w="127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a:p>
        </p:txBody>
      </p:sp>
      <p:sp>
        <p:nvSpPr>
          <p:cNvPr id="2" name="Slide Number Placeholder 1">
            <a:extLst>
              <a:ext uri="{FF2B5EF4-FFF2-40B4-BE49-F238E27FC236}">
                <a16:creationId xmlns:a16="http://schemas.microsoft.com/office/drawing/2014/main" id="{8B788FB8-F8F4-50B2-F486-24434ABD71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457200" y="2282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Homework for today</a:t>
            </a:r>
            <a:endParaRPr/>
          </a:p>
        </p:txBody>
      </p:sp>
      <p:sp>
        <p:nvSpPr>
          <p:cNvPr id="99" name="Google Shape;99;p4"/>
          <p:cNvSpPr txBox="1">
            <a:spLocks noGrp="1"/>
          </p:cNvSpPr>
          <p:nvPr>
            <p:ph type="body" idx="1"/>
          </p:nvPr>
        </p:nvSpPr>
        <p:spPr>
          <a:xfrm>
            <a:off x="-156775" y="1443025"/>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Start working on the section on lexis pages 17</a:t>
            </a:r>
            <a:r>
              <a:rPr lang="en-US" dirty="0"/>
              <a:t>-</a:t>
            </a:r>
            <a:r>
              <a:rPr lang="en-US" sz="3200" b="0" i="0" u="none" dirty="0">
                <a:solidFill>
                  <a:schemeClr val="dk1"/>
                </a:solidFill>
                <a:latin typeface="Arial"/>
                <a:ea typeface="Arial"/>
                <a:cs typeface="Arial"/>
                <a:sym typeface="Arial"/>
              </a:rPr>
              <a:t>24.</a:t>
            </a:r>
            <a:r>
              <a:rPr lang="en-US" dirty="0"/>
              <a:t> </a:t>
            </a:r>
            <a:endParaRPr dirty="0"/>
          </a:p>
          <a:p>
            <a:pPr marL="342900" lvl="0" indent="-342900" algn="l" rtl="0">
              <a:lnSpc>
                <a:spcPct val="100000"/>
              </a:lnSpc>
              <a:spcBef>
                <a:spcPts val="640"/>
              </a:spcBef>
              <a:spcAft>
                <a:spcPts val="0"/>
              </a:spcAft>
              <a:buClr>
                <a:srgbClr val="FF0000"/>
              </a:buClr>
              <a:buSzPts val="3200"/>
              <a:buFont typeface="Arial"/>
              <a:buChar char="•"/>
            </a:pPr>
            <a:r>
              <a:rPr lang="en-US" sz="3200" b="0" i="0" u="none" dirty="0">
                <a:solidFill>
                  <a:srgbClr val="FF0000"/>
                </a:solidFill>
                <a:latin typeface="Arial"/>
                <a:ea typeface="Arial"/>
                <a:cs typeface="Arial"/>
                <a:sym typeface="Arial"/>
              </a:rPr>
              <a:t>Reflect on how lexical nets can raise the level of </a:t>
            </a:r>
            <a:r>
              <a:rPr lang="en-US" i="1" dirty="0">
                <a:solidFill>
                  <a:srgbClr val="FF0000"/>
                </a:solidFill>
              </a:rPr>
              <a:t>your</a:t>
            </a:r>
            <a:r>
              <a:rPr lang="en-US" sz="3200" b="0" i="1" u="none" dirty="0">
                <a:solidFill>
                  <a:srgbClr val="FF0000"/>
                </a:solidFill>
                <a:latin typeface="Arial"/>
                <a:ea typeface="Arial"/>
                <a:cs typeface="Arial"/>
                <a:sym typeface="Arial"/>
              </a:rPr>
              <a:t> </a:t>
            </a:r>
            <a:r>
              <a:rPr lang="en-US" sz="3200" b="0" i="0" u="none" dirty="0">
                <a:solidFill>
                  <a:srgbClr val="FF0000"/>
                </a:solidFill>
                <a:latin typeface="Arial"/>
                <a:ea typeface="Arial"/>
                <a:cs typeface="Arial"/>
                <a:sym typeface="Arial"/>
              </a:rPr>
              <a:t>writing.</a:t>
            </a:r>
            <a:endParaRPr sz="3200" b="0" i="0" u="none" dirty="0">
              <a:solidFill>
                <a:srgbClr val="FF0000"/>
              </a:solidFill>
              <a:latin typeface="Arial"/>
              <a:ea typeface="Arial"/>
              <a:cs typeface="Arial"/>
              <a:sym typeface="Arial"/>
            </a:endParaRPr>
          </a:p>
          <a:p>
            <a:pPr marL="342900" lvl="0" indent="0" algn="l" rtl="0">
              <a:lnSpc>
                <a:spcPct val="100000"/>
              </a:lnSpc>
              <a:spcBef>
                <a:spcPts val="640"/>
              </a:spcBef>
              <a:spcAft>
                <a:spcPts val="0"/>
              </a:spcAft>
              <a:buNone/>
            </a:pPr>
            <a:endParaRPr dirty="0">
              <a:solidFill>
                <a:srgbClr val="FF0000"/>
              </a:solidFill>
            </a:endParaRPr>
          </a:p>
          <a:p>
            <a:pPr marL="342900" lvl="0" indent="-342900" algn="l" rtl="0">
              <a:lnSpc>
                <a:spcPct val="100000"/>
              </a:lnSpc>
              <a:spcBef>
                <a:spcPts val="640"/>
              </a:spcBef>
              <a:spcAft>
                <a:spcPts val="0"/>
              </a:spcAft>
              <a:buClr>
                <a:schemeClr val="dk1"/>
              </a:buClr>
              <a:buSzPts val="3200"/>
              <a:buFont typeface="Arial"/>
              <a:buNone/>
            </a:pPr>
            <a:endParaRPr sz="3200" b="0" i="0" u="none" dirty="0">
              <a:solidFill>
                <a:srgbClr val="FF0000"/>
              </a:solidFill>
              <a:latin typeface="Arial"/>
              <a:ea typeface="Arial"/>
              <a:cs typeface="Arial"/>
              <a:sym typeface="Arial"/>
            </a:endParaRPr>
          </a:p>
          <a:p>
            <a:pPr marL="342900" lvl="0" indent="0" algn="l" rtl="0">
              <a:lnSpc>
                <a:spcPct val="100000"/>
              </a:lnSpc>
              <a:spcBef>
                <a:spcPts val="640"/>
              </a:spcBef>
              <a:spcAft>
                <a:spcPts val="0"/>
              </a:spcAft>
              <a:buNone/>
            </a:pPr>
            <a:endParaRPr dirty="0"/>
          </a:p>
        </p:txBody>
      </p:sp>
      <p:sp>
        <p:nvSpPr>
          <p:cNvPr id="100" name="Google Shape;100;p4"/>
          <p:cNvSpPr/>
          <p:nvPr/>
        </p:nvSpPr>
        <p:spPr>
          <a:xfrm>
            <a:off x="7596187" y="1443037"/>
            <a:ext cx="1439862" cy="1114425"/>
          </a:xfrm>
          <a:prstGeom prst="wedgeEllipseCallout">
            <a:avLst>
              <a:gd name="adj1" fmla="val -22029"/>
              <a:gd name="adj2" fmla="val 25969"/>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Did you?</a:t>
            </a:r>
            <a:endParaRPr/>
          </a:p>
        </p:txBody>
      </p:sp>
      <p:sp>
        <p:nvSpPr>
          <p:cNvPr id="2" name="Slide Number Placeholder 1">
            <a:extLst>
              <a:ext uri="{FF2B5EF4-FFF2-40B4-BE49-F238E27FC236}">
                <a16:creationId xmlns:a16="http://schemas.microsoft.com/office/drawing/2014/main" id="{450DC8EF-967C-3569-4075-B7518CED19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a:t>Grading Breakdown</a:t>
            </a:r>
            <a:endParaRPr/>
          </a:p>
        </p:txBody>
      </p:sp>
      <p:sp>
        <p:nvSpPr>
          <p:cNvPr id="297" name="Google Shape;297;p31"/>
          <p:cNvSpPr txBox="1">
            <a:spLocks noGrp="1"/>
          </p:cNvSpPr>
          <p:nvPr>
            <p:ph type="body" idx="1"/>
          </p:nvPr>
        </p:nvSpPr>
        <p:spPr>
          <a:xfrm>
            <a:off x="468300" y="1628775"/>
            <a:ext cx="8578800" cy="2331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None/>
            </a:pPr>
            <a:r>
              <a:rPr lang="en-US"/>
              <a:t>part </a:t>
            </a:r>
            <a:r>
              <a:rPr lang="en-US" sz="3200" b="0" i="0" u="none">
                <a:solidFill>
                  <a:schemeClr val="dk1"/>
                </a:solidFill>
                <a:latin typeface="Arial"/>
                <a:ea typeface="Arial"/>
                <a:cs typeface="Arial"/>
                <a:sym typeface="Arial"/>
              </a:rPr>
              <a:t>1 = /12 		</a:t>
            </a:r>
            <a:endParaRPr sz="3200" b="0" i="0" u="none">
              <a:solidFill>
                <a:schemeClr val="dk1"/>
              </a:solidFill>
              <a:latin typeface="Arial"/>
              <a:ea typeface="Arial"/>
              <a:cs typeface="Arial"/>
              <a:sym typeface="Arial"/>
            </a:endParaRPr>
          </a:p>
          <a:p>
            <a:pPr marL="342900" lvl="0" indent="-342900" algn="l" rtl="0">
              <a:lnSpc>
                <a:spcPct val="100000"/>
              </a:lnSpc>
              <a:spcBef>
                <a:spcPts val="0"/>
              </a:spcBef>
              <a:spcAft>
                <a:spcPts val="0"/>
              </a:spcAft>
              <a:buClr>
                <a:schemeClr val="dk1"/>
              </a:buClr>
              <a:buSzPts val="3200"/>
              <a:buFont typeface="Arial"/>
              <a:buNone/>
            </a:pPr>
            <a:r>
              <a:rPr lang="en-US"/>
              <a:t>part </a:t>
            </a:r>
            <a:r>
              <a:rPr lang="en-US" sz="3200" b="0" i="0" u="none">
                <a:solidFill>
                  <a:schemeClr val="dk1"/>
                </a:solidFill>
                <a:latin typeface="Arial"/>
                <a:ea typeface="Arial"/>
                <a:cs typeface="Arial"/>
                <a:sym typeface="Arial"/>
              </a:rPr>
              <a:t>2 = /24 		</a:t>
            </a:r>
            <a:endParaRPr sz="3200" b="0" i="0" u="none">
              <a:solidFill>
                <a:schemeClr val="dk1"/>
              </a:solidFill>
              <a:latin typeface="Arial"/>
              <a:ea typeface="Arial"/>
              <a:cs typeface="Arial"/>
              <a:sym typeface="Arial"/>
            </a:endParaRPr>
          </a:p>
          <a:p>
            <a:pPr marL="342900" lvl="0" indent="-342900" algn="l" rtl="0">
              <a:lnSpc>
                <a:spcPct val="100000"/>
              </a:lnSpc>
              <a:spcBef>
                <a:spcPts val="0"/>
              </a:spcBef>
              <a:spcAft>
                <a:spcPts val="0"/>
              </a:spcAft>
              <a:buClr>
                <a:schemeClr val="dk1"/>
              </a:buClr>
              <a:buSzPts val="3200"/>
              <a:buFont typeface="Arial"/>
              <a:buNone/>
            </a:pPr>
            <a:r>
              <a:rPr lang="en-US"/>
              <a:t>part </a:t>
            </a:r>
            <a:r>
              <a:rPr lang="en-US" sz="3200" b="0" i="0" u="none">
                <a:solidFill>
                  <a:schemeClr val="dk1"/>
                </a:solidFill>
                <a:latin typeface="Arial"/>
                <a:ea typeface="Arial"/>
                <a:cs typeface="Arial"/>
                <a:sym typeface="Arial"/>
              </a:rPr>
              <a:t>3 = /14</a:t>
            </a:r>
            <a:endParaRPr/>
          </a:p>
          <a:p>
            <a:pPr marL="342900" lvl="0" indent="-342900" algn="l" rtl="0">
              <a:lnSpc>
                <a:spcPct val="100000"/>
              </a:lnSpc>
              <a:spcBef>
                <a:spcPts val="640"/>
              </a:spcBef>
              <a:spcAft>
                <a:spcPts val="0"/>
              </a:spcAft>
              <a:buClr>
                <a:schemeClr val="dk1"/>
              </a:buClr>
              <a:buSzPts val="3200"/>
              <a:buFont typeface="Arial"/>
              <a:buNone/>
            </a:pPr>
            <a:r>
              <a:rPr lang="en-US"/>
              <a:t>t</a:t>
            </a:r>
            <a:r>
              <a:rPr lang="en-US" sz="3200" b="0" i="0" u="none">
                <a:solidFill>
                  <a:schemeClr val="dk1"/>
                </a:solidFill>
                <a:latin typeface="Arial"/>
                <a:ea typeface="Arial"/>
                <a:cs typeface="Arial"/>
                <a:sym typeface="Arial"/>
              </a:rPr>
              <a:t>otal out of 50		</a:t>
            </a:r>
            <a:endParaRPr sz="3200" b="0" i="0" u="none">
              <a:solidFill>
                <a:schemeClr val="dk1"/>
              </a:solidFill>
              <a:latin typeface="Arial"/>
              <a:ea typeface="Arial"/>
              <a:cs typeface="Arial"/>
              <a:sym typeface="Arial"/>
            </a:endParaRPr>
          </a:p>
          <a:p>
            <a:pPr marL="2628900" lvl="0" indent="-342900" algn="l" rtl="0">
              <a:lnSpc>
                <a:spcPct val="100000"/>
              </a:lnSpc>
              <a:spcBef>
                <a:spcPts val="64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x 2 = final % </a:t>
            </a:r>
            <a:r>
              <a:rPr lang="en-US"/>
              <a:t>grade (mark)</a:t>
            </a:r>
            <a:endParaRPr/>
          </a:p>
          <a:p>
            <a:pPr marL="34290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rgbClr val="009900"/>
              </a:buClr>
              <a:buSzPts val="2800"/>
              <a:buFont typeface="Arial"/>
              <a:buChar char="•"/>
            </a:pPr>
            <a:r>
              <a:rPr lang="en-US" sz="2800" b="0" i="0" u="none">
                <a:solidFill>
                  <a:srgbClr val="009900"/>
                </a:solidFill>
                <a:latin typeface="Arial"/>
                <a:ea typeface="Arial"/>
                <a:cs typeface="Arial"/>
                <a:sym typeface="Arial"/>
              </a:rPr>
              <a:t>Over</a:t>
            </a:r>
            <a:r>
              <a:rPr lang="en-US" sz="2800" b="0" i="0" u="none">
                <a:solidFill>
                  <a:srgbClr val="FF0000"/>
                </a:solidFill>
                <a:latin typeface="Arial"/>
                <a:ea typeface="Arial"/>
                <a:cs typeface="Arial"/>
                <a:sym typeface="Arial"/>
              </a:rPr>
              <a:t> </a:t>
            </a:r>
            <a:r>
              <a:rPr lang="en-US" sz="2800" b="0" i="0" u="none">
                <a:solidFill>
                  <a:srgbClr val="009900"/>
                </a:solidFill>
                <a:latin typeface="Arial"/>
                <a:ea typeface="Arial"/>
                <a:cs typeface="Arial"/>
                <a:sym typeface="Arial"/>
              </a:rPr>
              <a:t>60%</a:t>
            </a:r>
            <a:r>
              <a:rPr lang="en-US" sz="2800" b="0" i="0" u="none">
                <a:solidFill>
                  <a:schemeClr val="dk1"/>
                </a:solidFill>
                <a:latin typeface="Arial"/>
                <a:ea typeface="Arial"/>
                <a:cs typeface="Arial"/>
                <a:sym typeface="Arial"/>
              </a:rPr>
              <a:t> - students already required level and  encouraged to try at first Test session</a:t>
            </a:r>
            <a:endParaRPr/>
          </a:p>
        </p:txBody>
      </p:sp>
      <p:sp>
        <p:nvSpPr>
          <p:cNvPr id="298" name="Google Shape;298;p31"/>
          <p:cNvSpPr txBox="1"/>
          <p:nvPr/>
        </p:nvSpPr>
        <p:spPr>
          <a:xfrm rot="10800000" flipH="1">
            <a:off x="457200" y="1201619"/>
            <a:ext cx="8064600" cy="2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p31"/>
          <p:cNvSpPr txBox="1"/>
          <p:nvPr/>
        </p:nvSpPr>
        <p:spPr>
          <a:xfrm>
            <a:off x="539750" y="4365625"/>
            <a:ext cx="8424862" cy="9350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p31"/>
          <p:cNvSpPr txBox="1"/>
          <p:nvPr/>
        </p:nvSpPr>
        <p:spPr>
          <a:xfrm>
            <a:off x="468312" y="5300662"/>
            <a:ext cx="8064500" cy="9350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8ECF4D4-04A8-D64D-EAB8-381696AE76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98"/>
                                        </p:tgtEl>
                                      </p:cBhvr>
                                    </p:animEffect>
                                    <p:set>
                                      <p:cBhvr>
                                        <p:cTn id="7" dur="1" fill="hold">
                                          <p:stCondLst>
                                            <p:cond delay="1000"/>
                                          </p:stCondLst>
                                        </p:cTn>
                                        <p:tgtEl>
                                          <p:spTgt spid="2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99"/>
                                        </p:tgtEl>
                                      </p:cBhvr>
                                    </p:animEffect>
                                    <p:set>
                                      <p:cBhvr>
                                        <p:cTn id="12" dur="1" fill="hold">
                                          <p:stCondLst>
                                            <p:cond delay="1000"/>
                                          </p:stCondLst>
                                        </p:cTn>
                                        <p:tgtEl>
                                          <p:spTgt spid="29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00"/>
                                        </p:tgtEl>
                                      </p:cBhvr>
                                    </p:animEffect>
                                    <p:set>
                                      <p:cBhvr>
                                        <p:cTn id="17" dur="1" fill="hold">
                                          <p:stCondLst>
                                            <p:cond delay="1000"/>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2"/>
          <p:cNvPicPr preferRelativeResize="0"/>
          <p:nvPr/>
        </p:nvPicPr>
        <p:blipFill rotWithShape="1">
          <a:blip r:embed="rId3">
            <a:alphaModFix/>
          </a:blip>
          <a:srcRect/>
          <a:stretch/>
        </p:blipFill>
        <p:spPr>
          <a:xfrm>
            <a:off x="501650" y="620712"/>
            <a:ext cx="8069262" cy="5472112"/>
          </a:xfrm>
          <a:prstGeom prst="rect">
            <a:avLst/>
          </a:prstGeom>
          <a:noFill/>
          <a:ln>
            <a:noFill/>
          </a:ln>
        </p:spPr>
      </p:pic>
      <p:sp>
        <p:nvSpPr>
          <p:cNvPr id="2" name="Slide Number Placeholder 1">
            <a:extLst>
              <a:ext uri="{FF2B5EF4-FFF2-40B4-BE49-F238E27FC236}">
                <a16:creationId xmlns:a16="http://schemas.microsoft.com/office/drawing/2014/main" id="{7F422C4B-BD32-C948-2BA7-612C2820D5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3"/>
          <p:cNvPicPr preferRelativeResize="0"/>
          <p:nvPr/>
        </p:nvPicPr>
        <p:blipFill rotWithShape="1">
          <a:blip r:embed="rId3">
            <a:alphaModFix/>
          </a:blip>
          <a:srcRect/>
          <a:stretch/>
        </p:blipFill>
        <p:spPr>
          <a:xfrm>
            <a:off x="211137" y="404812"/>
            <a:ext cx="8494712" cy="5616575"/>
          </a:xfrm>
          <a:prstGeom prst="rect">
            <a:avLst/>
          </a:prstGeom>
          <a:noFill/>
          <a:ln>
            <a:noFill/>
          </a:ln>
        </p:spPr>
      </p:pic>
      <p:sp>
        <p:nvSpPr>
          <p:cNvPr id="2" name="Slide Number Placeholder 1">
            <a:extLst>
              <a:ext uri="{FF2B5EF4-FFF2-40B4-BE49-F238E27FC236}">
                <a16:creationId xmlns:a16="http://schemas.microsoft.com/office/drawing/2014/main" id="{298F2CD9-0CD7-C723-F0BF-A57C5BE72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4"/>
          <p:cNvPicPr preferRelativeResize="0"/>
          <p:nvPr/>
        </p:nvPicPr>
        <p:blipFill rotWithShape="1">
          <a:blip r:embed="rId3">
            <a:alphaModFix/>
          </a:blip>
          <a:srcRect/>
          <a:stretch/>
        </p:blipFill>
        <p:spPr>
          <a:xfrm>
            <a:off x="273050" y="404812"/>
            <a:ext cx="8467725" cy="5761037"/>
          </a:xfrm>
          <a:prstGeom prst="rect">
            <a:avLst/>
          </a:prstGeom>
          <a:noFill/>
          <a:ln>
            <a:noFill/>
          </a:ln>
        </p:spPr>
      </p:pic>
      <p:sp>
        <p:nvSpPr>
          <p:cNvPr id="2" name="Slide Number Placeholder 1">
            <a:extLst>
              <a:ext uri="{FF2B5EF4-FFF2-40B4-BE49-F238E27FC236}">
                <a16:creationId xmlns:a16="http://schemas.microsoft.com/office/drawing/2014/main" id="{3489F893-1FF9-269E-03D7-C8090C1110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The Three Minute Test</a:t>
            </a:r>
            <a:endParaRPr/>
          </a:p>
        </p:txBody>
      </p:sp>
      <p:pic>
        <p:nvPicPr>
          <p:cNvPr id="321" name="Google Shape;321;p35" descr="Risultati immagini per 3 MINUTES"/>
          <p:cNvPicPr preferRelativeResize="0"/>
          <p:nvPr/>
        </p:nvPicPr>
        <p:blipFill rotWithShape="1">
          <a:blip r:embed="rId3">
            <a:alphaModFix/>
          </a:blip>
          <a:srcRect/>
          <a:stretch/>
        </p:blipFill>
        <p:spPr>
          <a:xfrm>
            <a:off x="2627312" y="1989137"/>
            <a:ext cx="3471862" cy="3471862"/>
          </a:xfrm>
          <a:prstGeom prst="rect">
            <a:avLst/>
          </a:prstGeom>
          <a:noFill/>
          <a:ln>
            <a:noFill/>
          </a:ln>
        </p:spPr>
      </p:pic>
      <p:sp>
        <p:nvSpPr>
          <p:cNvPr id="2" name="Slide Number Placeholder 1">
            <a:extLst>
              <a:ext uri="{FF2B5EF4-FFF2-40B4-BE49-F238E27FC236}">
                <a16:creationId xmlns:a16="http://schemas.microsoft.com/office/drawing/2014/main" id="{E752773D-9A77-9CE8-EB86-9EC2562620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6"/>
          <p:cNvPicPr preferRelativeResize="0"/>
          <p:nvPr/>
        </p:nvPicPr>
        <p:blipFill rotWithShape="1">
          <a:blip r:embed="rId3">
            <a:alphaModFix/>
          </a:blip>
          <a:srcRect/>
          <a:stretch/>
        </p:blipFill>
        <p:spPr>
          <a:xfrm>
            <a:off x="41275" y="188912"/>
            <a:ext cx="9061450" cy="5903912"/>
          </a:xfrm>
          <a:prstGeom prst="rect">
            <a:avLst/>
          </a:prstGeom>
          <a:noFill/>
          <a:ln>
            <a:noFill/>
          </a:ln>
        </p:spPr>
      </p:pic>
      <p:sp>
        <p:nvSpPr>
          <p:cNvPr id="2" name="Slide Number Placeholder 1">
            <a:extLst>
              <a:ext uri="{FF2B5EF4-FFF2-40B4-BE49-F238E27FC236}">
                <a16:creationId xmlns:a16="http://schemas.microsoft.com/office/drawing/2014/main" id="{D58161FE-E422-9245-EED7-7FD3B7DF5E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7"/>
          <p:cNvPicPr preferRelativeResize="0"/>
          <p:nvPr/>
        </p:nvPicPr>
        <p:blipFill rotWithShape="1">
          <a:blip r:embed="rId3">
            <a:alphaModFix/>
          </a:blip>
          <a:srcRect/>
          <a:stretch/>
        </p:blipFill>
        <p:spPr>
          <a:xfrm>
            <a:off x="25400" y="333375"/>
            <a:ext cx="8726487" cy="1800225"/>
          </a:xfrm>
          <a:prstGeom prst="rect">
            <a:avLst/>
          </a:prstGeom>
          <a:noFill/>
          <a:ln>
            <a:noFill/>
          </a:ln>
        </p:spPr>
      </p:pic>
      <p:pic>
        <p:nvPicPr>
          <p:cNvPr id="332" name="Google Shape;332;p37" descr="Role of a Mentor: How to Give Advice -"/>
          <p:cNvPicPr preferRelativeResize="0"/>
          <p:nvPr/>
        </p:nvPicPr>
        <p:blipFill rotWithShape="1">
          <a:blip r:embed="rId4">
            <a:alphaModFix/>
          </a:blip>
          <a:srcRect/>
          <a:stretch/>
        </p:blipFill>
        <p:spPr>
          <a:xfrm>
            <a:off x="2124075" y="2565400"/>
            <a:ext cx="4622800" cy="3646487"/>
          </a:xfrm>
          <a:prstGeom prst="rect">
            <a:avLst/>
          </a:prstGeom>
          <a:noFill/>
          <a:ln>
            <a:noFill/>
          </a:ln>
        </p:spPr>
      </p:pic>
      <p:sp>
        <p:nvSpPr>
          <p:cNvPr id="2" name="Slide Number Placeholder 1">
            <a:extLst>
              <a:ext uri="{FF2B5EF4-FFF2-40B4-BE49-F238E27FC236}">
                <a16:creationId xmlns:a16="http://schemas.microsoft.com/office/drawing/2014/main" id="{CBFD24A9-CBFD-7AD6-A60E-740F281E5D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Homework </a:t>
            </a:r>
            <a:r>
              <a:rPr lang="en-US"/>
              <a:t>for Lesson 8</a:t>
            </a:r>
            <a:endParaRPr/>
          </a:p>
        </p:txBody>
      </p:sp>
      <p:sp>
        <p:nvSpPr>
          <p:cNvPr id="338" name="Google Shape;338;p38"/>
          <p:cNvSpPr txBox="1">
            <a:spLocks noGrp="1"/>
          </p:cNvSpPr>
          <p:nvPr>
            <p:ph type="body" idx="1"/>
          </p:nvPr>
        </p:nvSpPr>
        <p:spPr>
          <a:xfrm>
            <a:off x="457200" y="1600200"/>
            <a:ext cx="8507412"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Read (and study) p</a:t>
            </a:r>
            <a:r>
              <a:rPr lang="en-US" dirty="0"/>
              <a:t>p. </a:t>
            </a:r>
            <a:r>
              <a:rPr lang="en-US" sz="3200" b="0" i="0" u="none" dirty="0">
                <a:solidFill>
                  <a:schemeClr val="dk1"/>
                </a:solidFill>
                <a:latin typeface="Arial"/>
                <a:ea typeface="Arial"/>
                <a:cs typeface="Arial"/>
                <a:sym typeface="Arial"/>
              </a:rPr>
              <a:t>26</a:t>
            </a:r>
            <a:r>
              <a:rPr lang="en-US" dirty="0"/>
              <a:t>-</a:t>
            </a:r>
            <a:r>
              <a:rPr lang="en-US" sz="3200" b="0" i="0" u="none" dirty="0">
                <a:solidFill>
                  <a:schemeClr val="dk1"/>
                </a:solidFill>
                <a:latin typeface="Arial"/>
                <a:ea typeface="Arial"/>
                <a:cs typeface="Arial"/>
                <a:sym typeface="Arial"/>
              </a:rPr>
              <a:t>27 &amp; complete task #2 found in the booklet folder (</a:t>
            </a:r>
            <a:r>
              <a:rPr lang="en-US" sz="3200" b="0" i="1" u="none" dirty="0" err="1">
                <a:solidFill>
                  <a:schemeClr val="dk1"/>
                </a:solidFill>
                <a:latin typeface="Arial"/>
                <a:ea typeface="Arial"/>
                <a:cs typeface="Arial"/>
                <a:sym typeface="Arial"/>
              </a:rPr>
              <a:t>dispensa</a:t>
            </a:r>
            <a:r>
              <a:rPr lang="en-US" sz="3200" b="0" i="0" u="none" dirty="0">
                <a:solidFill>
                  <a:schemeClr val="dk1"/>
                </a:solidFill>
                <a:latin typeface="Arial"/>
                <a:ea typeface="Arial"/>
                <a:cs typeface="Arial"/>
                <a:sym typeface="Arial"/>
              </a:rPr>
              <a:t>).</a:t>
            </a:r>
            <a:endParaRPr dirty="0"/>
          </a:p>
          <a:p>
            <a:pPr marL="342900" lvl="0" indent="-342900" algn="l" rtl="0">
              <a:lnSpc>
                <a:spcPct val="100000"/>
              </a:lnSpc>
              <a:spcBef>
                <a:spcPts val="640"/>
              </a:spcBef>
              <a:spcAft>
                <a:spcPts val="0"/>
              </a:spcAft>
              <a:buClr>
                <a:srgbClr val="FF0000"/>
              </a:buClr>
              <a:buSzPts val="3200"/>
              <a:buFont typeface="Arial"/>
              <a:buChar char="•"/>
            </a:pPr>
            <a:r>
              <a:rPr lang="en-US" sz="3200" b="0" i="0" u="none" dirty="0">
                <a:solidFill>
                  <a:srgbClr val="FF0000"/>
                </a:solidFill>
                <a:latin typeface="Arial"/>
                <a:ea typeface="Arial"/>
                <a:cs typeface="Arial"/>
                <a:sym typeface="Arial"/>
              </a:rPr>
              <a:t>Start</a:t>
            </a:r>
            <a:r>
              <a:rPr lang="en-US" sz="3200" b="0" i="0" u="none" dirty="0">
                <a:solidFill>
                  <a:schemeClr val="dk1"/>
                </a:solidFill>
                <a:latin typeface="Arial"/>
                <a:ea typeface="Arial"/>
                <a:cs typeface="Arial"/>
                <a:sym typeface="Arial"/>
              </a:rPr>
              <a:t> the grammar section on pp. 28</a:t>
            </a:r>
            <a:r>
              <a:rPr lang="en-US" dirty="0"/>
              <a:t>-</a:t>
            </a:r>
            <a:r>
              <a:rPr lang="en-US" sz="3200" b="0" i="0" u="none" dirty="0">
                <a:solidFill>
                  <a:schemeClr val="dk1"/>
                </a:solidFill>
                <a:latin typeface="Arial"/>
                <a:ea typeface="Arial"/>
                <a:cs typeface="Arial"/>
                <a:sym typeface="Arial"/>
              </a:rPr>
              <a:t>32 </a:t>
            </a:r>
            <a:r>
              <a:rPr lang="en-US" dirty="0"/>
              <a:t>and</a:t>
            </a:r>
            <a:r>
              <a:rPr lang="en-US" sz="3200" b="0" i="0" u="none" dirty="0">
                <a:solidFill>
                  <a:schemeClr val="dk1"/>
                </a:solidFill>
                <a:latin typeface="Arial"/>
                <a:ea typeface="Arial"/>
                <a:cs typeface="Arial"/>
                <a:sym typeface="Arial"/>
              </a:rPr>
              <a:t> visit some grammar practice sites. </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Study </a:t>
            </a:r>
            <a:r>
              <a:rPr lang="en-US" sz="3200" b="0" i="1" u="none" dirty="0">
                <a:solidFill>
                  <a:schemeClr val="dk1"/>
                </a:solidFill>
                <a:latin typeface="Arial"/>
                <a:ea typeface="Arial"/>
                <a:cs typeface="Arial"/>
                <a:sym typeface="Arial"/>
              </a:rPr>
              <a:t>The Grammar Test </a:t>
            </a:r>
            <a:r>
              <a:rPr lang="en-US" sz="3200" b="0" i="0" u="none" dirty="0">
                <a:solidFill>
                  <a:schemeClr val="dk1"/>
                </a:solidFill>
                <a:latin typeface="Arial"/>
                <a:ea typeface="Arial"/>
                <a:cs typeface="Arial"/>
                <a:sym typeface="Arial"/>
              </a:rPr>
              <a:t>section</a:t>
            </a:r>
            <a:r>
              <a:rPr lang="en-US" dirty="0"/>
              <a:t>.</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Read (and study) the </a:t>
            </a:r>
            <a:r>
              <a:rPr lang="en-US" sz="3200" b="0" i="1" u="none" dirty="0">
                <a:solidFill>
                  <a:schemeClr val="dk1"/>
                </a:solidFill>
                <a:latin typeface="Arial"/>
                <a:ea typeface="Arial"/>
                <a:cs typeface="Arial"/>
                <a:sym typeface="Arial"/>
              </a:rPr>
              <a:t>Lenny Kravitz </a:t>
            </a:r>
            <a:r>
              <a:rPr lang="en-US" sz="3200" b="0" i="0" u="none" dirty="0">
                <a:solidFill>
                  <a:schemeClr val="dk1"/>
                </a:solidFill>
                <a:latin typeface="Arial"/>
                <a:ea typeface="Arial"/>
                <a:cs typeface="Arial"/>
                <a:sym typeface="Arial"/>
              </a:rPr>
              <a:t>text on p. 35: consider the role of </a:t>
            </a:r>
            <a:r>
              <a:rPr lang="en-US" sz="3200" b="1" i="1" u="none" dirty="0">
                <a:solidFill>
                  <a:schemeClr val="dk1"/>
                </a:solidFill>
              </a:rPr>
              <a:t>grammar</a:t>
            </a:r>
            <a:r>
              <a:rPr lang="en-US" sz="3200" b="0" i="0" u="none" dirty="0">
                <a:solidFill>
                  <a:schemeClr val="dk1"/>
                </a:solidFill>
                <a:latin typeface="Arial"/>
                <a:ea typeface="Arial"/>
                <a:cs typeface="Arial"/>
                <a:sym typeface="Arial"/>
              </a:rPr>
              <a:t> in this text.</a:t>
            </a:r>
            <a:endParaRPr dirty="0"/>
          </a:p>
          <a:p>
            <a:pPr marL="34290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C407F89C-CEFC-AE3A-3923-554DEADF69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52DB3-EF46-EA54-8158-AFF28D9CF1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pic>
        <p:nvPicPr>
          <p:cNvPr id="4" name="Picture 3">
            <a:extLst>
              <a:ext uri="{FF2B5EF4-FFF2-40B4-BE49-F238E27FC236}">
                <a16:creationId xmlns:a16="http://schemas.microsoft.com/office/drawing/2014/main" id="{574AE64D-3D7B-5711-755D-DF0BE972D5A3}"/>
              </a:ext>
            </a:extLst>
          </p:cNvPr>
          <p:cNvPicPr>
            <a:picLocks noChangeAspect="1"/>
          </p:cNvPicPr>
          <p:nvPr/>
        </p:nvPicPr>
        <p:blipFill>
          <a:blip r:embed="rId2"/>
          <a:stretch>
            <a:fillRect/>
          </a:stretch>
        </p:blipFill>
        <p:spPr>
          <a:xfrm>
            <a:off x="689317" y="844062"/>
            <a:ext cx="7512148" cy="5078436"/>
          </a:xfrm>
          <a:prstGeom prst="rect">
            <a:avLst/>
          </a:prstGeom>
        </p:spPr>
      </p:pic>
    </p:spTree>
    <p:extLst>
      <p:ext uri="{BB962C8B-B14F-4D97-AF65-F5344CB8AC3E}">
        <p14:creationId xmlns:p14="http://schemas.microsoft.com/office/powerpoint/2010/main" val="282288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a:stretch/>
        </p:blipFill>
        <p:spPr>
          <a:xfrm>
            <a:off x="2339975" y="-34925"/>
            <a:ext cx="5842000" cy="6858000"/>
          </a:xfrm>
          <a:prstGeom prst="rect">
            <a:avLst/>
          </a:prstGeom>
          <a:noFill/>
          <a:ln>
            <a:noFill/>
          </a:ln>
        </p:spPr>
      </p:pic>
      <p:sp>
        <p:nvSpPr>
          <p:cNvPr id="106" name="Google Shape;106;p5"/>
          <p:cNvSpPr/>
          <p:nvPr/>
        </p:nvSpPr>
        <p:spPr>
          <a:xfrm rot="1380000">
            <a:off x="1154112" y="4845050"/>
            <a:ext cx="1409700" cy="485775"/>
          </a:xfrm>
          <a:prstGeom prst="rightArrow">
            <a:avLst>
              <a:gd name="adj1" fmla="val 50000"/>
              <a:gd name="adj2" fmla="val 50000"/>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411FA8D-D9AB-5C6E-0BBE-72F6FD1155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6"/>
          <p:cNvPicPr preferRelativeResize="0"/>
          <p:nvPr/>
        </p:nvPicPr>
        <p:blipFill rotWithShape="1">
          <a:blip r:embed="rId3">
            <a:alphaModFix/>
          </a:blip>
          <a:srcRect/>
          <a:stretch/>
        </p:blipFill>
        <p:spPr>
          <a:xfrm>
            <a:off x="2657475" y="2295525"/>
            <a:ext cx="3829050" cy="2266950"/>
          </a:xfrm>
          <a:prstGeom prst="rect">
            <a:avLst/>
          </a:prstGeom>
          <a:noFill/>
          <a:ln>
            <a:noFill/>
          </a:ln>
        </p:spPr>
      </p:pic>
      <p:pic>
        <p:nvPicPr>
          <p:cNvPr id="112" name="Google Shape;112;p6"/>
          <p:cNvPicPr preferRelativeResize="0"/>
          <p:nvPr/>
        </p:nvPicPr>
        <p:blipFill rotWithShape="1">
          <a:blip r:embed="rId4">
            <a:alphaModFix/>
          </a:blip>
          <a:srcRect/>
          <a:stretch/>
        </p:blipFill>
        <p:spPr>
          <a:xfrm>
            <a:off x="4572000" y="4365625"/>
            <a:ext cx="2514600" cy="1485900"/>
          </a:xfrm>
          <a:prstGeom prst="rect">
            <a:avLst/>
          </a:prstGeom>
          <a:noFill/>
          <a:ln>
            <a:noFill/>
          </a:ln>
        </p:spPr>
      </p:pic>
      <p:pic>
        <p:nvPicPr>
          <p:cNvPr id="113" name="Google Shape;113;p6"/>
          <p:cNvPicPr preferRelativeResize="0"/>
          <p:nvPr/>
        </p:nvPicPr>
        <p:blipFill rotWithShape="1">
          <a:blip r:embed="rId5">
            <a:alphaModFix/>
          </a:blip>
          <a:srcRect/>
          <a:stretch/>
        </p:blipFill>
        <p:spPr>
          <a:xfrm>
            <a:off x="1692275" y="4292600"/>
            <a:ext cx="2647950" cy="1485900"/>
          </a:xfrm>
          <a:prstGeom prst="rect">
            <a:avLst/>
          </a:prstGeom>
          <a:noFill/>
          <a:ln>
            <a:noFill/>
          </a:ln>
        </p:spPr>
      </p:pic>
      <p:pic>
        <p:nvPicPr>
          <p:cNvPr id="114" name="Google Shape;114;p6" descr="Risultati immagini per making progress"/>
          <p:cNvPicPr preferRelativeResize="0"/>
          <p:nvPr/>
        </p:nvPicPr>
        <p:blipFill rotWithShape="1">
          <a:blip r:embed="rId6">
            <a:alphaModFix/>
          </a:blip>
          <a:srcRect/>
          <a:stretch/>
        </p:blipFill>
        <p:spPr>
          <a:xfrm>
            <a:off x="1476375" y="2349500"/>
            <a:ext cx="6105525" cy="3810000"/>
          </a:xfrm>
          <a:prstGeom prst="rect">
            <a:avLst/>
          </a:prstGeom>
          <a:noFill/>
          <a:ln>
            <a:noFill/>
          </a:ln>
        </p:spPr>
      </p:pic>
      <p:sp>
        <p:nvSpPr>
          <p:cNvPr id="2" name="Slide Number Placeholder 1">
            <a:extLst>
              <a:ext uri="{FF2B5EF4-FFF2-40B4-BE49-F238E27FC236}">
                <a16:creationId xmlns:a16="http://schemas.microsoft.com/office/drawing/2014/main" id="{4067432C-B329-2F0E-F013-8552AE66F7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Times New Roman"/>
              <a:buNone/>
            </a:pPr>
            <a:r>
              <a:rPr lang="en-US" sz="4400" b="1" i="0" u="none">
                <a:solidFill>
                  <a:schemeClr val="lt1"/>
                </a:solidFill>
                <a:latin typeface="Times New Roman"/>
                <a:ea typeface="Times New Roman"/>
                <a:cs typeface="Times New Roman"/>
                <a:sym typeface="Times New Roman"/>
              </a:rPr>
              <a:t>TRANSITIONS</a:t>
            </a:r>
            <a:endParaRPr/>
          </a:p>
        </p:txBody>
      </p:sp>
      <p:pic>
        <p:nvPicPr>
          <p:cNvPr id="120" name="Google Shape;120;p7"/>
          <p:cNvPicPr preferRelativeResize="0">
            <a:picLocks noGrp="1"/>
          </p:cNvPicPr>
          <p:nvPr>
            <p:ph type="body" idx="1"/>
          </p:nvPr>
        </p:nvPicPr>
        <p:blipFill rotWithShape="1">
          <a:blip r:embed="rId3">
            <a:alphaModFix/>
          </a:blip>
          <a:srcRect/>
          <a:stretch/>
        </p:blipFill>
        <p:spPr>
          <a:xfrm>
            <a:off x="457200" y="1600200"/>
            <a:ext cx="8229600" cy="4525962"/>
          </a:xfrm>
          <a:prstGeom prst="rect">
            <a:avLst/>
          </a:prstGeom>
          <a:noFill/>
          <a:ln>
            <a:noFill/>
          </a:ln>
        </p:spPr>
      </p:pic>
      <p:sp>
        <p:nvSpPr>
          <p:cNvPr id="121" name="Google Shape;121;p7"/>
          <p:cNvSpPr txBox="1"/>
          <p:nvPr/>
        </p:nvSpPr>
        <p:spPr>
          <a:xfrm>
            <a:off x="673100" y="4905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Times New Roman"/>
              <a:buNone/>
            </a:pPr>
            <a:r>
              <a:rPr lang="en-US" sz="4400" b="1" i="0" u="none" dirty="0">
                <a:solidFill>
                  <a:schemeClr val="dk1"/>
                </a:solidFill>
                <a:latin typeface="Times New Roman"/>
                <a:ea typeface="Times New Roman"/>
                <a:cs typeface="Times New Roman"/>
                <a:sym typeface="Times New Roman"/>
              </a:rPr>
              <a:t>Today’s </a:t>
            </a:r>
            <a:r>
              <a:rPr lang="en-US" sz="4400" b="1" dirty="0">
                <a:solidFill>
                  <a:schemeClr val="dk1"/>
                </a:solidFill>
                <a:latin typeface="Times New Roman"/>
                <a:ea typeface="Times New Roman"/>
                <a:cs typeface="Times New Roman"/>
                <a:sym typeface="Times New Roman"/>
              </a:rPr>
              <a:t>class</a:t>
            </a:r>
            <a:endParaRPr dirty="0"/>
          </a:p>
        </p:txBody>
      </p:sp>
      <p:sp>
        <p:nvSpPr>
          <p:cNvPr id="2" name="Slide Number Placeholder 1">
            <a:extLst>
              <a:ext uri="{FF2B5EF4-FFF2-40B4-BE49-F238E27FC236}">
                <a16:creationId xmlns:a16="http://schemas.microsoft.com/office/drawing/2014/main" id="{3DC755D9-8E73-968A-406D-F103610DBA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p:cNvPicPr preferRelativeResize="0"/>
          <p:nvPr/>
        </p:nvPicPr>
        <p:blipFill rotWithShape="1">
          <a:blip r:embed="rId3">
            <a:alphaModFix/>
          </a:blip>
          <a:srcRect/>
          <a:stretch/>
        </p:blipFill>
        <p:spPr>
          <a:xfrm>
            <a:off x="1159487" y="762000"/>
            <a:ext cx="6399212" cy="5334000"/>
          </a:xfrm>
          <a:prstGeom prst="rect">
            <a:avLst/>
          </a:prstGeom>
          <a:noFill/>
          <a:ln>
            <a:noFill/>
          </a:ln>
        </p:spPr>
      </p:pic>
      <p:cxnSp>
        <p:nvCxnSpPr>
          <p:cNvPr id="127" name="Google Shape;127;p8"/>
          <p:cNvCxnSpPr/>
          <p:nvPr/>
        </p:nvCxnSpPr>
        <p:spPr>
          <a:xfrm rot="10800000">
            <a:off x="7380287" y="4221162"/>
            <a:ext cx="0" cy="1152525"/>
          </a:xfrm>
          <a:prstGeom prst="straightConnector1">
            <a:avLst/>
          </a:prstGeom>
          <a:noFill/>
          <a:ln w="38100" cap="flat" cmpd="sng">
            <a:solidFill>
              <a:srgbClr val="FF0000"/>
            </a:solidFill>
            <a:prstDash val="solid"/>
            <a:miter lim="800000"/>
            <a:headEnd type="none" w="med" len="med"/>
            <a:tailEnd type="none" w="med" len="med"/>
          </a:ln>
        </p:spPr>
      </p:cxnSp>
      <p:cxnSp>
        <p:nvCxnSpPr>
          <p:cNvPr id="128" name="Google Shape;128;p8"/>
          <p:cNvCxnSpPr/>
          <p:nvPr/>
        </p:nvCxnSpPr>
        <p:spPr>
          <a:xfrm rot="10800000">
            <a:off x="1116012" y="4292600"/>
            <a:ext cx="0" cy="1152525"/>
          </a:xfrm>
          <a:prstGeom prst="straightConnector1">
            <a:avLst/>
          </a:prstGeom>
          <a:noFill/>
          <a:ln w="38100" cap="flat" cmpd="sng">
            <a:solidFill>
              <a:srgbClr val="FF0000"/>
            </a:solidFill>
            <a:prstDash val="solid"/>
            <a:miter lim="800000"/>
            <a:headEnd type="none" w="med" len="med"/>
            <a:tailEnd type="none" w="med" len="med"/>
          </a:ln>
        </p:spPr>
      </p:cxnSp>
      <p:sp>
        <p:nvSpPr>
          <p:cNvPr id="129" name="Google Shape;129;p8"/>
          <p:cNvSpPr txBox="1"/>
          <p:nvPr/>
        </p:nvSpPr>
        <p:spPr>
          <a:xfrm>
            <a:off x="0" y="0"/>
            <a:ext cx="539750" cy="549275"/>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p11</a:t>
            </a:r>
            <a:endParaRPr/>
          </a:p>
        </p:txBody>
      </p:sp>
      <p:sp>
        <p:nvSpPr>
          <p:cNvPr id="2" name="Slide Number Placeholder 1">
            <a:extLst>
              <a:ext uri="{FF2B5EF4-FFF2-40B4-BE49-F238E27FC236}">
                <a16:creationId xmlns:a16="http://schemas.microsoft.com/office/drawing/2014/main" id="{14C21CAA-6D99-DC99-CAB9-0ED24B25A7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190daf49b50_0_0"/>
          <p:cNvPicPr preferRelativeResize="0"/>
          <p:nvPr/>
        </p:nvPicPr>
        <p:blipFill>
          <a:blip r:embed="rId3">
            <a:alphaModFix/>
          </a:blip>
          <a:stretch>
            <a:fillRect/>
          </a:stretch>
        </p:blipFill>
        <p:spPr>
          <a:xfrm>
            <a:off x="2365050" y="381000"/>
            <a:ext cx="3924300" cy="6096000"/>
          </a:xfrm>
          <a:prstGeom prst="rect">
            <a:avLst/>
          </a:prstGeom>
          <a:noFill/>
          <a:ln>
            <a:noFill/>
          </a:ln>
        </p:spPr>
      </p:pic>
      <p:sp>
        <p:nvSpPr>
          <p:cNvPr id="2" name="Slide Number Placeholder 1">
            <a:extLst>
              <a:ext uri="{FF2B5EF4-FFF2-40B4-BE49-F238E27FC236}">
                <a16:creationId xmlns:a16="http://schemas.microsoft.com/office/drawing/2014/main" id="{BDBC8525-4BD9-FCE4-6ACC-D24A478CE1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p:nvPr/>
        </p:nvSpPr>
        <p:spPr>
          <a:xfrm>
            <a:off x="658812" y="368300"/>
            <a:ext cx="8027987" cy="6191250"/>
          </a:xfrm>
          <a:prstGeom prst="triangle">
            <a:avLst>
              <a:gd name="adj" fmla="val 50000"/>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a:solidFill>
                  <a:schemeClr val="dk1"/>
                </a:solidFill>
                <a:latin typeface="Arial"/>
                <a:ea typeface="Arial"/>
                <a:cs typeface="Arial"/>
                <a:sym typeface="Arial"/>
              </a:rPr>
              <a:t>Words</a:t>
            </a:r>
            <a:endParaRPr/>
          </a:p>
          <a:p>
            <a:pPr marL="0" marR="0" lvl="0" indent="0" algn="ctr" rtl="0">
              <a:lnSpc>
                <a:spcPct val="100000"/>
              </a:lnSpc>
              <a:spcBef>
                <a:spcPts val="24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0" marR="0" lvl="0" indent="0" algn="ctr" rtl="0">
              <a:lnSpc>
                <a:spcPct val="100000"/>
              </a:lnSpc>
              <a:spcBef>
                <a:spcPts val="960"/>
              </a:spcBef>
              <a:spcAft>
                <a:spcPts val="0"/>
              </a:spcAft>
              <a:buClr>
                <a:schemeClr val="dk1"/>
              </a:buClr>
              <a:buSzPts val="4800"/>
              <a:buFont typeface="Arial"/>
              <a:buNone/>
            </a:pPr>
            <a:r>
              <a:rPr lang="en-US" sz="4800" b="1" i="0" u="none">
                <a:solidFill>
                  <a:schemeClr val="dk1"/>
                </a:solidFill>
                <a:latin typeface="Arial"/>
                <a:ea typeface="Arial"/>
                <a:cs typeface="Arial"/>
                <a:sym typeface="Arial"/>
              </a:rPr>
              <a:t>Sentences</a:t>
            </a:r>
            <a:endParaRPr/>
          </a:p>
          <a:p>
            <a:pPr marL="0" marR="0" lvl="0" indent="0" algn="ctr" rtl="0">
              <a:lnSpc>
                <a:spcPct val="100000"/>
              </a:lnSpc>
              <a:spcBef>
                <a:spcPts val="200"/>
              </a:spcBef>
              <a:spcAft>
                <a:spcPts val="0"/>
              </a:spcAft>
              <a:buClr>
                <a:schemeClr val="dk1"/>
              </a:buClr>
              <a:buSzPts val="1000"/>
              <a:buFont typeface="Arial"/>
              <a:buNone/>
            </a:pPr>
            <a:endParaRPr sz="1000" b="1" i="0" u="none">
              <a:solidFill>
                <a:schemeClr val="dk1"/>
              </a:solidFill>
              <a:latin typeface="Arial"/>
              <a:ea typeface="Arial"/>
              <a:cs typeface="Arial"/>
              <a:sym typeface="Arial"/>
            </a:endParaRPr>
          </a:p>
          <a:p>
            <a:pPr marL="0" marR="0" lvl="0" indent="0" algn="ctr" rtl="0">
              <a:lnSpc>
                <a:spcPct val="100000"/>
              </a:lnSpc>
              <a:spcBef>
                <a:spcPts val="960"/>
              </a:spcBef>
              <a:spcAft>
                <a:spcPts val="0"/>
              </a:spcAft>
              <a:buClr>
                <a:schemeClr val="dk1"/>
              </a:buClr>
              <a:buSzPts val="4800"/>
              <a:buFont typeface="Arial"/>
              <a:buNone/>
            </a:pPr>
            <a:r>
              <a:rPr lang="en-US" sz="4800" b="1" i="0" u="none">
                <a:solidFill>
                  <a:schemeClr val="dk1"/>
                </a:solidFill>
                <a:latin typeface="Arial"/>
                <a:ea typeface="Arial"/>
                <a:cs typeface="Arial"/>
                <a:sym typeface="Arial"/>
              </a:rPr>
              <a:t>Paragraphs</a:t>
            </a:r>
            <a:endParaRPr/>
          </a:p>
          <a:p>
            <a:pPr marL="0" marR="0" lvl="0" indent="0" algn="ctr" rtl="0">
              <a:lnSpc>
                <a:spcPct val="100000"/>
              </a:lnSpc>
              <a:spcBef>
                <a:spcPts val="24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0" marR="0" lvl="0" indent="0" algn="ctr" rtl="0">
              <a:lnSpc>
                <a:spcPct val="100000"/>
              </a:lnSpc>
              <a:spcBef>
                <a:spcPts val="960"/>
              </a:spcBef>
              <a:spcAft>
                <a:spcPts val="0"/>
              </a:spcAft>
              <a:buClr>
                <a:schemeClr val="dk1"/>
              </a:buClr>
              <a:buSzPts val="4800"/>
              <a:buFont typeface="Arial"/>
              <a:buNone/>
            </a:pPr>
            <a:r>
              <a:rPr lang="en-US" sz="4800" b="1" i="0" u="none">
                <a:solidFill>
                  <a:schemeClr val="dk1"/>
                </a:solidFill>
                <a:latin typeface="Arial"/>
                <a:ea typeface="Arial"/>
                <a:cs typeface="Arial"/>
                <a:sym typeface="Arial"/>
              </a:rPr>
              <a:t>Sections</a:t>
            </a:r>
            <a:endParaRPr/>
          </a:p>
          <a:p>
            <a:pPr marL="0" marR="0" lvl="0" indent="0" algn="l" rtl="0">
              <a:lnSpc>
                <a:spcPct val="100000"/>
              </a:lnSpc>
              <a:spcBef>
                <a:spcPts val="0"/>
              </a:spcBef>
              <a:spcAft>
                <a:spcPts val="0"/>
              </a:spcAft>
              <a:buNone/>
            </a:pPr>
            <a:endParaRPr sz="4800" b="1" i="0" u="none">
              <a:solidFill>
                <a:schemeClr val="dk1"/>
              </a:solidFill>
              <a:latin typeface="Arial"/>
              <a:ea typeface="Arial"/>
              <a:cs typeface="Arial"/>
              <a:sym typeface="Arial"/>
            </a:endParaRPr>
          </a:p>
        </p:txBody>
      </p:sp>
      <p:cxnSp>
        <p:nvCxnSpPr>
          <p:cNvPr id="140" name="Google Shape;140;p9"/>
          <p:cNvCxnSpPr/>
          <p:nvPr/>
        </p:nvCxnSpPr>
        <p:spPr>
          <a:xfrm>
            <a:off x="2051050" y="4508500"/>
            <a:ext cx="4968875" cy="0"/>
          </a:xfrm>
          <a:prstGeom prst="straightConnector1">
            <a:avLst/>
          </a:prstGeom>
          <a:noFill/>
          <a:ln w="9525" cap="flat" cmpd="sng">
            <a:solidFill>
              <a:schemeClr val="dk1"/>
            </a:solidFill>
            <a:prstDash val="solid"/>
            <a:miter lim="800000"/>
            <a:headEnd type="none" w="med" len="med"/>
            <a:tailEnd type="none" w="med" len="med"/>
          </a:ln>
        </p:spPr>
      </p:cxnSp>
      <p:cxnSp>
        <p:nvCxnSpPr>
          <p:cNvPr id="141" name="Google Shape;141;p9"/>
          <p:cNvCxnSpPr/>
          <p:nvPr/>
        </p:nvCxnSpPr>
        <p:spPr>
          <a:xfrm>
            <a:off x="2916237" y="3357562"/>
            <a:ext cx="3240087" cy="0"/>
          </a:xfrm>
          <a:prstGeom prst="straightConnector1">
            <a:avLst/>
          </a:prstGeom>
          <a:noFill/>
          <a:ln w="9525" cap="flat" cmpd="sng">
            <a:solidFill>
              <a:schemeClr val="dk1"/>
            </a:solidFill>
            <a:prstDash val="solid"/>
            <a:miter lim="800000"/>
            <a:headEnd type="none" w="med" len="med"/>
            <a:tailEnd type="none" w="med" len="med"/>
          </a:ln>
        </p:spPr>
      </p:cxnSp>
      <p:cxnSp>
        <p:nvCxnSpPr>
          <p:cNvPr id="142" name="Google Shape;142;p9"/>
          <p:cNvCxnSpPr/>
          <p:nvPr/>
        </p:nvCxnSpPr>
        <p:spPr>
          <a:xfrm>
            <a:off x="1258887" y="5589587"/>
            <a:ext cx="6553200" cy="0"/>
          </a:xfrm>
          <a:prstGeom prst="straightConnector1">
            <a:avLst/>
          </a:prstGeom>
          <a:noFill/>
          <a:ln w="9525" cap="flat" cmpd="sng">
            <a:solidFill>
              <a:schemeClr val="dk1"/>
            </a:solidFill>
            <a:prstDash val="solid"/>
            <a:miter lim="800000"/>
            <a:headEnd type="none" w="med" len="med"/>
            <a:tailEnd type="none" w="med" len="med"/>
          </a:ln>
        </p:spPr>
      </p:cxnSp>
      <p:sp>
        <p:nvSpPr>
          <p:cNvPr id="143" name="Google Shape;143;p9"/>
          <p:cNvSpPr/>
          <p:nvPr/>
        </p:nvSpPr>
        <p:spPr>
          <a:xfrm rot="1380000">
            <a:off x="2211387" y="2608262"/>
            <a:ext cx="1409700" cy="485775"/>
          </a:xfrm>
          <a:prstGeom prst="rightArrow">
            <a:avLst>
              <a:gd name="adj1" fmla="val 50000"/>
              <a:gd name="adj2" fmla="val 50000"/>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4" name="Google Shape;144;p9"/>
          <p:cNvSpPr txBox="1">
            <a:spLocks noGrp="1"/>
          </p:cNvSpPr>
          <p:nvPr>
            <p:ph type="title"/>
          </p:nvPr>
        </p:nvSpPr>
        <p:spPr>
          <a:xfrm>
            <a:off x="658812" y="7524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4400" b="1" i="0" u="none">
                <a:solidFill>
                  <a:schemeClr val="dk1"/>
                </a:solidFill>
                <a:latin typeface="Times New Roman"/>
                <a:ea typeface="Times New Roman"/>
                <a:cs typeface="Times New Roman"/>
                <a:sym typeface="Times New Roman"/>
              </a:rPr>
              <a:t>TRANSITIONS</a:t>
            </a:r>
            <a:endParaRPr/>
          </a:p>
        </p:txBody>
      </p:sp>
      <p:sp>
        <p:nvSpPr>
          <p:cNvPr id="2" name="Slide Number Placeholder 1">
            <a:extLst>
              <a:ext uri="{FF2B5EF4-FFF2-40B4-BE49-F238E27FC236}">
                <a16:creationId xmlns:a16="http://schemas.microsoft.com/office/drawing/2014/main" id="{4A3E6151-3E34-1781-905D-0CEF0EBBD3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1040</Words>
  <Application>Microsoft Office PowerPoint</Application>
  <PresentationFormat>On-screen Show (4:3)</PresentationFormat>
  <Paragraphs>158</Paragraphs>
  <Slides>38</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Times New Roman</vt:lpstr>
      <vt:lpstr>Struttura predefinita</vt:lpstr>
      <vt:lpstr>The Study and  Production of  Texts </vt:lpstr>
      <vt:lpstr>PowerPoint Presentation</vt:lpstr>
      <vt:lpstr>Homework for today</vt:lpstr>
      <vt:lpstr>PowerPoint Presentation</vt:lpstr>
      <vt:lpstr>PowerPoint Presentation</vt:lpstr>
      <vt:lpstr>TRANSITIONS</vt:lpstr>
      <vt:lpstr>PowerPoint Presentation</vt:lpstr>
      <vt:lpstr>PowerPoint Presentation</vt:lpstr>
      <vt:lpstr>TRANSITIONS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Lingua inglese 1 =</vt:lpstr>
      <vt:lpstr>Guidelines for Grammar Test</vt:lpstr>
      <vt:lpstr>Grading Breakdown</vt:lpstr>
      <vt:lpstr>PowerPoint Presentation</vt:lpstr>
      <vt:lpstr>PowerPoint Presentation</vt:lpstr>
      <vt:lpstr>PowerPoint Presentation</vt:lpstr>
      <vt:lpstr>The Three Minute Test</vt:lpstr>
      <vt:lpstr>PowerPoint Presentation</vt:lpstr>
      <vt:lpstr>PowerPoint Presentation</vt:lpstr>
      <vt:lpstr>Homework for Lesson 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and  Production of  Texts</dc:title>
  <dc:creator>louise</dc:creator>
  <cp:lastModifiedBy>Failla NYC</cp:lastModifiedBy>
  <cp:revision>2</cp:revision>
  <dcterms:created xsi:type="dcterms:W3CDTF">2013-09-17T09:48:27Z</dcterms:created>
  <dcterms:modified xsi:type="dcterms:W3CDTF">2023-11-16T16:03:42Z</dcterms:modified>
</cp:coreProperties>
</file>