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37" r:id="rId3"/>
    <p:sldId id="319" r:id="rId4"/>
    <p:sldId id="306" r:id="rId5"/>
    <p:sldId id="324" r:id="rId6"/>
    <p:sldId id="328" r:id="rId7"/>
    <p:sldId id="310" r:id="rId8"/>
    <p:sldId id="327" r:id="rId9"/>
    <p:sldId id="307" r:id="rId10"/>
    <p:sldId id="313" r:id="rId11"/>
    <p:sldId id="316" r:id="rId12"/>
    <p:sldId id="335" r:id="rId13"/>
    <p:sldId id="342" r:id="rId14"/>
    <p:sldId id="323" r:id="rId15"/>
    <p:sldId id="343" r:id="rId16"/>
    <p:sldId id="344" r:id="rId17"/>
    <p:sldId id="334" r:id="rId18"/>
    <p:sldId id="330" r:id="rId19"/>
    <p:sldId id="332" r:id="rId20"/>
    <p:sldId id="333" r:id="rId21"/>
    <p:sldId id="261" r:id="rId22"/>
    <p:sldId id="338" r:id="rId23"/>
    <p:sldId id="336" r:id="rId24"/>
    <p:sldId id="339" r:id="rId25"/>
  </p:sldIdLst>
  <p:sldSz cx="9144000" cy="6858000" type="screen4x3"/>
  <p:notesSz cx="7099300" cy="102346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99FF99"/>
    <a:srgbClr val="66FF66"/>
    <a:srgbClr val="66CCFF"/>
    <a:srgbClr val="FFCC00"/>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60"/>
  </p:normalViewPr>
  <p:slideViewPr>
    <p:cSldViewPr>
      <p:cViewPr varScale="1">
        <p:scale>
          <a:sx n="80" d="100"/>
          <a:sy n="80" d="100"/>
        </p:scale>
        <p:origin x="12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295D594-E503-3FDC-9F90-D6E136A5C86D}"/>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it-IT" altLang="en-US"/>
          </a:p>
        </p:txBody>
      </p:sp>
      <p:sp>
        <p:nvSpPr>
          <p:cNvPr id="54275" name="Rectangle 3">
            <a:extLst>
              <a:ext uri="{FF2B5EF4-FFF2-40B4-BE49-F238E27FC236}">
                <a16:creationId xmlns:a16="http://schemas.microsoft.com/office/drawing/2014/main" id="{82A9D3A5-793C-46C7-B53D-73D5D9E9D6BB}"/>
              </a:ext>
            </a:extLst>
          </p:cNvPr>
          <p:cNvSpPr>
            <a:spLocks noGrp="1" noChangeArrowheads="1"/>
          </p:cNvSpPr>
          <p:nvPr>
            <p:ph type="dt" sz="quarter" idx="1"/>
          </p:nvPr>
        </p:nvSpPr>
        <p:spPr bwMode="auto">
          <a:xfrm>
            <a:off x="4021138"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it-IT" altLang="en-US"/>
          </a:p>
        </p:txBody>
      </p:sp>
      <p:sp>
        <p:nvSpPr>
          <p:cNvPr id="54276" name="Rectangle 4">
            <a:extLst>
              <a:ext uri="{FF2B5EF4-FFF2-40B4-BE49-F238E27FC236}">
                <a16:creationId xmlns:a16="http://schemas.microsoft.com/office/drawing/2014/main" id="{7D6F43F5-E725-1985-9ADC-D610ACEB3242}"/>
              </a:ext>
            </a:extLst>
          </p:cNvPr>
          <p:cNvSpPr>
            <a:spLocks noGrp="1" noChangeArrowheads="1"/>
          </p:cNvSpPr>
          <p:nvPr>
            <p:ph type="ftr" sz="quarter" idx="2"/>
          </p:nvPr>
        </p:nvSpPr>
        <p:spPr bwMode="auto">
          <a:xfrm>
            <a:off x="0"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it-IT" altLang="en-US"/>
          </a:p>
        </p:txBody>
      </p:sp>
      <p:sp>
        <p:nvSpPr>
          <p:cNvPr id="54277" name="Rectangle 5">
            <a:extLst>
              <a:ext uri="{FF2B5EF4-FFF2-40B4-BE49-F238E27FC236}">
                <a16:creationId xmlns:a16="http://schemas.microsoft.com/office/drawing/2014/main" id="{C74B90AD-C92D-1886-CCDC-518134875A5F}"/>
              </a:ext>
            </a:extLst>
          </p:cNvPr>
          <p:cNvSpPr>
            <a:spLocks noGrp="1" noChangeArrowheads="1"/>
          </p:cNvSpPr>
          <p:nvPr>
            <p:ph type="sldNum" sz="quarter" idx="3"/>
          </p:nvPr>
        </p:nvSpPr>
        <p:spPr bwMode="auto">
          <a:xfrm>
            <a:off x="4021138"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AE81BC9C-9443-45B7-BCB7-4B0DE0A78056}" type="slidenum">
              <a:rPr lang="it-IT" altLang="en-US"/>
              <a:pPr>
                <a:defRPr/>
              </a:pPr>
              <a:t>‹#›</a:t>
            </a:fld>
            <a:endParaRPr lang="it-IT"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2D4E0E2-77CE-FE05-C55F-74AACD3F447B}"/>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it-IT" altLang="en-US"/>
          </a:p>
        </p:txBody>
      </p:sp>
      <p:sp>
        <p:nvSpPr>
          <p:cNvPr id="91139" name="Rectangle 3">
            <a:extLst>
              <a:ext uri="{FF2B5EF4-FFF2-40B4-BE49-F238E27FC236}">
                <a16:creationId xmlns:a16="http://schemas.microsoft.com/office/drawing/2014/main" id="{068A8AC3-9E74-BDAC-BAFA-0B801CEE5574}"/>
              </a:ext>
            </a:extLst>
          </p:cNvPr>
          <p:cNvSpPr>
            <a:spLocks noGrp="1" noChangeArrowheads="1"/>
          </p:cNvSpPr>
          <p:nvPr>
            <p:ph type="dt" idx="1"/>
          </p:nvPr>
        </p:nvSpPr>
        <p:spPr bwMode="auto">
          <a:xfrm>
            <a:off x="4021138" y="0"/>
            <a:ext cx="3076575" cy="5111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it-IT" altLang="en-US"/>
          </a:p>
        </p:txBody>
      </p:sp>
      <p:sp>
        <p:nvSpPr>
          <p:cNvPr id="2052" name="Rectangle 4">
            <a:extLst>
              <a:ext uri="{FF2B5EF4-FFF2-40B4-BE49-F238E27FC236}">
                <a16:creationId xmlns:a16="http://schemas.microsoft.com/office/drawing/2014/main" id="{461CDD2A-EF0B-2896-7E5A-FB9F7AF74376}"/>
              </a:ext>
            </a:extLst>
          </p:cNvPr>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a:extLst>
              <a:ext uri="{FF2B5EF4-FFF2-40B4-BE49-F238E27FC236}">
                <a16:creationId xmlns:a16="http://schemas.microsoft.com/office/drawing/2014/main" id="{77C61823-2501-3773-3963-F36A82F0FD4E}"/>
              </a:ext>
            </a:extLst>
          </p:cNvPr>
          <p:cNvSpPr>
            <a:spLocks noGrp="1" noChangeArrowheads="1"/>
          </p:cNvSpPr>
          <p:nvPr>
            <p:ph type="body" sz="quarter" idx="3"/>
          </p:nvPr>
        </p:nvSpPr>
        <p:spPr bwMode="auto">
          <a:xfrm>
            <a:off x="709613" y="4860925"/>
            <a:ext cx="5680075" cy="46053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altLang="en-US" noProof="0"/>
              <a:t>Fare clic per modificare gli stili del testo dello schema</a:t>
            </a:r>
          </a:p>
          <a:p>
            <a:pPr lvl="1"/>
            <a:r>
              <a:rPr lang="it-IT" altLang="en-US" noProof="0"/>
              <a:t>Secondo livello</a:t>
            </a:r>
          </a:p>
          <a:p>
            <a:pPr lvl="2"/>
            <a:r>
              <a:rPr lang="it-IT" altLang="en-US" noProof="0"/>
              <a:t>Terzo livello</a:t>
            </a:r>
          </a:p>
          <a:p>
            <a:pPr lvl="3"/>
            <a:r>
              <a:rPr lang="it-IT" altLang="en-US" noProof="0"/>
              <a:t>Quarto livello</a:t>
            </a:r>
          </a:p>
          <a:p>
            <a:pPr lvl="4"/>
            <a:r>
              <a:rPr lang="it-IT" altLang="en-US" noProof="0"/>
              <a:t>Quinto livello</a:t>
            </a:r>
          </a:p>
        </p:txBody>
      </p:sp>
      <p:sp>
        <p:nvSpPr>
          <p:cNvPr id="91142" name="Rectangle 6">
            <a:extLst>
              <a:ext uri="{FF2B5EF4-FFF2-40B4-BE49-F238E27FC236}">
                <a16:creationId xmlns:a16="http://schemas.microsoft.com/office/drawing/2014/main" id="{7D551768-B2E8-14A9-BDD8-02581F1F8C4D}"/>
              </a:ext>
            </a:extLst>
          </p:cNvPr>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it-IT" altLang="en-US"/>
          </a:p>
        </p:txBody>
      </p:sp>
      <p:sp>
        <p:nvSpPr>
          <p:cNvPr id="91143" name="Rectangle 7">
            <a:extLst>
              <a:ext uri="{FF2B5EF4-FFF2-40B4-BE49-F238E27FC236}">
                <a16:creationId xmlns:a16="http://schemas.microsoft.com/office/drawing/2014/main" id="{8D39DD9B-1BF6-ECDE-125E-DD0B4581233C}"/>
              </a:ext>
            </a:extLst>
          </p:cNvPr>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09079C-E15F-4548-838F-BFC8CAE761AD}"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60646D9-FC94-DCF9-BCA9-ED5F5A87B4E3}"/>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41A64CD1-FEBD-4AA3-C1C2-406964E109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7CA1376B-E4FC-323E-1420-BB21A4EEA0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156B1C-32C1-4A35-A231-DAE9335418F7}" type="slidenum">
              <a:rPr lang="it-IT" altLang="en-US" smtClean="0"/>
              <a:pPr/>
              <a:t>2</a:t>
            </a:fld>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8EFDB47-5061-C3A2-80B9-3EAB8658A236}"/>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0CBBC6F2-62C0-9D6D-0031-E308F95FB2AD}"/>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4E4D1350-EAAF-205A-7095-3246D977B90F}"/>
              </a:ext>
            </a:extLst>
          </p:cNvPr>
          <p:cNvSpPr>
            <a:spLocks noGrp="1" noChangeArrowheads="1"/>
          </p:cNvSpPr>
          <p:nvPr>
            <p:ph type="sldNum" sz="quarter" idx="12"/>
          </p:nvPr>
        </p:nvSpPr>
        <p:spPr>
          <a:ln/>
        </p:spPr>
        <p:txBody>
          <a:bodyPr/>
          <a:lstStyle>
            <a:lvl1pPr>
              <a:defRPr/>
            </a:lvl1pPr>
          </a:lstStyle>
          <a:p>
            <a:pPr>
              <a:defRPr/>
            </a:pPr>
            <a:fld id="{C353A964-3E2D-4D36-9800-7F23150B7155}" type="slidenum">
              <a:rPr lang="it-IT" altLang="en-US"/>
              <a:pPr>
                <a:defRPr/>
              </a:pPr>
              <a:t>‹#›</a:t>
            </a:fld>
            <a:endParaRPr lang="it-IT" altLang="en-US"/>
          </a:p>
        </p:txBody>
      </p:sp>
    </p:spTree>
    <p:extLst>
      <p:ext uri="{BB962C8B-B14F-4D97-AF65-F5344CB8AC3E}">
        <p14:creationId xmlns:p14="http://schemas.microsoft.com/office/powerpoint/2010/main" val="390132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AC73D1-84E9-EA83-230F-E2637A6A988D}"/>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5175BF4D-264A-BDEB-9762-7255602BBD22}"/>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4188F345-8104-AA90-8BBA-6F4943D22716}"/>
              </a:ext>
            </a:extLst>
          </p:cNvPr>
          <p:cNvSpPr>
            <a:spLocks noGrp="1" noChangeArrowheads="1"/>
          </p:cNvSpPr>
          <p:nvPr>
            <p:ph type="sldNum" sz="quarter" idx="12"/>
          </p:nvPr>
        </p:nvSpPr>
        <p:spPr>
          <a:ln/>
        </p:spPr>
        <p:txBody>
          <a:bodyPr/>
          <a:lstStyle>
            <a:lvl1pPr>
              <a:defRPr/>
            </a:lvl1pPr>
          </a:lstStyle>
          <a:p>
            <a:pPr>
              <a:defRPr/>
            </a:pPr>
            <a:fld id="{D10D33D8-845C-437A-858B-B9B4A76F060A}" type="slidenum">
              <a:rPr lang="it-IT" altLang="en-US"/>
              <a:pPr>
                <a:defRPr/>
              </a:pPr>
              <a:t>‹#›</a:t>
            </a:fld>
            <a:endParaRPr lang="it-IT" altLang="en-US"/>
          </a:p>
        </p:txBody>
      </p:sp>
    </p:spTree>
    <p:extLst>
      <p:ext uri="{BB962C8B-B14F-4D97-AF65-F5344CB8AC3E}">
        <p14:creationId xmlns:p14="http://schemas.microsoft.com/office/powerpoint/2010/main" val="33205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9FFF7B-72E2-1104-1312-72B963C9D5BE}"/>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23F4AA7D-D3CF-DEE0-F1B0-18665C694333}"/>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DD8BFDBD-9C74-E776-DA59-5585841984E3}"/>
              </a:ext>
            </a:extLst>
          </p:cNvPr>
          <p:cNvSpPr>
            <a:spLocks noGrp="1" noChangeArrowheads="1"/>
          </p:cNvSpPr>
          <p:nvPr>
            <p:ph type="sldNum" sz="quarter" idx="12"/>
          </p:nvPr>
        </p:nvSpPr>
        <p:spPr>
          <a:ln/>
        </p:spPr>
        <p:txBody>
          <a:bodyPr/>
          <a:lstStyle>
            <a:lvl1pPr>
              <a:defRPr/>
            </a:lvl1pPr>
          </a:lstStyle>
          <a:p>
            <a:pPr>
              <a:defRPr/>
            </a:pPr>
            <a:fld id="{6045EC53-8420-4CF7-8961-BBC25867F178}" type="slidenum">
              <a:rPr lang="it-IT" altLang="en-US"/>
              <a:pPr>
                <a:defRPr/>
              </a:pPr>
              <a:t>‹#›</a:t>
            </a:fld>
            <a:endParaRPr lang="it-IT" altLang="en-US"/>
          </a:p>
        </p:txBody>
      </p:sp>
    </p:spTree>
    <p:extLst>
      <p:ext uri="{BB962C8B-B14F-4D97-AF65-F5344CB8AC3E}">
        <p14:creationId xmlns:p14="http://schemas.microsoft.com/office/powerpoint/2010/main" val="187227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CD620C-4C2F-4AC3-40E7-01F9269E4F05}"/>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2904A91A-EBA0-42F5-9278-4615EF6FB615}"/>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FC007515-B0D9-B7A9-6A69-D55129EB7C4D}"/>
              </a:ext>
            </a:extLst>
          </p:cNvPr>
          <p:cNvSpPr>
            <a:spLocks noGrp="1" noChangeArrowheads="1"/>
          </p:cNvSpPr>
          <p:nvPr>
            <p:ph type="sldNum" sz="quarter" idx="12"/>
          </p:nvPr>
        </p:nvSpPr>
        <p:spPr>
          <a:ln/>
        </p:spPr>
        <p:txBody>
          <a:bodyPr/>
          <a:lstStyle>
            <a:lvl1pPr>
              <a:defRPr/>
            </a:lvl1pPr>
          </a:lstStyle>
          <a:p>
            <a:pPr>
              <a:defRPr/>
            </a:pPr>
            <a:fld id="{F194160E-AB48-4E89-8FFD-6C782BCE9E71}" type="slidenum">
              <a:rPr lang="it-IT" altLang="en-US"/>
              <a:pPr>
                <a:defRPr/>
              </a:pPr>
              <a:t>‹#›</a:t>
            </a:fld>
            <a:endParaRPr lang="it-IT" altLang="en-US"/>
          </a:p>
        </p:txBody>
      </p:sp>
    </p:spTree>
    <p:extLst>
      <p:ext uri="{BB962C8B-B14F-4D97-AF65-F5344CB8AC3E}">
        <p14:creationId xmlns:p14="http://schemas.microsoft.com/office/powerpoint/2010/main" val="303685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865144A-785B-08C6-9CD3-EB812F6A2344}"/>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a:extLst>
              <a:ext uri="{FF2B5EF4-FFF2-40B4-BE49-F238E27FC236}">
                <a16:creationId xmlns:a16="http://schemas.microsoft.com/office/drawing/2014/main" id="{FB40F721-485D-337E-720A-AB407DA90C0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a:extLst>
              <a:ext uri="{FF2B5EF4-FFF2-40B4-BE49-F238E27FC236}">
                <a16:creationId xmlns:a16="http://schemas.microsoft.com/office/drawing/2014/main" id="{EA277DB3-927C-20ED-97B8-220FE5194633}"/>
              </a:ext>
            </a:extLst>
          </p:cNvPr>
          <p:cNvSpPr>
            <a:spLocks noGrp="1" noChangeArrowheads="1"/>
          </p:cNvSpPr>
          <p:nvPr>
            <p:ph type="sldNum" sz="quarter" idx="12"/>
          </p:nvPr>
        </p:nvSpPr>
        <p:spPr>
          <a:ln/>
        </p:spPr>
        <p:txBody>
          <a:bodyPr/>
          <a:lstStyle>
            <a:lvl1pPr>
              <a:defRPr/>
            </a:lvl1pPr>
          </a:lstStyle>
          <a:p>
            <a:pPr>
              <a:defRPr/>
            </a:pPr>
            <a:fld id="{4EDD0E4C-9755-4D2A-92DB-B94747C2100F}" type="slidenum">
              <a:rPr lang="it-IT" altLang="en-US"/>
              <a:pPr>
                <a:defRPr/>
              </a:pPr>
              <a:t>‹#›</a:t>
            </a:fld>
            <a:endParaRPr lang="it-IT" altLang="en-US"/>
          </a:p>
        </p:txBody>
      </p:sp>
    </p:spTree>
    <p:extLst>
      <p:ext uri="{BB962C8B-B14F-4D97-AF65-F5344CB8AC3E}">
        <p14:creationId xmlns:p14="http://schemas.microsoft.com/office/powerpoint/2010/main" val="33016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2CB67D-6F5B-3DA0-B34F-CC0C4853FCF2}"/>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35EA96C6-2E52-3E89-39E7-38A58DFBF889}"/>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33C99039-11B8-A463-191F-C75B22771A58}"/>
              </a:ext>
            </a:extLst>
          </p:cNvPr>
          <p:cNvSpPr>
            <a:spLocks noGrp="1" noChangeArrowheads="1"/>
          </p:cNvSpPr>
          <p:nvPr>
            <p:ph type="sldNum" sz="quarter" idx="12"/>
          </p:nvPr>
        </p:nvSpPr>
        <p:spPr>
          <a:ln/>
        </p:spPr>
        <p:txBody>
          <a:bodyPr/>
          <a:lstStyle>
            <a:lvl1pPr>
              <a:defRPr/>
            </a:lvl1pPr>
          </a:lstStyle>
          <a:p>
            <a:pPr>
              <a:defRPr/>
            </a:pPr>
            <a:fld id="{CB535606-9F3D-4621-845D-686A507D830D}" type="slidenum">
              <a:rPr lang="it-IT" altLang="en-US"/>
              <a:pPr>
                <a:defRPr/>
              </a:pPr>
              <a:t>‹#›</a:t>
            </a:fld>
            <a:endParaRPr lang="it-IT" altLang="en-US"/>
          </a:p>
        </p:txBody>
      </p:sp>
    </p:spTree>
    <p:extLst>
      <p:ext uri="{BB962C8B-B14F-4D97-AF65-F5344CB8AC3E}">
        <p14:creationId xmlns:p14="http://schemas.microsoft.com/office/powerpoint/2010/main" val="104681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8A4A81-CABF-2C53-A7CA-7E97D74C18D4}"/>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5">
            <a:extLst>
              <a:ext uri="{FF2B5EF4-FFF2-40B4-BE49-F238E27FC236}">
                <a16:creationId xmlns:a16="http://schemas.microsoft.com/office/drawing/2014/main" id="{A47CB246-CC9D-4ED3-0E0C-C33591A3D858}"/>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6">
            <a:extLst>
              <a:ext uri="{FF2B5EF4-FFF2-40B4-BE49-F238E27FC236}">
                <a16:creationId xmlns:a16="http://schemas.microsoft.com/office/drawing/2014/main" id="{CF47DEFD-0BD1-2877-931B-0434C0BF1C28}"/>
              </a:ext>
            </a:extLst>
          </p:cNvPr>
          <p:cNvSpPr>
            <a:spLocks noGrp="1" noChangeArrowheads="1"/>
          </p:cNvSpPr>
          <p:nvPr>
            <p:ph type="sldNum" sz="quarter" idx="12"/>
          </p:nvPr>
        </p:nvSpPr>
        <p:spPr>
          <a:ln/>
        </p:spPr>
        <p:txBody>
          <a:bodyPr/>
          <a:lstStyle>
            <a:lvl1pPr>
              <a:defRPr/>
            </a:lvl1pPr>
          </a:lstStyle>
          <a:p>
            <a:pPr>
              <a:defRPr/>
            </a:pPr>
            <a:fld id="{4E10A7B4-FD39-4D40-9E93-C2F37135BA02}" type="slidenum">
              <a:rPr lang="it-IT" altLang="en-US"/>
              <a:pPr>
                <a:defRPr/>
              </a:pPr>
              <a:t>‹#›</a:t>
            </a:fld>
            <a:endParaRPr lang="it-IT" altLang="en-US"/>
          </a:p>
        </p:txBody>
      </p:sp>
    </p:spTree>
    <p:extLst>
      <p:ext uri="{BB962C8B-B14F-4D97-AF65-F5344CB8AC3E}">
        <p14:creationId xmlns:p14="http://schemas.microsoft.com/office/powerpoint/2010/main" val="365384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D5A181-C38B-BD46-C10F-8F07E1094BD8}"/>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a:extLst>
              <a:ext uri="{FF2B5EF4-FFF2-40B4-BE49-F238E27FC236}">
                <a16:creationId xmlns:a16="http://schemas.microsoft.com/office/drawing/2014/main" id="{074BBBED-139E-806D-EFA3-AEA6C38E0240}"/>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a:extLst>
              <a:ext uri="{FF2B5EF4-FFF2-40B4-BE49-F238E27FC236}">
                <a16:creationId xmlns:a16="http://schemas.microsoft.com/office/drawing/2014/main" id="{7B5746FD-ED48-846A-9B2D-79D49B21719A}"/>
              </a:ext>
            </a:extLst>
          </p:cNvPr>
          <p:cNvSpPr>
            <a:spLocks noGrp="1" noChangeArrowheads="1"/>
          </p:cNvSpPr>
          <p:nvPr>
            <p:ph type="sldNum" sz="quarter" idx="12"/>
          </p:nvPr>
        </p:nvSpPr>
        <p:spPr>
          <a:ln/>
        </p:spPr>
        <p:txBody>
          <a:bodyPr/>
          <a:lstStyle>
            <a:lvl1pPr>
              <a:defRPr/>
            </a:lvl1pPr>
          </a:lstStyle>
          <a:p>
            <a:pPr>
              <a:defRPr/>
            </a:pPr>
            <a:fld id="{7884CD4E-F4E2-4A0A-BC20-785F755E1DE1}" type="slidenum">
              <a:rPr lang="it-IT" altLang="en-US"/>
              <a:pPr>
                <a:defRPr/>
              </a:pPr>
              <a:t>‹#›</a:t>
            </a:fld>
            <a:endParaRPr lang="it-IT" altLang="en-US"/>
          </a:p>
        </p:txBody>
      </p:sp>
    </p:spTree>
    <p:extLst>
      <p:ext uri="{BB962C8B-B14F-4D97-AF65-F5344CB8AC3E}">
        <p14:creationId xmlns:p14="http://schemas.microsoft.com/office/powerpoint/2010/main" val="393820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D29D03-0B3C-8940-EE1D-CBC5C8F048F2}"/>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5">
            <a:extLst>
              <a:ext uri="{FF2B5EF4-FFF2-40B4-BE49-F238E27FC236}">
                <a16:creationId xmlns:a16="http://schemas.microsoft.com/office/drawing/2014/main" id="{B4ABC46A-21FD-1613-0528-6BDFE076FD9C}"/>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6">
            <a:extLst>
              <a:ext uri="{FF2B5EF4-FFF2-40B4-BE49-F238E27FC236}">
                <a16:creationId xmlns:a16="http://schemas.microsoft.com/office/drawing/2014/main" id="{62D23506-2774-9D3E-ED30-84903B0F1BCA}"/>
              </a:ext>
            </a:extLst>
          </p:cNvPr>
          <p:cNvSpPr>
            <a:spLocks noGrp="1" noChangeArrowheads="1"/>
          </p:cNvSpPr>
          <p:nvPr>
            <p:ph type="sldNum" sz="quarter" idx="12"/>
          </p:nvPr>
        </p:nvSpPr>
        <p:spPr>
          <a:ln/>
        </p:spPr>
        <p:txBody>
          <a:bodyPr/>
          <a:lstStyle>
            <a:lvl1pPr>
              <a:defRPr/>
            </a:lvl1pPr>
          </a:lstStyle>
          <a:p>
            <a:pPr>
              <a:defRPr/>
            </a:pPr>
            <a:fld id="{3B9D3274-8EDC-43BA-ADCE-7799A9C2E6DA}" type="slidenum">
              <a:rPr lang="it-IT" altLang="en-US"/>
              <a:pPr>
                <a:defRPr/>
              </a:pPr>
              <a:t>‹#›</a:t>
            </a:fld>
            <a:endParaRPr lang="it-IT" altLang="en-US"/>
          </a:p>
        </p:txBody>
      </p:sp>
    </p:spTree>
    <p:extLst>
      <p:ext uri="{BB962C8B-B14F-4D97-AF65-F5344CB8AC3E}">
        <p14:creationId xmlns:p14="http://schemas.microsoft.com/office/powerpoint/2010/main" val="130156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1CC8ED5-B7A8-D6E6-6115-A8C808767AF0}"/>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8B1535D3-DC79-61B4-162C-6B2FB7F4965A}"/>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2FCF0C2B-D135-5CDD-F3FF-DE86AF866222}"/>
              </a:ext>
            </a:extLst>
          </p:cNvPr>
          <p:cNvSpPr>
            <a:spLocks noGrp="1" noChangeArrowheads="1"/>
          </p:cNvSpPr>
          <p:nvPr>
            <p:ph type="sldNum" sz="quarter" idx="12"/>
          </p:nvPr>
        </p:nvSpPr>
        <p:spPr>
          <a:ln/>
        </p:spPr>
        <p:txBody>
          <a:bodyPr/>
          <a:lstStyle>
            <a:lvl1pPr>
              <a:defRPr/>
            </a:lvl1pPr>
          </a:lstStyle>
          <a:p>
            <a:pPr>
              <a:defRPr/>
            </a:pPr>
            <a:fld id="{D5F60F6D-B10C-403B-8A3B-DDC02F7995D0}" type="slidenum">
              <a:rPr lang="it-IT" altLang="en-US"/>
              <a:pPr>
                <a:defRPr/>
              </a:pPr>
              <a:t>‹#›</a:t>
            </a:fld>
            <a:endParaRPr lang="it-IT" altLang="en-US"/>
          </a:p>
        </p:txBody>
      </p:sp>
    </p:spTree>
    <p:extLst>
      <p:ext uri="{BB962C8B-B14F-4D97-AF65-F5344CB8AC3E}">
        <p14:creationId xmlns:p14="http://schemas.microsoft.com/office/powerpoint/2010/main" val="270798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98DEB0E-8883-FD3F-F609-D5D407E4A6ED}"/>
              </a:ext>
            </a:extLst>
          </p:cNvPr>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a:extLst>
              <a:ext uri="{FF2B5EF4-FFF2-40B4-BE49-F238E27FC236}">
                <a16:creationId xmlns:a16="http://schemas.microsoft.com/office/drawing/2014/main" id="{D193F27F-FCFE-E23B-9274-5D4976BE0A07}"/>
              </a:ext>
            </a:extLst>
          </p:cNvPr>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a:extLst>
              <a:ext uri="{FF2B5EF4-FFF2-40B4-BE49-F238E27FC236}">
                <a16:creationId xmlns:a16="http://schemas.microsoft.com/office/drawing/2014/main" id="{1FC5BC0A-9921-0B03-370A-151B762C8CED}"/>
              </a:ext>
            </a:extLst>
          </p:cNvPr>
          <p:cNvSpPr>
            <a:spLocks noGrp="1" noChangeArrowheads="1"/>
          </p:cNvSpPr>
          <p:nvPr>
            <p:ph type="sldNum" sz="quarter" idx="12"/>
          </p:nvPr>
        </p:nvSpPr>
        <p:spPr>
          <a:ln/>
        </p:spPr>
        <p:txBody>
          <a:bodyPr/>
          <a:lstStyle>
            <a:lvl1pPr>
              <a:defRPr/>
            </a:lvl1pPr>
          </a:lstStyle>
          <a:p>
            <a:pPr>
              <a:defRPr/>
            </a:pPr>
            <a:fld id="{3B5D9855-E152-4D4A-9934-E9367F28315D}" type="slidenum">
              <a:rPr lang="it-IT" altLang="en-US"/>
              <a:pPr>
                <a:defRPr/>
              </a:pPr>
              <a:t>‹#›</a:t>
            </a:fld>
            <a:endParaRPr lang="it-IT" altLang="en-US"/>
          </a:p>
        </p:txBody>
      </p:sp>
    </p:spTree>
    <p:extLst>
      <p:ext uri="{BB962C8B-B14F-4D97-AF65-F5344CB8AC3E}">
        <p14:creationId xmlns:p14="http://schemas.microsoft.com/office/powerpoint/2010/main" val="340524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AFFE77E-10D5-6531-AF22-D4353D8D886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a:extLst>
              <a:ext uri="{FF2B5EF4-FFF2-40B4-BE49-F238E27FC236}">
                <a16:creationId xmlns:a16="http://schemas.microsoft.com/office/drawing/2014/main" id="{784198E6-E16A-788B-E56B-026E6F46EA2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a:extLst>
              <a:ext uri="{FF2B5EF4-FFF2-40B4-BE49-F238E27FC236}">
                <a16:creationId xmlns:a16="http://schemas.microsoft.com/office/drawing/2014/main" id="{6148E606-1EA6-90DC-9DFF-E2327A03239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it-IT" altLang="en-US"/>
          </a:p>
        </p:txBody>
      </p:sp>
      <p:sp>
        <p:nvSpPr>
          <p:cNvPr id="1029" name="Rectangle 5">
            <a:extLst>
              <a:ext uri="{FF2B5EF4-FFF2-40B4-BE49-F238E27FC236}">
                <a16:creationId xmlns:a16="http://schemas.microsoft.com/office/drawing/2014/main" id="{6F3D8C16-D480-0E0B-476D-E08127189B8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it-IT" altLang="en-US"/>
          </a:p>
        </p:txBody>
      </p:sp>
      <p:sp>
        <p:nvSpPr>
          <p:cNvPr id="1030" name="Rectangle 6">
            <a:extLst>
              <a:ext uri="{FF2B5EF4-FFF2-40B4-BE49-F238E27FC236}">
                <a16:creationId xmlns:a16="http://schemas.microsoft.com/office/drawing/2014/main" id="{82CA3F4C-4BC0-3567-A3E6-F6C9919FCA9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B71AE5-3AC5-4736-BF8D-69D000523560}"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1wFX1TPW6E" TargetMode="External"/><Relationship Id="rId2" Type="http://schemas.openxmlformats.org/officeDocument/2006/relationships/hyperlink" Target="https://www.youtube.com/watch?v=TDyiREoBw0o"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04w5jb9YxE" TargetMode="External"/><Relationship Id="rId2" Type="http://schemas.openxmlformats.org/officeDocument/2006/relationships/hyperlink" Target="https://www.youtube.com/watch?v=sefQqCMusJI"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oprah.com/own-supersoulsessions/rupaul-explains-were-all-born-naked-and-the-rest-is-dra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CD8D1CBE-22CE-5219-9C51-4215AFFC646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927CEE5-85C5-4F95-88EE-0537F9F48EC5}" type="slidenum">
              <a:rPr lang="it-IT" altLang="en-US" sz="1400" smtClean="0"/>
              <a:pPr>
                <a:spcBef>
                  <a:spcPct val="0"/>
                </a:spcBef>
                <a:buFontTx/>
                <a:buNone/>
              </a:pPr>
              <a:t>1</a:t>
            </a:fld>
            <a:endParaRPr lang="it-IT" altLang="en-US" sz="1400"/>
          </a:p>
        </p:txBody>
      </p:sp>
      <p:sp>
        <p:nvSpPr>
          <p:cNvPr id="4099" name="Rectangle 2">
            <a:extLst>
              <a:ext uri="{FF2B5EF4-FFF2-40B4-BE49-F238E27FC236}">
                <a16:creationId xmlns:a16="http://schemas.microsoft.com/office/drawing/2014/main" id="{22B8148C-C56F-CC77-0206-5F65A3971046}"/>
              </a:ext>
            </a:extLst>
          </p:cNvPr>
          <p:cNvSpPr>
            <a:spLocks noGrp="1" noChangeArrowheads="1"/>
          </p:cNvSpPr>
          <p:nvPr>
            <p:ph type="ctrTitle"/>
          </p:nvPr>
        </p:nvSpPr>
        <p:spPr>
          <a:xfrm>
            <a:off x="685800" y="404665"/>
            <a:ext cx="7772400" cy="2567135"/>
          </a:xfrm>
        </p:spPr>
        <p:txBody>
          <a:bodyPr anchor="ctr"/>
          <a:lstStyle/>
          <a:p>
            <a:pPr eaLnBrk="1" hangingPunct="1"/>
            <a:r>
              <a:rPr lang="it-IT" altLang="en-US" sz="4000" b="1" i="1" dirty="0"/>
              <a:t>The Study and </a:t>
            </a:r>
            <a:br>
              <a:rPr lang="it-IT" altLang="en-US" sz="4000" b="1" i="1" dirty="0"/>
            </a:br>
            <a:r>
              <a:rPr lang="it-IT" altLang="en-US" sz="4000" b="1" i="1" dirty="0"/>
              <a:t>Production of </a:t>
            </a:r>
            <a:br>
              <a:rPr lang="it-IT" altLang="en-US" sz="4000" b="1" i="1" dirty="0"/>
            </a:br>
            <a:r>
              <a:rPr lang="it-IT" altLang="en-US" sz="4000" b="1" i="1" dirty="0"/>
              <a:t>Texts </a:t>
            </a:r>
          </a:p>
        </p:txBody>
      </p:sp>
      <p:sp>
        <p:nvSpPr>
          <p:cNvPr id="4100" name="Rectangle 3">
            <a:extLst>
              <a:ext uri="{FF2B5EF4-FFF2-40B4-BE49-F238E27FC236}">
                <a16:creationId xmlns:a16="http://schemas.microsoft.com/office/drawing/2014/main" id="{E99EFB52-26C0-AC1E-28F0-605D28F44DEF}"/>
              </a:ext>
            </a:extLst>
          </p:cNvPr>
          <p:cNvSpPr>
            <a:spLocks noGrp="1" noChangeArrowheads="1"/>
          </p:cNvSpPr>
          <p:nvPr>
            <p:ph type="subTitle" idx="1"/>
          </p:nvPr>
        </p:nvSpPr>
        <p:spPr>
          <a:xfrm>
            <a:off x="1371600" y="3886200"/>
            <a:ext cx="6400800" cy="1752600"/>
          </a:xfrm>
        </p:spPr>
        <p:txBody>
          <a:bodyPr/>
          <a:lstStyle/>
          <a:p>
            <a:pPr eaLnBrk="1" hangingPunct="1"/>
            <a:endParaRPr lang="en-US" altLang="en-US" sz="3200" dirty="0"/>
          </a:p>
          <a:p>
            <a:pPr eaLnBrk="1" hangingPunct="1"/>
            <a:r>
              <a:rPr lang="en-US" altLang="en-US" sz="3200" dirty="0"/>
              <a:t>Fall Semester</a:t>
            </a:r>
          </a:p>
          <a:p>
            <a:pPr eaLnBrk="1" hangingPunct="1"/>
            <a:r>
              <a:rPr lang="en-US" altLang="en-US" sz="3200" dirty="0"/>
              <a:t>5</a:t>
            </a:r>
            <a:r>
              <a:rPr lang="en-US" altLang="en-US" sz="3200" baseline="30000" dirty="0"/>
              <a:t>th</a:t>
            </a:r>
            <a:r>
              <a:rPr lang="en-US" altLang="en-US" sz="3200" dirty="0"/>
              <a:t> Class</a:t>
            </a:r>
          </a:p>
          <a:p>
            <a:pPr eaLnBrk="1" hangingPunct="1"/>
            <a:endParaRPr lang="en-US"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E1A922FA-F65A-CF7B-12BB-73493BA985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8C0D05C-8A1B-4ADB-BEC2-D5C23F761423}" type="slidenum">
              <a:rPr lang="it-IT" altLang="en-US" sz="1400" smtClean="0"/>
              <a:pPr>
                <a:spcBef>
                  <a:spcPct val="0"/>
                </a:spcBef>
                <a:buFontTx/>
                <a:buNone/>
              </a:pPr>
              <a:t>10</a:t>
            </a:fld>
            <a:endParaRPr lang="it-IT" altLang="en-US" sz="1400"/>
          </a:p>
        </p:txBody>
      </p:sp>
      <p:pic>
        <p:nvPicPr>
          <p:cNvPr id="18435" name="Picture 4">
            <a:extLst>
              <a:ext uri="{FF2B5EF4-FFF2-40B4-BE49-F238E27FC236}">
                <a16:creationId xmlns:a16="http://schemas.microsoft.com/office/drawing/2014/main" id="{DF610F98-B211-F0D8-9D65-FF54C629D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836613"/>
            <a:ext cx="63928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5">
            <a:extLst>
              <a:ext uri="{FF2B5EF4-FFF2-40B4-BE49-F238E27FC236}">
                <a16:creationId xmlns:a16="http://schemas.microsoft.com/office/drawing/2014/main" id="{48B63EEF-D361-E06B-AA27-18A9E69374F4}"/>
              </a:ext>
            </a:extLst>
          </p:cNvPr>
          <p:cNvSpPr>
            <a:spLocks noChangeArrowheads="1"/>
          </p:cNvSpPr>
          <p:nvPr/>
        </p:nvSpPr>
        <p:spPr bwMode="auto">
          <a:xfrm rot="-2203101">
            <a:off x="755650" y="1773238"/>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437" name="AutoShape 7">
            <a:extLst>
              <a:ext uri="{FF2B5EF4-FFF2-40B4-BE49-F238E27FC236}">
                <a16:creationId xmlns:a16="http://schemas.microsoft.com/office/drawing/2014/main" id="{F87548CB-AAF6-58CB-9251-6933B4342E7B}"/>
              </a:ext>
            </a:extLst>
          </p:cNvPr>
          <p:cNvSpPr>
            <a:spLocks noChangeArrowheads="1"/>
          </p:cNvSpPr>
          <p:nvPr/>
        </p:nvSpPr>
        <p:spPr bwMode="auto">
          <a:xfrm rot="-8122642">
            <a:off x="5724525" y="2420938"/>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438" name="Rectangle 8">
            <a:extLst>
              <a:ext uri="{FF2B5EF4-FFF2-40B4-BE49-F238E27FC236}">
                <a16:creationId xmlns:a16="http://schemas.microsoft.com/office/drawing/2014/main" id="{4B4094A7-086B-8CE6-7A2B-56B6A179D5BC}"/>
              </a:ext>
            </a:extLst>
          </p:cNvPr>
          <p:cNvSpPr>
            <a:spLocks noChangeArrowheads="1"/>
          </p:cNvSpPr>
          <p:nvPr/>
        </p:nvSpPr>
        <p:spPr bwMode="auto">
          <a:xfrm>
            <a:off x="1042988" y="2565400"/>
            <a:ext cx="1008062" cy="7921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what</a:t>
            </a:r>
          </a:p>
        </p:txBody>
      </p:sp>
      <p:sp>
        <p:nvSpPr>
          <p:cNvPr id="18439" name="Rectangle 9">
            <a:extLst>
              <a:ext uri="{FF2B5EF4-FFF2-40B4-BE49-F238E27FC236}">
                <a16:creationId xmlns:a16="http://schemas.microsoft.com/office/drawing/2014/main" id="{D7B20546-D52B-D5B1-55C2-C9BDB0FC4558}"/>
              </a:ext>
            </a:extLst>
          </p:cNvPr>
          <p:cNvSpPr>
            <a:spLocks noChangeArrowheads="1"/>
          </p:cNvSpPr>
          <p:nvPr/>
        </p:nvSpPr>
        <p:spPr bwMode="auto">
          <a:xfrm>
            <a:off x="6948488" y="2781300"/>
            <a:ext cx="1008062" cy="7921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why</a:t>
            </a:r>
          </a:p>
        </p:txBody>
      </p:sp>
      <p:sp>
        <p:nvSpPr>
          <p:cNvPr id="66571" name="Rectangle 11">
            <a:extLst>
              <a:ext uri="{FF2B5EF4-FFF2-40B4-BE49-F238E27FC236}">
                <a16:creationId xmlns:a16="http://schemas.microsoft.com/office/drawing/2014/main" id="{93657A78-418B-EC93-E18B-933920EA0D41}"/>
              </a:ext>
            </a:extLst>
          </p:cNvPr>
          <p:cNvSpPr>
            <a:spLocks noChangeArrowheads="1"/>
          </p:cNvSpPr>
          <p:nvPr/>
        </p:nvSpPr>
        <p:spPr bwMode="auto">
          <a:xfrm>
            <a:off x="2916238" y="3500438"/>
            <a:ext cx="29527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Purpose:to inform, explain</a:t>
            </a:r>
          </a:p>
        </p:txBody>
      </p:sp>
      <p:sp>
        <p:nvSpPr>
          <p:cNvPr id="18441" name="Rectangle 12">
            <a:extLst>
              <a:ext uri="{FF2B5EF4-FFF2-40B4-BE49-F238E27FC236}">
                <a16:creationId xmlns:a16="http://schemas.microsoft.com/office/drawing/2014/main" id="{F4A06BB5-B6DD-C70B-6285-01477BF66CDD}"/>
              </a:ext>
            </a:extLst>
          </p:cNvPr>
          <p:cNvSpPr>
            <a:spLocks noChangeArrowheads="1"/>
          </p:cNvSpPr>
          <p:nvPr/>
        </p:nvSpPr>
        <p:spPr bwMode="auto">
          <a:xfrm>
            <a:off x="2771775" y="765175"/>
            <a:ext cx="2665413" cy="431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Closing sentence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71"/>
                                        </p:tgtEl>
                                        <p:attrNameLst>
                                          <p:attrName>style.visibility</p:attrName>
                                        </p:attrNameLst>
                                      </p:cBhvr>
                                      <p:to>
                                        <p:strVal val="visible"/>
                                      </p:to>
                                    </p:set>
                                    <p:animEffect transition="in" filter="fade">
                                      <p:cBhvr>
                                        <p:cTn id="7" dur="10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44A001DD-1CF7-22E1-7534-02AF32416F3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3B42596-A93D-4C42-986F-D195AB59B327}" type="slidenum">
              <a:rPr lang="it-IT" altLang="en-US" sz="1400" smtClean="0"/>
              <a:pPr>
                <a:spcBef>
                  <a:spcPct val="0"/>
                </a:spcBef>
                <a:buFontTx/>
                <a:buNone/>
              </a:pPr>
              <a:t>11</a:t>
            </a:fld>
            <a:endParaRPr lang="it-IT" altLang="en-US" sz="1400"/>
          </a:p>
        </p:txBody>
      </p:sp>
      <p:pic>
        <p:nvPicPr>
          <p:cNvPr id="19459" name="Picture 4">
            <a:extLst>
              <a:ext uri="{FF2B5EF4-FFF2-40B4-BE49-F238E27FC236}">
                <a16:creationId xmlns:a16="http://schemas.microsoft.com/office/drawing/2014/main" id="{20E8420D-B6C5-8D6A-8CC8-30D0F1B35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60350"/>
            <a:ext cx="6532562"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6">
            <a:extLst>
              <a:ext uri="{FF2B5EF4-FFF2-40B4-BE49-F238E27FC236}">
                <a16:creationId xmlns:a16="http://schemas.microsoft.com/office/drawing/2014/main" id="{B3CEE2B0-7944-68FB-EA0C-4574FD167646}"/>
              </a:ext>
            </a:extLst>
          </p:cNvPr>
          <p:cNvSpPr>
            <a:spLocks noChangeArrowheads="1"/>
          </p:cNvSpPr>
          <p:nvPr/>
        </p:nvSpPr>
        <p:spPr bwMode="auto">
          <a:xfrm>
            <a:off x="7956550" y="5300663"/>
            <a:ext cx="647700" cy="50323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000"/>
              <a:t>what</a:t>
            </a:r>
          </a:p>
        </p:txBody>
      </p:sp>
      <p:sp>
        <p:nvSpPr>
          <p:cNvPr id="19461" name="Rectangle 8">
            <a:extLst>
              <a:ext uri="{FF2B5EF4-FFF2-40B4-BE49-F238E27FC236}">
                <a16:creationId xmlns:a16="http://schemas.microsoft.com/office/drawing/2014/main" id="{2C499F73-E99B-CB3E-5865-B298B0A22172}"/>
              </a:ext>
            </a:extLst>
          </p:cNvPr>
          <p:cNvSpPr>
            <a:spLocks noChangeArrowheads="1"/>
          </p:cNvSpPr>
          <p:nvPr/>
        </p:nvSpPr>
        <p:spPr bwMode="auto">
          <a:xfrm>
            <a:off x="7956550" y="5876925"/>
            <a:ext cx="647700" cy="50323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000"/>
              <a:t>why</a:t>
            </a:r>
          </a:p>
        </p:txBody>
      </p:sp>
      <p:pic>
        <p:nvPicPr>
          <p:cNvPr id="19462" name="Picture 11" descr="Risultati immagini per tick">
            <a:extLst>
              <a:ext uri="{FF2B5EF4-FFF2-40B4-BE49-F238E27FC236}">
                <a16:creationId xmlns:a16="http://schemas.microsoft.com/office/drawing/2014/main" id="{68052E77-CC61-3ACA-BECE-0B8CBAADC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652963"/>
            <a:ext cx="5032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2" descr="Risultati immagini per tick">
            <a:extLst>
              <a:ext uri="{FF2B5EF4-FFF2-40B4-BE49-F238E27FC236}">
                <a16:creationId xmlns:a16="http://schemas.microsoft.com/office/drawing/2014/main" id="{90C869D2-DEB6-6CB4-C66C-E5939210D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573463"/>
            <a:ext cx="503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3" descr="Risultati immagini per tick">
            <a:extLst>
              <a:ext uri="{FF2B5EF4-FFF2-40B4-BE49-F238E27FC236}">
                <a16:creationId xmlns:a16="http://schemas.microsoft.com/office/drawing/2014/main" id="{5C91475C-DEB4-A77E-2091-1ECBA716C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1075"/>
            <a:ext cx="5032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4" descr="Risultati immagini per problems">
            <a:extLst>
              <a:ext uri="{FF2B5EF4-FFF2-40B4-BE49-F238E27FC236}">
                <a16:creationId xmlns:a16="http://schemas.microsoft.com/office/drawing/2014/main" id="{8EDF9C34-4463-3BF0-D099-4342BEB18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628775"/>
            <a:ext cx="7191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5" descr="Risultati immagini per problems">
            <a:extLst>
              <a:ext uri="{FF2B5EF4-FFF2-40B4-BE49-F238E27FC236}">
                <a16:creationId xmlns:a16="http://schemas.microsoft.com/office/drawing/2014/main" id="{9698D6D9-BF48-7E08-E52D-122490FC7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2852738"/>
            <a:ext cx="7191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6" descr="Risultati immagini per problems">
            <a:extLst>
              <a:ext uri="{FF2B5EF4-FFF2-40B4-BE49-F238E27FC236}">
                <a16:creationId xmlns:a16="http://schemas.microsoft.com/office/drawing/2014/main" id="{B3E5DEF5-C81E-228A-DBC8-045562AEC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4149725"/>
            <a:ext cx="7191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7" descr="Risultati immagini per problems">
            <a:extLst>
              <a:ext uri="{FF2B5EF4-FFF2-40B4-BE49-F238E27FC236}">
                <a16:creationId xmlns:a16="http://schemas.microsoft.com/office/drawing/2014/main" id="{228BD87E-C655-B92B-5C2F-7FA4EB058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2205038"/>
            <a:ext cx="7191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Line 18">
            <a:extLst>
              <a:ext uri="{FF2B5EF4-FFF2-40B4-BE49-F238E27FC236}">
                <a16:creationId xmlns:a16="http://schemas.microsoft.com/office/drawing/2014/main" id="{C71A4D2D-03A4-6E8F-7245-2DC69CB6643B}"/>
              </a:ext>
            </a:extLst>
          </p:cNvPr>
          <p:cNvSpPr>
            <a:spLocks noChangeShapeType="1"/>
          </p:cNvSpPr>
          <p:nvPr/>
        </p:nvSpPr>
        <p:spPr bwMode="auto">
          <a:xfrm flipH="1">
            <a:off x="5940425" y="4868863"/>
            <a:ext cx="287338" cy="360362"/>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5E20BE7A-62CB-F4AA-EA04-B82CD385E19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39B4B1B-2D97-4515-83BE-2F3C6090732F}" type="slidenum">
              <a:rPr lang="it-IT" altLang="en-US" sz="1400" smtClean="0"/>
              <a:pPr>
                <a:spcBef>
                  <a:spcPct val="0"/>
                </a:spcBef>
                <a:buFontTx/>
                <a:buNone/>
              </a:pPr>
              <a:t>12</a:t>
            </a:fld>
            <a:endParaRPr lang="it-IT" altLang="en-US" sz="1400"/>
          </a:p>
        </p:txBody>
      </p:sp>
      <p:pic>
        <p:nvPicPr>
          <p:cNvPr id="20483" name="Picture 10">
            <a:extLst>
              <a:ext uri="{FF2B5EF4-FFF2-40B4-BE49-F238E27FC236}">
                <a16:creationId xmlns:a16="http://schemas.microsoft.com/office/drawing/2014/main" id="{C5338138-8449-D7F0-8C2B-279FA01A1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063"/>
            <a:ext cx="91440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a:extLst>
              <a:ext uri="{FF2B5EF4-FFF2-40B4-BE49-F238E27FC236}">
                <a16:creationId xmlns:a16="http://schemas.microsoft.com/office/drawing/2014/main" id="{1E62ADF6-7FA5-365B-9FF5-76D0FC3EC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9144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a:extLst>
              <a:ext uri="{FF2B5EF4-FFF2-40B4-BE49-F238E27FC236}">
                <a16:creationId xmlns:a16="http://schemas.microsoft.com/office/drawing/2014/main" id="{0C0A9E85-EAD3-2605-8200-5D80F3096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a:extLst>
              <a:ext uri="{FF2B5EF4-FFF2-40B4-BE49-F238E27FC236}">
                <a16:creationId xmlns:a16="http://schemas.microsoft.com/office/drawing/2014/main" id="{47E96171-FA05-26CB-F585-2DDB4CD98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04813"/>
            <a:ext cx="24860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a:extLst>
              <a:ext uri="{FF2B5EF4-FFF2-40B4-BE49-F238E27FC236}">
                <a16:creationId xmlns:a16="http://schemas.microsoft.com/office/drawing/2014/main" id="{CA4DEEF9-5EA8-36E9-0B13-49B933445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773238"/>
            <a:ext cx="7954962"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Foto stock d'archivio Punto interrogativo gratuite - FreeImages.com">
            <a:extLst>
              <a:ext uri="{FF2B5EF4-FFF2-40B4-BE49-F238E27FC236}">
                <a16:creationId xmlns:a16="http://schemas.microsoft.com/office/drawing/2014/main" id="{7005DD59-532D-A674-35C5-EA770A8F1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213100"/>
            <a:ext cx="249396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747380-2F70-1F83-8D1B-DE92FE4097FA}"/>
              </a:ext>
            </a:extLst>
          </p:cNvPr>
          <p:cNvSpPr>
            <a:spLocks noGrp="1"/>
          </p:cNvSpPr>
          <p:nvPr>
            <p:ph type="sldNum" sz="quarter" idx="12"/>
          </p:nvPr>
        </p:nvSpPr>
        <p:spPr/>
        <p:txBody>
          <a:bodyPr/>
          <a:lstStyle/>
          <a:p>
            <a:pPr>
              <a:defRPr/>
            </a:pPr>
            <a:fld id="{3B9D3274-8EDC-43BA-ADCE-7799A9C2E6DA}" type="slidenum">
              <a:rPr lang="it-IT" altLang="en-US" smtClean="0"/>
              <a:pPr>
                <a:defRPr/>
              </a:pPr>
              <a:t>13</a:t>
            </a:fld>
            <a:endParaRPr lang="it-IT" altLang="en-US"/>
          </a:p>
        </p:txBody>
      </p:sp>
      <p:pic>
        <p:nvPicPr>
          <p:cNvPr id="4" name="Picture 3">
            <a:extLst>
              <a:ext uri="{FF2B5EF4-FFF2-40B4-BE49-F238E27FC236}">
                <a16:creationId xmlns:a16="http://schemas.microsoft.com/office/drawing/2014/main" id="{8D5373CA-6D14-8A3F-C652-343A90D22B90}"/>
              </a:ext>
            </a:extLst>
          </p:cNvPr>
          <p:cNvPicPr>
            <a:picLocks noChangeAspect="1"/>
          </p:cNvPicPr>
          <p:nvPr/>
        </p:nvPicPr>
        <p:blipFill>
          <a:blip r:embed="rId2"/>
          <a:stretch>
            <a:fillRect/>
          </a:stretch>
        </p:blipFill>
        <p:spPr>
          <a:xfrm>
            <a:off x="1333500" y="2143125"/>
            <a:ext cx="6477000" cy="2571750"/>
          </a:xfrm>
          <a:prstGeom prst="rect">
            <a:avLst/>
          </a:prstGeom>
        </p:spPr>
      </p:pic>
    </p:spTree>
    <p:extLst>
      <p:ext uri="{BB962C8B-B14F-4D97-AF65-F5344CB8AC3E}">
        <p14:creationId xmlns:p14="http://schemas.microsoft.com/office/powerpoint/2010/main" val="113689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9C6B9C5-10C8-C224-88F3-7B3E4BBF727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FD0E20A-E26D-4515-B920-79635C1BE295}" type="slidenum">
              <a:rPr lang="it-IT" altLang="en-US" sz="1400" smtClean="0"/>
              <a:pPr>
                <a:spcBef>
                  <a:spcPct val="0"/>
                </a:spcBef>
                <a:buFontTx/>
                <a:buNone/>
              </a:pPr>
              <a:t>14</a:t>
            </a:fld>
            <a:endParaRPr lang="it-IT" altLang="en-US" sz="1400"/>
          </a:p>
        </p:txBody>
      </p:sp>
      <p:pic>
        <p:nvPicPr>
          <p:cNvPr id="21507" name="Picture 4">
            <a:extLst>
              <a:ext uri="{FF2B5EF4-FFF2-40B4-BE49-F238E27FC236}">
                <a16:creationId xmlns:a16="http://schemas.microsoft.com/office/drawing/2014/main" id="{0DB93B9F-C701-DC07-5FDF-B713C748F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8716963"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Oval 5">
            <a:extLst>
              <a:ext uri="{FF2B5EF4-FFF2-40B4-BE49-F238E27FC236}">
                <a16:creationId xmlns:a16="http://schemas.microsoft.com/office/drawing/2014/main" id="{C25A5801-1F24-3E47-6C14-C0BDEB3E70CB}"/>
              </a:ext>
            </a:extLst>
          </p:cNvPr>
          <p:cNvSpPr>
            <a:spLocks noChangeArrowheads="1"/>
          </p:cNvSpPr>
          <p:nvPr/>
        </p:nvSpPr>
        <p:spPr bwMode="auto">
          <a:xfrm>
            <a:off x="0" y="115888"/>
            <a:ext cx="1403350" cy="5762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p11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738C-E4FA-E846-FC11-C7573974EECB}"/>
              </a:ext>
            </a:extLst>
          </p:cNvPr>
          <p:cNvSpPr>
            <a:spLocks noGrp="1"/>
          </p:cNvSpPr>
          <p:nvPr>
            <p:ph type="title"/>
          </p:nvPr>
        </p:nvSpPr>
        <p:spPr>
          <a:xfrm>
            <a:off x="457200" y="274638"/>
            <a:ext cx="8229600" cy="1570186"/>
          </a:xfrm>
        </p:spPr>
        <p:txBody>
          <a:bodyPr/>
          <a:lstStyle/>
          <a:p>
            <a:r>
              <a:rPr lang="en-US" sz="3200" b="1" dirty="0"/>
              <a:t>Aretha Franklin </a:t>
            </a:r>
            <a:r>
              <a:rPr lang="en-US" sz="2400" dirty="0"/>
              <a:t>(1942-2018)</a:t>
            </a:r>
            <a:br>
              <a:rPr lang="en-US" sz="2400" dirty="0"/>
            </a:br>
            <a:r>
              <a:rPr lang="en-US" sz="2400" i="1" dirty="0"/>
              <a:t>“Say a Little Prayer” </a:t>
            </a:r>
            <a:r>
              <a:rPr lang="en-US" sz="2400" dirty="0"/>
              <a:t>(1968) </a:t>
            </a:r>
            <a:br>
              <a:rPr lang="en-US" sz="2400" dirty="0"/>
            </a:br>
            <a:r>
              <a:rPr lang="en-US" sz="2400" dirty="0">
                <a:hlinkClick r:id="rId2"/>
              </a:rPr>
              <a:t>https://www.youtube.com/watch?v=TDyiREoBw0o</a:t>
            </a:r>
            <a:br>
              <a:rPr lang="en-US" sz="2400" dirty="0"/>
            </a:br>
            <a:r>
              <a:rPr lang="en-US" sz="2400" dirty="0">
                <a:hlinkClick r:id="rId3"/>
              </a:rPr>
              <a:t>https://www.youtube.com/watch?v=y1wFX1TPW6E</a:t>
            </a:r>
            <a:r>
              <a:rPr lang="en-US" sz="2400" dirty="0"/>
              <a:t> </a:t>
            </a:r>
            <a:endParaRPr lang="it-IT" sz="2400" dirty="0"/>
          </a:p>
        </p:txBody>
      </p:sp>
      <p:pic>
        <p:nvPicPr>
          <p:cNvPr id="8" name="Content Placeholder 7">
            <a:extLst>
              <a:ext uri="{FF2B5EF4-FFF2-40B4-BE49-F238E27FC236}">
                <a16:creationId xmlns:a16="http://schemas.microsoft.com/office/drawing/2014/main" id="{7B453643-5594-844B-6700-7DB12A86365D}"/>
              </a:ext>
            </a:extLst>
          </p:cNvPr>
          <p:cNvPicPr>
            <a:picLocks noGrp="1" noChangeAspect="1"/>
          </p:cNvPicPr>
          <p:nvPr>
            <p:ph idx="1"/>
          </p:nvPr>
        </p:nvPicPr>
        <p:blipFill>
          <a:blip r:embed="rId4"/>
          <a:stretch>
            <a:fillRect/>
          </a:stretch>
        </p:blipFill>
        <p:spPr>
          <a:xfrm>
            <a:off x="2286000" y="2148681"/>
            <a:ext cx="4572000" cy="3429000"/>
          </a:xfrm>
        </p:spPr>
      </p:pic>
      <p:sp>
        <p:nvSpPr>
          <p:cNvPr id="4" name="Slide Number Placeholder 3">
            <a:extLst>
              <a:ext uri="{FF2B5EF4-FFF2-40B4-BE49-F238E27FC236}">
                <a16:creationId xmlns:a16="http://schemas.microsoft.com/office/drawing/2014/main" id="{516D0DC6-0DE5-7D7B-996C-2AFD962BCB59}"/>
              </a:ext>
            </a:extLst>
          </p:cNvPr>
          <p:cNvSpPr>
            <a:spLocks noGrp="1"/>
          </p:cNvSpPr>
          <p:nvPr>
            <p:ph type="sldNum" sz="quarter" idx="12"/>
          </p:nvPr>
        </p:nvSpPr>
        <p:spPr/>
        <p:txBody>
          <a:bodyPr/>
          <a:lstStyle/>
          <a:p>
            <a:pPr>
              <a:defRPr/>
            </a:pPr>
            <a:fld id="{F194160E-AB48-4E89-8FFD-6C782BCE9E71}" type="slidenum">
              <a:rPr lang="it-IT" altLang="en-US" smtClean="0"/>
              <a:pPr>
                <a:defRPr/>
              </a:pPr>
              <a:t>15</a:t>
            </a:fld>
            <a:endParaRPr lang="it-IT" altLang="en-US"/>
          </a:p>
        </p:txBody>
      </p:sp>
    </p:spTree>
    <p:extLst>
      <p:ext uri="{BB962C8B-B14F-4D97-AF65-F5344CB8AC3E}">
        <p14:creationId xmlns:p14="http://schemas.microsoft.com/office/powerpoint/2010/main" val="1363111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2091-B407-560F-E91F-09DDAF105FFC}"/>
              </a:ext>
            </a:extLst>
          </p:cNvPr>
          <p:cNvSpPr>
            <a:spLocks noGrp="1"/>
          </p:cNvSpPr>
          <p:nvPr>
            <p:ph type="title"/>
          </p:nvPr>
        </p:nvSpPr>
        <p:spPr>
          <a:xfrm>
            <a:off x="457200" y="274638"/>
            <a:ext cx="8229600" cy="922114"/>
          </a:xfrm>
        </p:spPr>
        <p:txBody>
          <a:bodyPr/>
          <a:lstStyle/>
          <a:p>
            <a:r>
              <a:rPr lang="en-US" b="1" i="1" dirty="0"/>
              <a:t>Glee</a:t>
            </a:r>
            <a:r>
              <a:rPr lang="en-US" dirty="0"/>
              <a:t> (TV series)</a:t>
            </a:r>
            <a:br>
              <a:rPr lang="en-US" dirty="0"/>
            </a:br>
            <a:r>
              <a:rPr lang="en-US" sz="2400" dirty="0">
                <a:hlinkClick r:id="rId2"/>
              </a:rPr>
              <a:t>https://www.youtube.com/watch?v=sefQqCMusJI</a:t>
            </a:r>
            <a:r>
              <a:rPr lang="en-US" sz="2400" dirty="0"/>
              <a:t> </a:t>
            </a:r>
            <a:br>
              <a:rPr lang="en-US" sz="2400" dirty="0"/>
            </a:br>
            <a:r>
              <a:rPr lang="en-US" sz="2400" dirty="0">
                <a:hlinkClick r:id="rId3"/>
              </a:rPr>
              <a:t>https://www.youtube.com/watch?v=T04w5jb9YxE</a:t>
            </a:r>
            <a:r>
              <a:rPr lang="en-US" sz="2400" dirty="0"/>
              <a:t> </a:t>
            </a:r>
            <a:endParaRPr lang="it-IT" sz="2400" dirty="0"/>
          </a:p>
        </p:txBody>
      </p:sp>
      <p:pic>
        <p:nvPicPr>
          <p:cNvPr id="6" name="Content Placeholder 5">
            <a:extLst>
              <a:ext uri="{FF2B5EF4-FFF2-40B4-BE49-F238E27FC236}">
                <a16:creationId xmlns:a16="http://schemas.microsoft.com/office/drawing/2014/main" id="{6F1A0161-3D4E-5B34-422A-941FB3F3D42C}"/>
              </a:ext>
            </a:extLst>
          </p:cNvPr>
          <p:cNvPicPr>
            <a:picLocks noGrp="1" noChangeAspect="1"/>
          </p:cNvPicPr>
          <p:nvPr>
            <p:ph idx="1"/>
          </p:nvPr>
        </p:nvPicPr>
        <p:blipFill>
          <a:blip r:embed="rId4"/>
          <a:stretch>
            <a:fillRect/>
          </a:stretch>
        </p:blipFill>
        <p:spPr>
          <a:xfrm>
            <a:off x="1912747" y="1922463"/>
            <a:ext cx="5293106" cy="3417887"/>
          </a:xfrm>
        </p:spPr>
      </p:pic>
      <p:sp>
        <p:nvSpPr>
          <p:cNvPr id="4" name="Slide Number Placeholder 3">
            <a:extLst>
              <a:ext uri="{FF2B5EF4-FFF2-40B4-BE49-F238E27FC236}">
                <a16:creationId xmlns:a16="http://schemas.microsoft.com/office/drawing/2014/main" id="{F267FE12-589F-943C-8042-A7A085EEB21B}"/>
              </a:ext>
            </a:extLst>
          </p:cNvPr>
          <p:cNvSpPr>
            <a:spLocks noGrp="1"/>
          </p:cNvSpPr>
          <p:nvPr>
            <p:ph type="sldNum" sz="quarter" idx="12"/>
          </p:nvPr>
        </p:nvSpPr>
        <p:spPr/>
        <p:txBody>
          <a:bodyPr/>
          <a:lstStyle/>
          <a:p>
            <a:pPr>
              <a:defRPr/>
            </a:pPr>
            <a:fld id="{F194160E-AB48-4E89-8FFD-6C782BCE9E71}" type="slidenum">
              <a:rPr lang="it-IT" altLang="en-US" smtClean="0"/>
              <a:pPr>
                <a:defRPr/>
              </a:pPr>
              <a:t>16</a:t>
            </a:fld>
            <a:endParaRPr lang="it-IT" altLang="en-US"/>
          </a:p>
        </p:txBody>
      </p:sp>
    </p:spTree>
    <p:extLst>
      <p:ext uri="{BB962C8B-B14F-4D97-AF65-F5344CB8AC3E}">
        <p14:creationId xmlns:p14="http://schemas.microsoft.com/office/powerpoint/2010/main" val="226428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841EDDD2-E85D-332B-88C1-2AE2DD83635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5A07332-48CB-402E-806C-3C6373F3E12F}" type="slidenum">
              <a:rPr lang="it-IT" altLang="en-US" sz="1400" smtClean="0"/>
              <a:pPr>
                <a:spcBef>
                  <a:spcPct val="0"/>
                </a:spcBef>
                <a:buFontTx/>
                <a:buNone/>
              </a:pPr>
              <a:t>17</a:t>
            </a:fld>
            <a:endParaRPr lang="it-IT" altLang="en-US" sz="1400"/>
          </a:p>
        </p:txBody>
      </p:sp>
      <p:pic>
        <p:nvPicPr>
          <p:cNvPr id="26627" name="Picture 4">
            <a:extLst>
              <a:ext uri="{FF2B5EF4-FFF2-40B4-BE49-F238E27FC236}">
                <a16:creationId xmlns:a16="http://schemas.microsoft.com/office/drawing/2014/main" id="{5FD80C49-9BBF-C221-7E91-EC6F39CB0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8497887"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Oval 5">
            <a:extLst>
              <a:ext uri="{FF2B5EF4-FFF2-40B4-BE49-F238E27FC236}">
                <a16:creationId xmlns:a16="http://schemas.microsoft.com/office/drawing/2014/main" id="{7661EC96-D699-36BD-ED6C-F7ADCA45B0CD}"/>
              </a:ext>
            </a:extLst>
          </p:cNvPr>
          <p:cNvSpPr>
            <a:spLocks noChangeArrowheads="1"/>
          </p:cNvSpPr>
          <p:nvPr/>
        </p:nvSpPr>
        <p:spPr bwMode="auto">
          <a:xfrm>
            <a:off x="0" y="115888"/>
            <a:ext cx="1403350" cy="5762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p11</a:t>
            </a:r>
          </a:p>
        </p:txBody>
      </p:sp>
      <p:pic>
        <p:nvPicPr>
          <p:cNvPr id="88070" name="Picture 6" descr="Risultati immagini per microscope">
            <a:extLst>
              <a:ext uri="{FF2B5EF4-FFF2-40B4-BE49-F238E27FC236}">
                <a16:creationId xmlns:a16="http://schemas.microsoft.com/office/drawing/2014/main" id="{11401A96-A1EC-F28D-63A0-5E73B90B9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933825"/>
            <a:ext cx="126206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fade">
                                      <p:cBhvr>
                                        <p:cTn id="7" dur="20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BCD7161C-58CE-C50A-7C36-E9BE31D8140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D55B8E1-9E3F-4062-AE78-F36241368C9D}" type="slidenum">
              <a:rPr lang="it-IT" altLang="en-US" sz="1400" smtClean="0"/>
              <a:pPr>
                <a:spcBef>
                  <a:spcPct val="0"/>
                </a:spcBef>
                <a:buFontTx/>
                <a:buNone/>
              </a:pPr>
              <a:t>18</a:t>
            </a:fld>
            <a:endParaRPr lang="it-IT" altLang="en-US" sz="1400"/>
          </a:p>
        </p:txBody>
      </p:sp>
      <p:sp>
        <p:nvSpPr>
          <p:cNvPr id="83971" name="Rectangle 3">
            <a:extLst>
              <a:ext uri="{FF2B5EF4-FFF2-40B4-BE49-F238E27FC236}">
                <a16:creationId xmlns:a16="http://schemas.microsoft.com/office/drawing/2014/main" id="{F73B40DD-02A1-AA68-F2CA-2B1B77B81E9A}"/>
              </a:ext>
            </a:extLst>
          </p:cNvPr>
          <p:cNvSpPr>
            <a:spLocks noGrp="1" noChangeArrowheads="1"/>
          </p:cNvSpPr>
          <p:nvPr>
            <p:ph type="body" idx="1"/>
          </p:nvPr>
        </p:nvSpPr>
        <p:spPr>
          <a:xfrm>
            <a:off x="539750" y="1341438"/>
            <a:ext cx="8229600" cy="4525962"/>
          </a:xfrm>
        </p:spPr>
        <p:txBody>
          <a:bodyPr/>
          <a:lstStyle/>
          <a:p>
            <a:pPr eaLnBrk="1" hangingPunct="1">
              <a:lnSpc>
                <a:spcPct val="90000"/>
              </a:lnSpc>
            </a:pPr>
            <a:r>
              <a:rPr lang="en-US" altLang="en-US" sz="2400">
                <a:solidFill>
                  <a:srgbClr val="FF0000"/>
                </a:solidFill>
              </a:rPr>
              <a:t>one</a:t>
            </a:r>
            <a:r>
              <a:rPr lang="en-US" altLang="en-US" sz="2400"/>
              <a:t> paragraph = </a:t>
            </a:r>
            <a:r>
              <a:rPr lang="en-US" altLang="en-US" sz="2400">
                <a:solidFill>
                  <a:srgbClr val="FF0000"/>
                </a:solidFill>
              </a:rPr>
              <a:t>one</a:t>
            </a:r>
            <a:r>
              <a:rPr lang="en-US" altLang="en-US" sz="2400"/>
              <a:t> main idea, topic, or theme </a:t>
            </a:r>
          </a:p>
          <a:p>
            <a:pPr eaLnBrk="1" hangingPunct="1">
              <a:lnSpc>
                <a:spcPct val="90000"/>
              </a:lnSpc>
            </a:pPr>
            <a:r>
              <a:rPr lang="en-US" altLang="en-US" sz="2400"/>
              <a:t>all sentences will be concerned with </a:t>
            </a:r>
            <a:r>
              <a:rPr lang="en-US" altLang="en-US" sz="2400">
                <a:solidFill>
                  <a:srgbClr val="FF0000"/>
                </a:solidFill>
              </a:rPr>
              <a:t>same central topic </a:t>
            </a:r>
          </a:p>
          <a:p>
            <a:pPr eaLnBrk="1" hangingPunct="1">
              <a:lnSpc>
                <a:spcPct val="90000"/>
              </a:lnSpc>
            </a:pPr>
            <a:r>
              <a:rPr lang="en-US" altLang="en-US" sz="2400"/>
              <a:t>each paragraph has its own </a:t>
            </a:r>
            <a:r>
              <a:rPr lang="en-US" altLang="en-US" sz="2400">
                <a:solidFill>
                  <a:srgbClr val="FF0000"/>
                </a:solidFill>
              </a:rPr>
              <a:t>internal structure </a:t>
            </a:r>
          </a:p>
          <a:p>
            <a:pPr eaLnBrk="1" hangingPunct="1">
              <a:lnSpc>
                <a:spcPct val="90000"/>
              </a:lnSpc>
            </a:pPr>
            <a:r>
              <a:rPr lang="en-US" altLang="en-US" sz="2400"/>
              <a:t>topic sentence = introduces the main idea  </a:t>
            </a:r>
          </a:p>
          <a:p>
            <a:pPr eaLnBrk="1" hangingPunct="1">
              <a:lnSpc>
                <a:spcPct val="90000"/>
              </a:lnSpc>
            </a:pPr>
            <a:r>
              <a:rPr lang="en-US" altLang="en-US" sz="2400"/>
              <a:t>each sentence in the chain </a:t>
            </a:r>
            <a:r>
              <a:rPr lang="en-US" altLang="en-US" sz="2400">
                <a:solidFill>
                  <a:srgbClr val="FF0000"/>
                </a:solidFill>
              </a:rPr>
              <a:t>builds</a:t>
            </a:r>
            <a:r>
              <a:rPr lang="en-US" altLang="en-US" sz="2400"/>
              <a:t> on the previous sentence so that the main message of the paragraph is gradually developed and made clearer to the reader </a:t>
            </a:r>
            <a:r>
              <a:rPr lang="en-US" altLang="en-US" sz="2400">
                <a:solidFill>
                  <a:srgbClr val="FF0000"/>
                </a:solidFill>
              </a:rPr>
              <a:t>through illustration and examples</a:t>
            </a:r>
            <a:r>
              <a:rPr lang="en-US" altLang="en-US" sz="2400"/>
              <a:t> of the idea presented in the topic sentence</a:t>
            </a:r>
          </a:p>
          <a:p>
            <a:pPr eaLnBrk="1" hangingPunct="1">
              <a:lnSpc>
                <a:spcPct val="90000"/>
              </a:lnSpc>
            </a:pPr>
            <a:r>
              <a:rPr lang="it-IT" altLang="en-US" sz="2400"/>
              <a:t>all sentences are </a:t>
            </a:r>
            <a:r>
              <a:rPr lang="it-IT" altLang="en-US" sz="2400">
                <a:solidFill>
                  <a:srgbClr val="FF0000"/>
                </a:solidFill>
              </a:rPr>
              <a:t>linked</a:t>
            </a:r>
            <a:r>
              <a:rPr lang="it-IT" altLang="en-US" sz="2400"/>
              <a:t>, even in a number of ways: connectives, grammar, lexis </a:t>
            </a:r>
          </a:p>
        </p:txBody>
      </p:sp>
      <p:pic>
        <p:nvPicPr>
          <p:cNvPr id="27652" name="Picture 5" descr="Risultati immagini per microscope">
            <a:extLst>
              <a:ext uri="{FF2B5EF4-FFF2-40B4-BE49-F238E27FC236}">
                <a16:creationId xmlns:a16="http://schemas.microsoft.com/office/drawing/2014/main" id="{409584C6-E3FD-519C-B36F-38A057F0C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0"/>
            <a:ext cx="1262062"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844FE9CC-0F3D-7DF9-9D67-196AE5ACD4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097E065-AA23-41A9-AA3F-4A3E4D850B09}" type="slidenum">
              <a:rPr lang="it-IT" altLang="en-US" sz="1400" smtClean="0"/>
              <a:pPr>
                <a:spcBef>
                  <a:spcPct val="0"/>
                </a:spcBef>
                <a:buFontTx/>
                <a:buNone/>
              </a:pPr>
              <a:t>19</a:t>
            </a:fld>
            <a:endParaRPr lang="it-IT" altLang="en-US" sz="1400"/>
          </a:p>
        </p:txBody>
      </p:sp>
      <p:pic>
        <p:nvPicPr>
          <p:cNvPr id="28675" name="Picture 5">
            <a:extLst>
              <a:ext uri="{FF2B5EF4-FFF2-40B4-BE49-F238E27FC236}">
                <a16:creationId xmlns:a16="http://schemas.microsoft.com/office/drawing/2014/main" id="{FD19F66C-93D4-CC0D-29B5-8909A5E83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0713"/>
            <a:ext cx="845026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Oval 6">
            <a:extLst>
              <a:ext uri="{FF2B5EF4-FFF2-40B4-BE49-F238E27FC236}">
                <a16:creationId xmlns:a16="http://schemas.microsoft.com/office/drawing/2014/main" id="{BA2147D1-D833-0FF2-3309-AEBCC79FC764}"/>
              </a:ext>
            </a:extLst>
          </p:cNvPr>
          <p:cNvSpPr>
            <a:spLocks noChangeArrowheads="1"/>
          </p:cNvSpPr>
          <p:nvPr/>
        </p:nvSpPr>
        <p:spPr bwMode="auto">
          <a:xfrm>
            <a:off x="0" y="115888"/>
            <a:ext cx="1403350" cy="5762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p13</a:t>
            </a:r>
          </a:p>
        </p:txBody>
      </p:sp>
      <p:sp>
        <p:nvSpPr>
          <p:cNvPr id="86024" name="Rectangle 8">
            <a:extLst>
              <a:ext uri="{FF2B5EF4-FFF2-40B4-BE49-F238E27FC236}">
                <a16:creationId xmlns:a16="http://schemas.microsoft.com/office/drawing/2014/main" id="{D009541A-B092-560C-2A07-72AC1F59352B}"/>
              </a:ext>
            </a:extLst>
          </p:cNvPr>
          <p:cNvSpPr>
            <a:spLocks noChangeArrowheads="1"/>
          </p:cNvSpPr>
          <p:nvPr/>
        </p:nvSpPr>
        <p:spPr bwMode="auto">
          <a:xfrm>
            <a:off x="2916238" y="2924175"/>
            <a:ext cx="4176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GB" altLang="en-US" sz="1800"/>
              <a:t>Analyse this paragraph. Consider:</a:t>
            </a:r>
          </a:p>
        </p:txBody>
      </p:sp>
      <p:sp>
        <p:nvSpPr>
          <p:cNvPr id="86026" name="Rectangle 10">
            <a:extLst>
              <a:ext uri="{FF2B5EF4-FFF2-40B4-BE49-F238E27FC236}">
                <a16:creationId xmlns:a16="http://schemas.microsoft.com/office/drawing/2014/main" id="{2F31B515-5D39-1C31-24D9-6AABE9241C5D}"/>
              </a:ext>
            </a:extLst>
          </p:cNvPr>
          <p:cNvSpPr>
            <a:spLocks noChangeArrowheads="1"/>
          </p:cNvSpPr>
          <p:nvPr/>
        </p:nvSpPr>
        <p:spPr bwMode="auto">
          <a:xfrm>
            <a:off x="3203575" y="3429000"/>
            <a:ext cx="309562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a:t>text thread </a:t>
            </a:r>
          </a:p>
          <a:p>
            <a:pPr eaLnBrk="1" hangingPunct="1"/>
            <a:r>
              <a:rPr lang="en-GB" altLang="en-US" sz="1800"/>
              <a:t>syntax</a:t>
            </a:r>
          </a:p>
          <a:p>
            <a:pPr eaLnBrk="1" hangingPunct="1"/>
            <a:r>
              <a:rPr lang="en-GB" altLang="en-US" sz="1800"/>
              <a:t>grammatical choices</a:t>
            </a:r>
          </a:p>
          <a:p>
            <a:pPr eaLnBrk="1" hangingPunct="1"/>
            <a:r>
              <a:rPr lang="en-GB" altLang="en-US" sz="1800"/>
              <a:t>tone </a:t>
            </a:r>
          </a:p>
          <a:p>
            <a:pPr eaLnBrk="1" hangingPunct="1"/>
            <a:r>
              <a:rPr lang="en-GB" altLang="en-US" sz="1800"/>
              <a:t>lexical choices </a:t>
            </a:r>
          </a:p>
          <a:p>
            <a:pPr eaLnBrk="1" hangingPunct="1">
              <a:buFontTx/>
              <a:buNone/>
            </a:pPr>
            <a:endParaRPr lang="en-GB" altLang="en-US" sz="1800"/>
          </a:p>
        </p:txBody>
      </p:sp>
      <p:pic>
        <p:nvPicPr>
          <p:cNvPr id="28679" name="Picture 11" descr="Risultati immagini per microscope">
            <a:extLst>
              <a:ext uri="{FF2B5EF4-FFF2-40B4-BE49-F238E27FC236}">
                <a16:creationId xmlns:a16="http://schemas.microsoft.com/office/drawing/2014/main" id="{20FDF643-9CA2-CC67-E8A2-975FBE783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788" y="0"/>
            <a:ext cx="1192212"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fade">
                                      <p:cBhvr>
                                        <p:cTn id="7" dur="1000"/>
                                        <p:tgtEl>
                                          <p:spTgt spid="860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6"/>
                                        </p:tgtEl>
                                        <p:attrNameLst>
                                          <p:attrName>style.visibility</p:attrName>
                                        </p:attrNameLst>
                                      </p:cBhvr>
                                      <p:to>
                                        <p:strVal val="visible"/>
                                      </p:to>
                                    </p:set>
                                    <p:animEffect transition="in" filter="fade">
                                      <p:cBhvr>
                                        <p:cTn id="12"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p:bldP spid="860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a:extLst>
              <a:ext uri="{FF2B5EF4-FFF2-40B4-BE49-F238E27FC236}">
                <a16:creationId xmlns:a16="http://schemas.microsoft.com/office/drawing/2014/main" id="{C6405D78-C098-99B1-3B55-79689F33969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73A13E-F922-48B0-8217-B0E2AA6A40A5}" type="slidenum">
              <a:rPr lang="it-IT" altLang="en-US" smtClean="0"/>
              <a:pPr/>
              <a:t>2</a:t>
            </a:fld>
            <a:endParaRPr lang="it-IT" altLang="en-US"/>
          </a:p>
        </p:txBody>
      </p:sp>
      <p:sp>
        <p:nvSpPr>
          <p:cNvPr id="5123" name="Picture 3">
            <a:extLst>
              <a:ext uri="{FF2B5EF4-FFF2-40B4-BE49-F238E27FC236}">
                <a16:creationId xmlns:a16="http://schemas.microsoft.com/office/drawing/2014/main" id="{AD135FC3-9136-D2B4-F465-82C7586B7E21}"/>
              </a:ext>
            </a:extLst>
          </p:cNvPr>
          <p:cNvSpPr>
            <a:spLocks noChangeAspect="1" noChangeArrowheads="1"/>
          </p:cNvSpPr>
          <p:nvPr/>
        </p:nvSpPr>
        <p:spPr bwMode="auto">
          <a:xfrm>
            <a:off x="1524000" y="1727200"/>
            <a:ext cx="6096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4" name="TextBox 4">
            <a:extLst>
              <a:ext uri="{FF2B5EF4-FFF2-40B4-BE49-F238E27FC236}">
                <a16:creationId xmlns:a16="http://schemas.microsoft.com/office/drawing/2014/main" id="{EE806FBA-B5C4-99DA-C64D-9783153A2138}"/>
              </a:ext>
            </a:extLst>
          </p:cNvPr>
          <p:cNvSpPr txBox="1">
            <a:spLocks noChangeArrowheads="1"/>
          </p:cNvSpPr>
          <p:nvPr/>
        </p:nvSpPr>
        <p:spPr bwMode="auto">
          <a:xfrm>
            <a:off x="4114800" y="2968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5125" name="TextBox 5">
            <a:extLst>
              <a:ext uri="{FF2B5EF4-FFF2-40B4-BE49-F238E27FC236}">
                <a16:creationId xmlns:a16="http://schemas.microsoft.com/office/drawing/2014/main" id="{B7E1FFDC-0999-BC42-23A7-E6AE6B25A8E8}"/>
              </a:ext>
            </a:extLst>
          </p:cNvPr>
          <p:cNvSpPr txBox="1">
            <a:spLocks noChangeArrowheads="1"/>
          </p:cNvSpPr>
          <p:nvPr/>
        </p:nvSpPr>
        <p:spPr bwMode="auto">
          <a:xfrm>
            <a:off x="3186113" y="5519738"/>
            <a:ext cx="2771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p>
          <a:p>
            <a:pPr algn="ctr"/>
            <a:r>
              <a:rPr lang="en-US" altLang="en-US"/>
              <a:t>Next week! </a:t>
            </a:r>
            <a:br>
              <a:rPr lang="en-US" altLang="en-US"/>
            </a:br>
            <a:r>
              <a:rPr lang="en-US" altLang="en-US"/>
              <a:t>Mock essay exams to be returned.</a:t>
            </a:r>
          </a:p>
          <a:p>
            <a:pPr algn="ctr"/>
            <a:endParaRPr lang="en-US" altLang="en-US"/>
          </a:p>
          <a:p>
            <a:pPr algn="ctr"/>
            <a:endParaRPr lang="en-US" altLang="en-US"/>
          </a:p>
          <a:p>
            <a:pPr algn="ctr"/>
            <a:endParaRPr lang="en-US" altLang="en-US"/>
          </a:p>
          <a:p>
            <a:pPr algn="ctr"/>
            <a:endParaRPr lang="en-US" altLang="en-US"/>
          </a:p>
        </p:txBody>
      </p:sp>
      <p:pic>
        <p:nvPicPr>
          <p:cNvPr id="5" name="Picture 4">
            <a:extLst>
              <a:ext uri="{FF2B5EF4-FFF2-40B4-BE49-F238E27FC236}">
                <a16:creationId xmlns:a16="http://schemas.microsoft.com/office/drawing/2014/main" id="{A40B8134-6EE3-8D2F-DF32-2DB093EB3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27200"/>
            <a:ext cx="6096000" cy="3403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FDDDA981-5D0F-005F-62FD-832C4C5C8EA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470A4FD-557A-482C-B385-E5F93F847937}" type="slidenum">
              <a:rPr lang="it-IT" altLang="en-US" sz="1400" smtClean="0"/>
              <a:pPr>
                <a:spcBef>
                  <a:spcPct val="0"/>
                </a:spcBef>
                <a:buFontTx/>
                <a:buNone/>
              </a:pPr>
              <a:t>20</a:t>
            </a:fld>
            <a:endParaRPr lang="it-IT" altLang="en-US" sz="1400"/>
          </a:p>
        </p:txBody>
      </p:sp>
      <p:pic>
        <p:nvPicPr>
          <p:cNvPr id="29699" name="Picture 4">
            <a:extLst>
              <a:ext uri="{FF2B5EF4-FFF2-40B4-BE49-F238E27FC236}">
                <a16:creationId xmlns:a16="http://schemas.microsoft.com/office/drawing/2014/main" id="{224DF112-A29B-1E7A-8365-FF6E5730C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88913"/>
            <a:ext cx="5535612"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Line 5">
            <a:extLst>
              <a:ext uri="{FF2B5EF4-FFF2-40B4-BE49-F238E27FC236}">
                <a16:creationId xmlns:a16="http://schemas.microsoft.com/office/drawing/2014/main" id="{A71C73FF-9838-679C-F1A4-73328D72626B}"/>
              </a:ext>
            </a:extLst>
          </p:cNvPr>
          <p:cNvSpPr>
            <a:spLocks noChangeShapeType="1"/>
          </p:cNvSpPr>
          <p:nvPr/>
        </p:nvSpPr>
        <p:spPr bwMode="auto">
          <a:xfrm flipH="1">
            <a:off x="6300788" y="115888"/>
            <a:ext cx="287337" cy="360362"/>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6" name="Line 6">
            <a:extLst>
              <a:ext uri="{FF2B5EF4-FFF2-40B4-BE49-F238E27FC236}">
                <a16:creationId xmlns:a16="http://schemas.microsoft.com/office/drawing/2014/main" id="{06CCB8F5-123B-3076-012F-4AC5F972A7D7}"/>
              </a:ext>
            </a:extLst>
          </p:cNvPr>
          <p:cNvSpPr>
            <a:spLocks noChangeShapeType="1"/>
          </p:cNvSpPr>
          <p:nvPr/>
        </p:nvSpPr>
        <p:spPr bwMode="auto">
          <a:xfrm flipH="1">
            <a:off x="3203575" y="2133600"/>
            <a:ext cx="287338" cy="360363"/>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7" name="Line 7">
            <a:extLst>
              <a:ext uri="{FF2B5EF4-FFF2-40B4-BE49-F238E27FC236}">
                <a16:creationId xmlns:a16="http://schemas.microsoft.com/office/drawing/2014/main" id="{568ABD1B-2E12-86C0-7232-3251C36B13B4}"/>
              </a:ext>
            </a:extLst>
          </p:cNvPr>
          <p:cNvSpPr>
            <a:spLocks noChangeShapeType="1"/>
          </p:cNvSpPr>
          <p:nvPr/>
        </p:nvSpPr>
        <p:spPr bwMode="auto">
          <a:xfrm flipH="1">
            <a:off x="4427538" y="4149725"/>
            <a:ext cx="287337" cy="360363"/>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48" name="Rectangle 8">
            <a:extLst>
              <a:ext uri="{FF2B5EF4-FFF2-40B4-BE49-F238E27FC236}">
                <a16:creationId xmlns:a16="http://schemas.microsoft.com/office/drawing/2014/main" id="{1DFB677E-AFE7-A13D-A958-069E28AE6BC4}"/>
              </a:ext>
            </a:extLst>
          </p:cNvPr>
          <p:cNvSpPr>
            <a:spLocks noChangeArrowheads="1"/>
          </p:cNvSpPr>
          <p:nvPr/>
        </p:nvSpPr>
        <p:spPr bwMode="auto">
          <a:xfrm>
            <a:off x="179388" y="188913"/>
            <a:ext cx="17287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Text purpose:</a:t>
            </a:r>
          </a:p>
          <a:p>
            <a:pPr eaLnBrk="1" hangingPunct="1"/>
            <a:r>
              <a:rPr lang="en-GB" altLang="en-US" sz="1800"/>
              <a:t>to inform</a:t>
            </a:r>
          </a:p>
          <a:p>
            <a:pPr eaLnBrk="1" hangingPunct="1"/>
            <a:r>
              <a:rPr lang="en-GB" altLang="en-US" sz="1800"/>
              <a:t>to explain</a:t>
            </a:r>
          </a:p>
        </p:txBody>
      </p:sp>
      <p:sp>
        <p:nvSpPr>
          <p:cNvPr id="87049" name="Rectangle 9">
            <a:extLst>
              <a:ext uri="{FF2B5EF4-FFF2-40B4-BE49-F238E27FC236}">
                <a16:creationId xmlns:a16="http://schemas.microsoft.com/office/drawing/2014/main" id="{DE8894DB-C50B-9A65-90B4-2DD139C7052A}"/>
              </a:ext>
            </a:extLst>
          </p:cNvPr>
          <p:cNvSpPr>
            <a:spLocks noChangeArrowheads="1"/>
          </p:cNvSpPr>
          <p:nvPr/>
        </p:nvSpPr>
        <p:spPr bwMode="auto">
          <a:xfrm>
            <a:off x="107950" y="1341438"/>
            <a:ext cx="16192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4 sentences</a:t>
            </a:r>
          </a:p>
        </p:txBody>
      </p:sp>
      <p:sp>
        <p:nvSpPr>
          <p:cNvPr id="87050" name="Rectangle 10">
            <a:extLst>
              <a:ext uri="{FF2B5EF4-FFF2-40B4-BE49-F238E27FC236}">
                <a16:creationId xmlns:a16="http://schemas.microsoft.com/office/drawing/2014/main" id="{84DA17EA-10DE-C8C3-8760-5A8C66FA805B}"/>
              </a:ext>
            </a:extLst>
          </p:cNvPr>
          <p:cNvSpPr>
            <a:spLocks noChangeArrowheads="1"/>
          </p:cNvSpPr>
          <p:nvPr/>
        </p:nvSpPr>
        <p:spPr bwMode="auto">
          <a:xfrm>
            <a:off x="0" y="2708275"/>
            <a:ext cx="20161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linear argument</a:t>
            </a:r>
          </a:p>
        </p:txBody>
      </p:sp>
      <p:sp>
        <p:nvSpPr>
          <p:cNvPr id="87051" name="Rectangle 11">
            <a:extLst>
              <a:ext uri="{FF2B5EF4-FFF2-40B4-BE49-F238E27FC236}">
                <a16:creationId xmlns:a16="http://schemas.microsoft.com/office/drawing/2014/main" id="{3A373413-020A-2CDF-34A9-C9C8B556E8CF}"/>
              </a:ext>
            </a:extLst>
          </p:cNvPr>
          <p:cNvSpPr>
            <a:spLocks noChangeArrowheads="1"/>
          </p:cNvSpPr>
          <p:nvPr/>
        </p:nvSpPr>
        <p:spPr bwMode="auto">
          <a:xfrm>
            <a:off x="107950" y="1844675"/>
            <a:ext cx="18716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clear </a:t>
            </a:r>
          </a:p>
          <a:p>
            <a:pPr eaLnBrk="1" hangingPunct="1">
              <a:buFontTx/>
              <a:buNone/>
            </a:pPr>
            <a:r>
              <a:rPr lang="en-GB" altLang="en-US" sz="1800"/>
              <a:t>topic sentence</a:t>
            </a:r>
          </a:p>
        </p:txBody>
      </p:sp>
      <p:sp>
        <p:nvSpPr>
          <p:cNvPr id="87054" name="Line 14">
            <a:extLst>
              <a:ext uri="{FF2B5EF4-FFF2-40B4-BE49-F238E27FC236}">
                <a16:creationId xmlns:a16="http://schemas.microsoft.com/office/drawing/2014/main" id="{B1077334-560B-3E1C-BC07-6946D22688AC}"/>
              </a:ext>
            </a:extLst>
          </p:cNvPr>
          <p:cNvSpPr>
            <a:spLocks noChangeShapeType="1"/>
          </p:cNvSpPr>
          <p:nvPr/>
        </p:nvSpPr>
        <p:spPr bwMode="auto">
          <a:xfrm flipH="1">
            <a:off x="2051050" y="549275"/>
            <a:ext cx="4176713" cy="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5" name="Rectangle 15">
            <a:extLst>
              <a:ext uri="{FF2B5EF4-FFF2-40B4-BE49-F238E27FC236}">
                <a16:creationId xmlns:a16="http://schemas.microsoft.com/office/drawing/2014/main" id="{8570B8C0-0586-2DAE-3483-6B83DE91B984}"/>
              </a:ext>
            </a:extLst>
          </p:cNvPr>
          <p:cNvSpPr>
            <a:spLocks noChangeArrowheads="1"/>
          </p:cNvSpPr>
          <p:nvPr/>
        </p:nvSpPr>
        <p:spPr bwMode="auto">
          <a:xfrm>
            <a:off x="0" y="3068638"/>
            <a:ext cx="16192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formal tone</a:t>
            </a:r>
          </a:p>
        </p:txBody>
      </p:sp>
      <p:sp>
        <p:nvSpPr>
          <p:cNvPr id="87056" name="Rectangle 16">
            <a:extLst>
              <a:ext uri="{FF2B5EF4-FFF2-40B4-BE49-F238E27FC236}">
                <a16:creationId xmlns:a16="http://schemas.microsoft.com/office/drawing/2014/main" id="{3D20B07C-F594-36EE-2A7D-922BD2FADC7B}"/>
              </a:ext>
            </a:extLst>
          </p:cNvPr>
          <p:cNvSpPr>
            <a:spLocks noChangeArrowheads="1"/>
          </p:cNvSpPr>
          <p:nvPr/>
        </p:nvSpPr>
        <p:spPr bwMode="auto">
          <a:xfrm>
            <a:off x="0" y="3573463"/>
            <a:ext cx="19796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complex clauses</a:t>
            </a:r>
          </a:p>
        </p:txBody>
      </p:sp>
      <p:sp>
        <p:nvSpPr>
          <p:cNvPr id="87057" name="Rectangle 17">
            <a:extLst>
              <a:ext uri="{FF2B5EF4-FFF2-40B4-BE49-F238E27FC236}">
                <a16:creationId xmlns:a16="http://schemas.microsoft.com/office/drawing/2014/main" id="{DEA47292-9D29-C6EA-228A-69A42DC5A22E}"/>
              </a:ext>
            </a:extLst>
          </p:cNvPr>
          <p:cNvSpPr>
            <a:spLocks noChangeArrowheads="1"/>
          </p:cNvSpPr>
          <p:nvPr/>
        </p:nvSpPr>
        <p:spPr bwMode="auto">
          <a:xfrm>
            <a:off x="0" y="4005263"/>
            <a:ext cx="19796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clear lexical field</a:t>
            </a:r>
          </a:p>
        </p:txBody>
      </p:sp>
      <p:sp>
        <p:nvSpPr>
          <p:cNvPr id="87058" name="Line 18">
            <a:extLst>
              <a:ext uri="{FF2B5EF4-FFF2-40B4-BE49-F238E27FC236}">
                <a16:creationId xmlns:a16="http://schemas.microsoft.com/office/drawing/2014/main" id="{854C5FAB-FB5F-F3EB-84FB-4A0EE94A569C}"/>
              </a:ext>
            </a:extLst>
          </p:cNvPr>
          <p:cNvSpPr>
            <a:spLocks noChangeShapeType="1"/>
          </p:cNvSpPr>
          <p:nvPr/>
        </p:nvSpPr>
        <p:spPr bwMode="auto">
          <a:xfrm flipH="1">
            <a:off x="2051050" y="1844675"/>
            <a:ext cx="504825" cy="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9" name="Line 19">
            <a:extLst>
              <a:ext uri="{FF2B5EF4-FFF2-40B4-BE49-F238E27FC236}">
                <a16:creationId xmlns:a16="http://schemas.microsoft.com/office/drawing/2014/main" id="{6610D2D5-EB99-0C62-B4B3-5E66F1EF8CC7}"/>
              </a:ext>
            </a:extLst>
          </p:cNvPr>
          <p:cNvSpPr>
            <a:spLocks noChangeShapeType="1"/>
          </p:cNvSpPr>
          <p:nvPr/>
        </p:nvSpPr>
        <p:spPr bwMode="auto">
          <a:xfrm flipH="1">
            <a:off x="3348038" y="2492375"/>
            <a:ext cx="504825" cy="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0" name="Line 20">
            <a:extLst>
              <a:ext uri="{FF2B5EF4-FFF2-40B4-BE49-F238E27FC236}">
                <a16:creationId xmlns:a16="http://schemas.microsoft.com/office/drawing/2014/main" id="{10B45FDE-B47D-BE0D-AC3C-A688340EA15A}"/>
              </a:ext>
            </a:extLst>
          </p:cNvPr>
          <p:cNvSpPr>
            <a:spLocks noChangeShapeType="1"/>
          </p:cNvSpPr>
          <p:nvPr/>
        </p:nvSpPr>
        <p:spPr bwMode="auto">
          <a:xfrm flipH="1">
            <a:off x="5219700" y="5805488"/>
            <a:ext cx="360363" cy="0"/>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1" name="Oval 21">
            <a:extLst>
              <a:ext uri="{FF2B5EF4-FFF2-40B4-BE49-F238E27FC236}">
                <a16:creationId xmlns:a16="http://schemas.microsoft.com/office/drawing/2014/main" id="{DA4DF373-2437-8679-9F3B-53316094BD0A}"/>
              </a:ext>
            </a:extLst>
          </p:cNvPr>
          <p:cNvSpPr>
            <a:spLocks noChangeArrowheads="1"/>
          </p:cNvSpPr>
          <p:nvPr/>
        </p:nvSpPr>
        <p:spPr bwMode="auto">
          <a:xfrm>
            <a:off x="2987675" y="476250"/>
            <a:ext cx="142875" cy="1444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2" name="Oval 22">
            <a:extLst>
              <a:ext uri="{FF2B5EF4-FFF2-40B4-BE49-F238E27FC236}">
                <a16:creationId xmlns:a16="http://schemas.microsoft.com/office/drawing/2014/main" id="{22539509-C0E7-AB78-78EF-299409CDD9AE}"/>
              </a:ext>
            </a:extLst>
          </p:cNvPr>
          <p:cNvSpPr>
            <a:spLocks noChangeArrowheads="1"/>
          </p:cNvSpPr>
          <p:nvPr/>
        </p:nvSpPr>
        <p:spPr bwMode="auto">
          <a:xfrm>
            <a:off x="5795963" y="476250"/>
            <a:ext cx="142875" cy="1444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3" name="Oval 23">
            <a:extLst>
              <a:ext uri="{FF2B5EF4-FFF2-40B4-BE49-F238E27FC236}">
                <a16:creationId xmlns:a16="http://schemas.microsoft.com/office/drawing/2014/main" id="{B9CAAE7C-0287-99AE-95BB-4B3C85636DD2}"/>
              </a:ext>
            </a:extLst>
          </p:cNvPr>
          <p:cNvSpPr>
            <a:spLocks noChangeArrowheads="1"/>
          </p:cNvSpPr>
          <p:nvPr/>
        </p:nvSpPr>
        <p:spPr bwMode="auto">
          <a:xfrm>
            <a:off x="2555875" y="1125538"/>
            <a:ext cx="142875" cy="144462"/>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4" name="Oval 24">
            <a:extLst>
              <a:ext uri="{FF2B5EF4-FFF2-40B4-BE49-F238E27FC236}">
                <a16:creationId xmlns:a16="http://schemas.microsoft.com/office/drawing/2014/main" id="{A7EF2A3C-9505-BF70-16C6-F20094359AA9}"/>
              </a:ext>
            </a:extLst>
          </p:cNvPr>
          <p:cNvSpPr>
            <a:spLocks noChangeArrowheads="1"/>
          </p:cNvSpPr>
          <p:nvPr/>
        </p:nvSpPr>
        <p:spPr bwMode="auto">
          <a:xfrm>
            <a:off x="7019925" y="1125538"/>
            <a:ext cx="142875" cy="144462"/>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5" name="Oval 25">
            <a:extLst>
              <a:ext uri="{FF2B5EF4-FFF2-40B4-BE49-F238E27FC236}">
                <a16:creationId xmlns:a16="http://schemas.microsoft.com/office/drawing/2014/main" id="{861ED4D1-739F-4951-0BF5-88B3F76EE854}"/>
              </a:ext>
            </a:extLst>
          </p:cNvPr>
          <p:cNvSpPr>
            <a:spLocks noChangeArrowheads="1"/>
          </p:cNvSpPr>
          <p:nvPr/>
        </p:nvSpPr>
        <p:spPr bwMode="auto">
          <a:xfrm>
            <a:off x="6372225" y="1773238"/>
            <a:ext cx="142875" cy="144462"/>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6" name="Oval 26">
            <a:extLst>
              <a:ext uri="{FF2B5EF4-FFF2-40B4-BE49-F238E27FC236}">
                <a16:creationId xmlns:a16="http://schemas.microsoft.com/office/drawing/2014/main" id="{A6565863-C818-B9C2-8936-31E1B90D46FA}"/>
              </a:ext>
            </a:extLst>
          </p:cNvPr>
          <p:cNvSpPr>
            <a:spLocks noChangeArrowheads="1"/>
          </p:cNvSpPr>
          <p:nvPr/>
        </p:nvSpPr>
        <p:spPr bwMode="auto">
          <a:xfrm>
            <a:off x="2916238" y="2420938"/>
            <a:ext cx="142875" cy="144462"/>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7" name="AutoShape 27">
            <a:extLst>
              <a:ext uri="{FF2B5EF4-FFF2-40B4-BE49-F238E27FC236}">
                <a16:creationId xmlns:a16="http://schemas.microsoft.com/office/drawing/2014/main" id="{FF9A8F63-B4A2-4F84-E0FF-96C2E82A8CED}"/>
              </a:ext>
            </a:extLst>
          </p:cNvPr>
          <p:cNvSpPr>
            <a:spLocks noChangeArrowheads="1"/>
          </p:cNvSpPr>
          <p:nvPr/>
        </p:nvSpPr>
        <p:spPr bwMode="auto">
          <a:xfrm>
            <a:off x="7667625" y="333375"/>
            <a:ext cx="485775" cy="976313"/>
          </a:xfrm>
          <a:prstGeom prst="down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8" name="AutoShape 28">
            <a:extLst>
              <a:ext uri="{FF2B5EF4-FFF2-40B4-BE49-F238E27FC236}">
                <a16:creationId xmlns:a16="http://schemas.microsoft.com/office/drawing/2014/main" id="{6DFEE5C1-C97D-42D2-EFF2-02AD8D32D1BD}"/>
              </a:ext>
            </a:extLst>
          </p:cNvPr>
          <p:cNvSpPr>
            <a:spLocks noChangeArrowheads="1"/>
          </p:cNvSpPr>
          <p:nvPr/>
        </p:nvSpPr>
        <p:spPr bwMode="auto">
          <a:xfrm>
            <a:off x="7667625" y="2349500"/>
            <a:ext cx="485775" cy="976313"/>
          </a:xfrm>
          <a:prstGeom prst="down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7069" name="AutoShape 29">
            <a:extLst>
              <a:ext uri="{FF2B5EF4-FFF2-40B4-BE49-F238E27FC236}">
                <a16:creationId xmlns:a16="http://schemas.microsoft.com/office/drawing/2014/main" id="{ECCE3B6E-41BD-7A71-796D-F7E2A825921F}"/>
              </a:ext>
            </a:extLst>
          </p:cNvPr>
          <p:cNvSpPr>
            <a:spLocks noChangeArrowheads="1"/>
          </p:cNvSpPr>
          <p:nvPr/>
        </p:nvSpPr>
        <p:spPr bwMode="auto">
          <a:xfrm>
            <a:off x="7667625" y="4292600"/>
            <a:ext cx="485775" cy="976313"/>
          </a:xfrm>
          <a:prstGeom prst="down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70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05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70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05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70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706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706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705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05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8705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8705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706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705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8706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8706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8706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8706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8706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87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p:bldP spid="87049" grpId="0"/>
      <p:bldP spid="87050" grpId="0"/>
      <p:bldP spid="87051" grpId="0"/>
      <p:bldP spid="87055" grpId="0"/>
      <p:bldP spid="87056" grpId="0"/>
      <p:bldP spid="870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3FD458EB-877B-AA7C-2D63-E041DB6B203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00A8F74-0358-4D8B-9531-6B760A8A61F4}" type="slidenum">
              <a:rPr lang="it-IT" altLang="en-US" sz="1400" smtClean="0"/>
              <a:pPr>
                <a:spcBef>
                  <a:spcPct val="0"/>
                </a:spcBef>
                <a:buFontTx/>
                <a:buNone/>
              </a:pPr>
              <a:t>21</a:t>
            </a:fld>
            <a:endParaRPr lang="it-IT" altLang="en-US" sz="1400"/>
          </a:p>
        </p:txBody>
      </p:sp>
      <p:pic>
        <p:nvPicPr>
          <p:cNvPr id="30723" name="Picture 2">
            <a:extLst>
              <a:ext uri="{FF2B5EF4-FFF2-40B4-BE49-F238E27FC236}">
                <a16:creationId xmlns:a16="http://schemas.microsoft.com/office/drawing/2014/main" id="{D14A80BE-A5BD-4B0C-B35D-E684D5097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9275"/>
            <a:ext cx="8207375"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a:extLst>
              <a:ext uri="{FF2B5EF4-FFF2-40B4-BE49-F238E27FC236}">
                <a16:creationId xmlns:a16="http://schemas.microsoft.com/office/drawing/2014/main" id="{240E8D4B-AAEC-9BB1-978D-19BE3D2B138B}"/>
              </a:ext>
            </a:extLst>
          </p:cNvPr>
          <p:cNvSpPr>
            <a:spLocks noChangeArrowheads="1"/>
          </p:cNvSpPr>
          <p:nvPr/>
        </p:nvSpPr>
        <p:spPr bwMode="auto">
          <a:xfrm>
            <a:off x="1835150" y="2697163"/>
            <a:ext cx="5835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6000" b="1" u="sng">
                <a:solidFill>
                  <a:schemeClr val="tx2"/>
                </a:solidFill>
                <a:latin typeface="Bookman Old Style" panose="02050604050505020204" pitchFamily="18" charset="0"/>
              </a:rPr>
              <a:t>HOMEWORK</a:t>
            </a:r>
            <a:endParaRPr lang="it-IT" altLang="en-US" sz="6000" i="1">
              <a:solidFill>
                <a:schemeClr val="tx2"/>
              </a:solidFill>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7AB83-A8ED-93D8-9B7C-740EA9628DBF}"/>
              </a:ext>
            </a:extLst>
          </p:cNvPr>
          <p:cNvSpPr>
            <a:spLocks noGrp="1"/>
          </p:cNvSpPr>
          <p:nvPr>
            <p:ph type="title"/>
          </p:nvPr>
        </p:nvSpPr>
        <p:spPr/>
        <p:txBody>
          <a:bodyPr/>
          <a:lstStyle/>
          <a:p>
            <a:pPr algn="l">
              <a:defRPr/>
            </a:pPr>
            <a:r>
              <a:rPr lang="en-US" sz="1600" dirty="0">
                <a:solidFill>
                  <a:srgbClr val="000000"/>
                </a:solidFill>
                <a:latin typeface="open sans" panose="020B0604020202020204" pitchFamily="34" charset="0"/>
              </a:rPr>
              <a:t>“Drag makes literal what (gender theorist Judith) Butler calls </a:t>
            </a:r>
            <a:r>
              <a:rPr lang="en-US" sz="1600" b="1" dirty="0">
                <a:solidFill>
                  <a:srgbClr val="000000"/>
                </a:solidFill>
                <a:highlight>
                  <a:srgbClr val="FFFF00"/>
                </a:highlight>
                <a:latin typeface="open sans" panose="020B0604020202020204" pitchFamily="34" charset="0"/>
              </a:rPr>
              <a:t>gender performativity </a:t>
            </a:r>
            <a:r>
              <a:rPr lang="en-US" sz="1600" dirty="0">
                <a:solidFill>
                  <a:srgbClr val="000000"/>
                </a:solidFill>
                <a:latin typeface="open sans" panose="020B0604020202020204" pitchFamily="34" charset="0"/>
              </a:rPr>
              <a:t>in fancy words, and what each one of us does every day without even realizing it, that is ‘pretending’ to be…”</a:t>
            </a:r>
            <a:endParaRPr lang="en-US" sz="1600" dirty="0"/>
          </a:p>
        </p:txBody>
      </p:sp>
      <p:pic>
        <p:nvPicPr>
          <p:cNvPr id="31747" name="Content Placeholder 7">
            <a:extLst>
              <a:ext uri="{FF2B5EF4-FFF2-40B4-BE49-F238E27FC236}">
                <a16:creationId xmlns:a16="http://schemas.microsoft.com/office/drawing/2014/main" id="{A22D0986-85A2-6604-FA05-4EC5F33AD5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782763"/>
            <a:ext cx="5943600" cy="4162425"/>
          </a:xfrm>
        </p:spPr>
      </p:pic>
      <p:sp>
        <p:nvSpPr>
          <p:cNvPr id="31748" name="Slide Number Placeholder 3">
            <a:extLst>
              <a:ext uri="{FF2B5EF4-FFF2-40B4-BE49-F238E27FC236}">
                <a16:creationId xmlns:a16="http://schemas.microsoft.com/office/drawing/2014/main" id="{3FC26E67-E714-7AC1-8CA6-135782CA6D0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E357A-08CF-4475-9C9B-A9AA3BC99E59}" type="slidenum">
              <a:rPr lang="it-IT" altLang="en-US" smtClean="0"/>
              <a:pPr/>
              <a:t>22</a:t>
            </a:fld>
            <a:endParaRPr lang="it-IT"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3802007B-7A59-BAF9-73FD-F74205D9F2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B7031B0-AC55-43B8-A539-795408AFE085}" type="slidenum">
              <a:rPr lang="it-IT" altLang="en-US" sz="1400" smtClean="0"/>
              <a:pPr>
                <a:spcBef>
                  <a:spcPct val="0"/>
                </a:spcBef>
                <a:buFontTx/>
                <a:buNone/>
              </a:pPr>
              <a:t>23</a:t>
            </a:fld>
            <a:endParaRPr lang="it-IT" altLang="en-US" sz="1400"/>
          </a:p>
        </p:txBody>
      </p:sp>
      <p:sp>
        <p:nvSpPr>
          <p:cNvPr id="32771" name="Rectangle 2">
            <a:extLst>
              <a:ext uri="{FF2B5EF4-FFF2-40B4-BE49-F238E27FC236}">
                <a16:creationId xmlns:a16="http://schemas.microsoft.com/office/drawing/2014/main" id="{1A0A7E3A-2537-A208-37F9-75DC6601907F}"/>
              </a:ext>
            </a:extLst>
          </p:cNvPr>
          <p:cNvSpPr>
            <a:spLocks noGrp="1" noChangeArrowheads="1"/>
          </p:cNvSpPr>
          <p:nvPr>
            <p:ph type="title"/>
          </p:nvPr>
        </p:nvSpPr>
        <p:spPr/>
        <p:txBody>
          <a:bodyPr/>
          <a:lstStyle/>
          <a:p>
            <a:pPr eaLnBrk="1" hangingPunct="1"/>
            <a:r>
              <a:rPr lang="it-IT" altLang="en-US" b="1" u="sng">
                <a:latin typeface="Algerian" panose="04020705040A02060702" pitchFamily="82" charset="0"/>
              </a:rPr>
              <a:t>HOMEWORK</a:t>
            </a:r>
            <a:r>
              <a:rPr lang="it-IT" altLang="en-US" b="1" u="sng"/>
              <a:t> </a:t>
            </a:r>
            <a:r>
              <a:rPr lang="it-IT" altLang="en-US" b="1" u="sng">
                <a:latin typeface="Algerian" panose="04020705040A02060702" pitchFamily="82" charset="0"/>
              </a:rPr>
              <a:t>for next week</a:t>
            </a:r>
            <a:endParaRPr lang="it-IT" altLang="en-US" b="1">
              <a:latin typeface="Algerian" panose="04020705040A02060702" pitchFamily="82" charset="0"/>
            </a:endParaRPr>
          </a:p>
        </p:txBody>
      </p:sp>
      <p:sp>
        <p:nvSpPr>
          <p:cNvPr id="32772" name="Rectangle 3">
            <a:extLst>
              <a:ext uri="{FF2B5EF4-FFF2-40B4-BE49-F238E27FC236}">
                <a16:creationId xmlns:a16="http://schemas.microsoft.com/office/drawing/2014/main" id="{606E7BC3-E1B4-144A-E610-88AB3A8E4FBB}"/>
              </a:ext>
            </a:extLst>
          </p:cNvPr>
          <p:cNvSpPr>
            <a:spLocks noGrp="1" noChangeArrowheads="1"/>
          </p:cNvSpPr>
          <p:nvPr>
            <p:ph type="body" idx="1"/>
          </p:nvPr>
        </p:nvSpPr>
        <p:spPr>
          <a:xfrm>
            <a:off x="468313" y="1162050"/>
            <a:ext cx="8229600" cy="5291138"/>
          </a:xfrm>
        </p:spPr>
        <p:txBody>
          <a:bodyPr/>
          <a:lstStyle/>
          <a:p>
            <a:pPr marL="0" indent="0" eaLnBrk="1" hangingPunct="1">
              <a:buNone/>
            </a:pPr>
            <a:r>
              <a:rPr lang="it-IT" altLang="en-US" sz="2400" dirty="0">
                <a:latin typeface="Cambria" panose="02040503050406030204" pitchFamily="18" charset="0"/>
              </a:rPr>
              <a:t>     	Watch the interview </a:t>
            </a:r>
            <a:r>
              <a:rPr lang="it-IT" altLang="en-US" sz="2400" dirty="0" err="1">
                <a:latin typeface="Cambria" panose="02040503050406030204" pitchFamily="18" charset="0"/>
              </a:rPr>
              <a:t>below</a:t>
            </a:r>
            <a:r>
              <a:rPr lang="it-IT" altLang="en-US" sz="2400" dirty="0">
                <a:latin typeface="Cambria" panose="02040503050406030204" pitchFamily="18" charset="0"/>
              </a:rPr>
              <a:t>. </a:t>
            </a:r>
            <a:r>
              <a:rPr lang="it-IT" altLang="en-US" sz="2400" dirty="0" err="1">
                <a:latin typeface="Cambria" panose="02040503050406030204" pitchFamily="18" charset="0"/>
              </a:rPr>
              <a:t>Reflect</a:t>
            </a:r>
            <a:r>
              <a:rPr lang="it-IT" altLang="en-US" sz="2400" dirty="0">
                <a:latin typeface="Cambria" panose="02040503050406030204" pitchFamily="18" charset="0"/>
              </a:rPr>
              <a:t> on </a:t>
            </a:r>
            <a:r>
              <a:rPr lang="it-IT" altLang="en-US" sz="2400" dirty="0" err="1">
                <a:latin typeface="Cambria" panose="02040503050406030204" pitchFamily="18" charset="0"/>
              </a:rPr>
              <a:t>today’s</a:t>
            </a:r>
            <a:r>
              <a:rPr lang="it-IT" altLang="en-US" sz="2400" dirty="0">
                <a:latin typeface="Cambria" panose="02040503050406030204" pitchFamily="18" charset="0"/>
              </a:rPr>
              <a:t> </a:t>
            </a:r>
            <a:r>
              <a:rPr lang="it-IT" altLang="en-US" sz="2400" dirty="0" err="1">
                <a:latin typeface="Cambria" panose="02040503050406030204" pitchFamily="18" charset="0"/>
              </a:rPr>
              <a:t>lesson</a:t>
            </a:r>
            <a:r>
              <a:rPr lang="it-IT" altLang="en-US" sz="2400" dirty="0">
                <a:latin typeface="Cambria" panose="02040503050406030204" pitchFamily="18" charset="0"/>
              </a:rPr>
              <a:t> and the </a:t>
            </a:r>
            <a:r>
              <a:rPr lang="it-IT" altLang="en-US" sz="2400" dirty="0" err="1">
                <a:latin typeface="Cambria" panose="02040503050406030204" pitchFamily="18" charset="0"/>
              </a:rPr>
              <a:t>notion</a:t>
            </a:r>
            <a:r>
              <a:rPr lang="it-IT" altLang="en-US" sz="2400" dirty="0">
                <a:latin typeface="Cambria" panose="02040503050406030204" pitchFamily="18" charset="0"/>
              </a:rPr>
              <a:t> of the </a:t>
            </a:r>
            <a:r>
              <a:rPr lang="it-IT" altLang="en-US" sz="2400" dirty="0" err="1">
                <a:latin typeface="Cambria" panose="02040503050406030204" pitchFamily="18" charset="0"/>
              </a:rPr>
              <a:t>presentation</a:t>
            </a:r>
            <a:r>
              <a:rPr lang="it-IT" altLang="en-US" sz="2400" dirty="0">
                <a:latin typeface="Cambria" panose="02040503050406030204" pitchFamily="18" charset="0"/>
              </a:rPr>
              <a:t> of self, </a:t>
            </a:r>
            <a:r>
              <a:rPr lang="it-IT" altLang="en-US" sz="2400" dirty="0" err="1">
                <a:latin typeface="Cambria" panose="02040503050406030204" pitchFamily="18" charset="0"/>
              </a:rPr>
              <a:t>especially</a:t>
            </a:r>
            <a:r>
              <a:rPr lang="it-IT" altLang="en-US" sz="2400" dirty="0">
                <a:latin typeface="Cambria" panose="02040503050406030204" pitchFamily="18" charset="0"/>
              </a:rPr>
              <a:t> in the </a:t>
            </a:r>
            <a:r>
              <a:rPr lang="it-IT" altLang="en-US" sz="2400" dirty="0" err="1">
                <a:latin typeface="Cambria" panose="02040503050406030204" pitchFamily="18" charset="0"/>
              </a:rPr>
              <a:t>wake</a:t>
            </a:r>
            <a:r>
              <a:rPr lang="it-IT" altLang="en-US" sz="2400" dirty="0">
                <a:latin typeface="Cambria" panose="02040503050406030204" pitchFamily="18" charset="0"/>
              </a:rPr>
              <a:t> of </a:t>
            </a:r>
            <a:r>
              <a:rPr lang="it-IT" altLang="en-US" sz="2400" dirty="0" err="1">
                <a:latin typeface="Cambria" panose="02040503050406030204" pitchFamily="18" charset="0"/>
              </a:rPr>
              <a:t>our</a:t>
            </a:r>
            <a:r>
              <a:rPr lang="it-IT" altLang="en-US" sz="2400" dirty="0">
                <a:latin typeface="Cambria" panose="02040503050406030204" pitchFamily="18" charset="0"/>
              </a:rPr>
              <a:t> work on the personal </a:t>
            </a:r>
            <a:r>
              <a:rPr lang="it-IT" altLang="en-US" sz="2400" dirty="0" err="1">
                <a:latin typeface="Cambria" panose="02040503050406030204" pitchFamily="18" charset="0"/>
              </a:rPr>
              <a:t>statement</a:t>
            </a:r>
            <a:r>
              <a:rPr lang="it-IT" altLang="en-US" sz="2400" dirty="0">
                <a:latin typeface="Cambria" panose="02040503050406030204" pitchFamily="18" charset="0"/>
              </a:rPr>
              <a:t>.  How do </a:t>
            </a:r>
            <a:r>
              <a:rPr lang="it-IT" altLang="en-US" sz="2400" dirty="0" err="1">
                <a:latin typeface="Cambria" panose="02040503050406030204" pitchFamily="18" charset="0"/>
              </a:rPr>
              <a:t>we</a:t>
            </a:r>
            <a:r>
              <a:rPr lang="it-IT" altLang="en-US" sz="2400" dirty="0">
                <a:latin typeface="Cambria" panose="02040503050406030204" pitchFamily="18" charset="0"/>
              </a:rPr>
              <a:t> </a:t>
            </a:r>
            <a:r>
              <a:rPr lang="it-IT" altLang="en-US" sz="2400" dirty="0" err="1">
                <a:latin typeface="Cambria" panose="02040503050406030204" pitchFamily="18" charset="0"/>
              </a:rPr>
              <a:t>portray</a:t>
            </a:r>
            <a:r>
              <a:rPr lang="it-IT" altLang="en-US" sz="2400" dirty="0">
                <a:latin typeface="Cambria" panose="02040503050406030204" pitchFamily="18" charset="0"/>
              </a:rPr>
              <a:t> the best </a:t>
            </a:r>
            <a:r>
              <a:rPr lang="it-IT" altLang="en-US" sz="2400" dirty="0" err="1">
                <a:latin typeface="Cambria" panose="02040503050406030204" pitchFamily="18" charset="0"/>
              </a:rPr>
              <a:t>versions</a:t>
            </a:r>
            <a:r>
              <a:rPr lang="it-IT" altLang="en-US" sz="2400" dirty="0">
                <a:latin typeface="Cambria" panose="02040503050406030204" pitchFamily="18" charset="0"/>
              </a:rPr>
              <a:t> of </a:t>
            </a:r>
            <a:r>
              <a:rPr lang="it-IT" altLang="en-US" sz="2400" dirty="0" err="1">
                <a:latin typeface="Cambria" panose="02040503050406030204" pitchFamily="18" charset="0"/>
              </a:rPr>
              <a:t>ourselves</a:t>
            </a:r>
            <a:r>
              <a:rPr lang="it-IT" altLang="en-US" sz="2400" dirty="0">
                <a:latin typeface="Cambria" panose="02040503050406030204" pitchFamily="18" charset="0"/>
              </a:rPr>
              <a:t>?  </a:t>
            </a:r>
            <a:r>
              <a:rPr lang="it-IT" altLang="en-US" sz="2400" dirty="0" err="1">
                <a:latin typeface="Cambria" panose="02040503050406030204" pitchFamily="18" charset="0"/>
              </a:rPr>
              <a:t>Why</a:t>
            </a:r>
            <a:r>
              <a:rPr lang="it-IT" altLang="en-US" sz="2400" dirty="0">
                <a:latin typeface="Cambria" panose="02040503050406030204" pitchFamily="18" charset="0"/>
              </a:rPr>
              <a:t>? </a:t>
            </a:r>
            <a:r>
              <a:rPr lang="it-IT" altLang="en-US" sz="2400" dirty="0" err="1">
                <a:latin typeface="Cambria" panose="02040503050406030204" pitchFamily="18" charset="0"/>
              </a:rPr>
              <a:t>Consider</a:t>
            </a:r>
            <a:r>
              <a:rPr lang="it-IT" altLang="en-US" sz="2400" dirty="0">
                <a:latin typeface="Cambria" panose="02040503050406030204" pitchFamily="18" charset="0"/>
              </a:rPr>
              <a:t> </a:t>
            </a:r>
            <a:r>
              <a:rPr lang="it-IT" altLang="en-US" sz="2400" dirty="0" err="1">
                <a:latin typeface="Cambria" panose="02040503050406030204" pitchFamily="18" charset="0"/>
              </a:rPr>
              <a:t>RuPaul’s</a:t>
            </a:r>
            <a:r>
              <a:rPr lang="it-IT" altLang="en-US" sz="2400" dirty="0">
                <a:latin typeface="Cambria" panose="02040503050406030204" pitchFamily="18" charset="0"/>
              </a:rPr>
              <a:t> quote and </a:t>
            </a:r>
            <a:r>
              <a:rPr lang="it-IT" altLang="en-US" sz="2400" dirty="0" err="1">
                <a:latin typeface="Cambria" panose="02040503050406030204" pitchFamily="18" charset="0"/>
              </a:rPr>
              <a:t>listen</a:t>
            </a:r>
            <a:r>
              <a:rPr lang="it-IT" altLang="en-US" sz="2400" dirty="0">
                <a:latin typeface="Cambria" panose="02040503050406030204" pitchFamily="18" charset="0"/>
              </a:rPr>
              <a:t> to </a:t>
            </a:r>
            <a:r>
              <a:rPr lang="it-IT" altLang="en-US" sz="2400" dirty="0" err="1">
                <a:latin typeface="Cambria" panose="02040503050406030204" pitchFamily="18" charset="0"/>
              </a:rPr>
              <a:t>her</a:t>
            </a:r>
            <a:r>
              <a:rPr lang="it-IT" altLang="en-US" sz="2400" dirty="0">
                <a:latin typeface="Cambria" panose="02040503050406030204" pitchFamily="18" charset="0"/>
              </a:rPr>
              <a:t> </a:t>
            </a:r>
            <a:r>
              <a:rPr lang="it-IT" altLang="en-US" sz="2400" dirty="0" err="1">
                <a:latin typeface="Cambria" panose="02040503050406030204" pitchFamily="18" charset="0"/>
              </a:rPr>
              <a:t>discuss</a:t>
            </a:r>
            <a:r>
              <a:rPr lang="it-IT" altLang="en-US" sz="2400" dirty="0">
                <a:latin typeface="Cambria" panose="02040503050406030204" pitchFamily="18" charset="0"/>
              </a:rPr>
              <a:t> </a:t>
            </a:r>
            <a:r>
              <a:rPr lang="it-IT" altLang="en-US" sz="2400" dirty="0" err="1">
                <a:latin typeface="Cambria" panose="02040503050406030204" pitchFamily="18" charset="0"/>
              </a:rPr>
              <a:t>it</a:t>
            </a:r>
            <a:r>
              <a:rPr lang="it-IT" altLang="en-US" sz="2400" dirty="0">
                <a:latin typeface="Cambria" panose="02040503050406030204" pitchFamily="18" charset="0"/>
              </a:rPr>
              <a:t> with Oprah Winfrey.  Write a </a:t>
            </a:r>
            <a:r>
              <a:rPr lang="it-IT" altLang="en-US" sz="2400" b="1" i="1" u="sng" dirty="0">
                <a:latin typeface="Cambria" panose="02040503050406030204" pitchFamily="18" charset="0"/>
              </a:rPr>
              <a:t>brief </a:t>
            </a:r>
            <a:r>
              <a:rPr lang="it-IT" altLang="en-US" sz="2400" b="1" i="1" u="sng" dirty="0" err="1">
                <a:latin typeface="Cambria" panose="02040503050406030204" pitchFamily="18" charset="0"/>
              </a:rPr>
              <a:t>paragraph</a:t>
            </a:r>
            <a:r>
              <a:rPr lang="it-IT" altLang="en-US" sz="2400" b="1" i="1" u="sng" dirty="0">
                <a:latin typeface="Cambria" panose="02040503050406030204" pitchFamily="18" charset="0"/>
              </a:rPr>
              <a:t> </a:t>
            </a:r>
            <a:r>
              <a:rPr lang="it-IT" altLang="en-US" sz="2400" dirty="0" err="1">
                <a:latin typeface="Cambria" panose="02040503050406030204" pitchFamily="18" charset="0"/>
              </a:rPr>
              <a:t>that</a:t>
            </a:r>
            <a:r>
              <a:rPr lang="it-IT" altLang="en-US" sz="2400" dirty="0">
                <a:latin typeface="Cambria" panose="02040503050406030204" pitchFamily="18" charset="0"/>
              </a:rPr>
              <a:t> </a:t>
            </a:r>
            <a:r>
              <a:rPr lang="it-IT" altLang="en-US" sz="2400" dirty="0" err="1">
                <a:latin typeface="Cambria" panose="02040503050406030204" pitchFamily="18" charset="0"/>
              </a:rPr>
              <a:t>analyzes</a:t>
            </a:r>
            <a:r>
              <a:rPr lang="it-IT" altLang="en-US" sz="2400" dirty="0">
                <a:latin typeface="Cambria" panose="02040503050406030204" pitchFamily="18" charset="0"/>
              </a:rPr>
              <a:t> </a:t>
            </a:r>
            <a:r>
              <a:rPr lang="it-IT" altLang="en-US" sz="2400" dirty="0" err="1">
                <a:latin typeface="Cambria" panose="02040503050406030204" pitchFamily="18" charset="0"/>
              </a:rPr>
              <a:t>RuPaul’s</a:t>
            </a:r>
            <a:r>
              <a:rPr lang="it-IT" altLang="en-US" sz="2400" dirty="0">
                <a:latin typeface="Cambria" panose="02040503050406030204" pitchFamily="18" charset="0"/>
              </a:rPr>
              <a:t> idea.  Make sure </a:t>
            </a:r>
            <a:r>
              <a:rPr lang="it-IT" altLang="en-US" sz="2400" dirty="0" err="1">
                <a:latin typeface="Cambria" panose="02040503050406030204" pitchFamily="18" charset="0"/>
              </a:rPr>
              <a:t>it</a:t>
            </a:r>
            <a:r>
              <a:rPr lang="it-IT" altLang="en-US" sz="2400" dirty="0">
                <a:latin typeface="Cambria" panose="02040503050406030204" pitchFamily="18" charset="0"/>
              </a:rPr>
              <a:t> </a:t>
            </a:r>
            <a:r>
              <a:rPr lang="it-IT" altLang="en-US" sz="2400" dirty="0" err="1">
                <a:latin typeface="Cambria" panose="02040503050406030204" pitchFamily="18" charset="0"/>
              </a:rPr>
              <a:t>is</a:t>
            </a:r>
            <a:r>
              <a:rPr lang="it-IT" altLang="en-US" sz="2400" dirty="0">
                <a:latin typeface="Cambria" panose="02040503050406030204" pitchFamily="18" charset="0"/>
              </a:rPr>
              <a:t> clear, </a:t>
            </a:r>
            <a:r>
              <a:rPr lang="it-IT" altLang="en-US" sz="2400" dirty="0" err="1">
                <a:latin typeface="Cambria" panose="02040503050406030204" pitchFamily="18" charset="0"/>
              </a:rPr>
              <a:t>coherent</a:t>
            </a:r>
            <a:r>
              <a:rPr lang="it-IT" altLang="en-US" sz="2400" dirty="0">
                <a:latin typeface="Cambria" panose="02040503050406030204" pitchFamily="18" charset="0"/>
              </a:rPr>
              <a:t>, and </a:t>
            </a:r>
            <a:r>
              <a:rPr lang="it-IT" altLang="en-US" sz="2400" dirty="0" err="1">
                <a:latin typeface="Cambria" panose="02040503050406030204" pitchFamily="18" charset="0"/>
              </a:rPr>
              <a:t>cohesive</a:t>
            </a:r>
            <a:r>
              <a:rPr lang="it-IT" altLang="en-US" sz="2400" dirty="0">
                <a:latin typeface="Cambria" panose="02040503050406030204" pitchFamily="18" charset="0"/>
              </a:rPr>
              <a:t> (and concise)! </a:t>
            </a:r>
            <a:r>
              <a:rPr lang="it-IT" altLang="en-US" sz="2400" dirty="0" err="1">
                <a:latin typeface="Cambria" panose="02040503050406030204" pitchFamily="18" charset="0"/>
              </a:rPr>
              <a:t>Bring</a:t>
            </a:r>
            <a:r>
              <a:rPr lang="it-IT" altLang="en-US" sz="2400" dirty="0">
                <a:latin typeface="Cambria" panose="02040503050406030204" pitchFamily="18" charset="0"/>
              </a:rPr>
              <a:t> </a:t>
            </a:r>
            <a:r>
              <a:rPr lang="it-IT" altLang="en-US" sz="2400" dirty="0" err="1">
                <a:latin typeface="Cambria" panose="02040503050406030204" pitchFamily="18" charset="0"/>
              </a:rPr>
              <a:t>these</a:t>
            </a:r>
            <a:r>
              <a:rPr lang="it-IT" altLang="en-US" sz="2400" dirty="0">
                <a:latin typeface="Cambria" panose="02040503050406030204" pitchFamily="18" charset="0"/>
              </a:rPr>
              <a:t> notes of </a:t>
            </a:r>
            <a:r>
              <a:rPr lang="it-IT" altLang="en-US" sz="2400" dirty="0" err="1">
                <a:latin typeface="Cambria" panose="02040503050406030204" pitchFamily="18" charset="0"/>
              </a:rPr>
              <a:t>analysis</a:t>
            </a:r>
            <a:r>
              <a:rPr lang="it-IT" altLang="en-US" sz="2400" dirty="0">
                <a:latin typeface="Cambria" panose="02040503050406030204" pitchFamily="18" charset="0"/>
              </a:rPr>
              <a:t> to class for </a:t>
            </a:r>
            <a:r>
              <a:rPr lang="it-IT" altLang="en-US" sz="2400" dirty="0" err="1">
                <a:latin typeface="Cambria" panose="02040503050406030204" pitchFamily="18" charset="0"/>
              </a:rPr>
              <a:t>discussion</a:t>
            </a:r>
            <a:r>
              <a:rPr lang="it-IT" altLang="en-US" sz="2400" dirty="0">
                <a:latin typeface="Cambria" panose="02040503050406030204" pitchFamily="18" charset="0"/>
              </a:rPr>
              <a:t>. </a:t>
            </a:r>
            <a:br>
              <a:rPr lang="it-IT" altLang="en-US" sz="2400" dirty="0"/>
            </a:br>
            <a:r>
              <a:rPr lang="it-IT" altLang="en-US" sz="2400" dirty="0">
                <a:hlinkClick r:id="rId2"/>
              </a:rPr>
              <a:t>https://www.oprah.com/own-supersoulsessions/rupaul-explains-were-all-born-naked-and-the-rest-is-drag</a:t>
            </a:r>
            <a:r>
              <a:rPr lang="it-IT" altLang="en-US" sz="2400" dirty="0"/>
              <a:t> </a:t>
            </a:r>
          </a:p>
        </p:txBody>
      </p:sp>
      <p:sp>
        <p:nvSpPr>
          <p:cNvPr id="32773" name="Rectangle 6">
            <a:extLst>
              <a:ext uri="{FF2B5EF4-FFF2-40B4-BE49-F238E27FC236}">
                <a16:creationId xmlns:a16="http://schemas.microsoft.com/office/drawing/2014/main" id="{1E94E58C-49CD-829E-27A9-0F2DA34AE136}"/>
              </a:ext>
            </a:extLst>
          </p:cNvPr>
          <p:cNvSpPr>
            <a:spLocks noChangeArrowheads="1"/>
          </p:cNvSpPr>
          <p:nvPr/>
        </p:nvSpPr>
        <p:spPr bwMode="auto">
          <a:xfrm>
            <a:off x="1725613" y="5013325"/>
            <a:ext cx="2881312" cy="682625"/>
          </a:xfrm>
          <a:prstGeom prst="rect">
            <a:avLst/>
          </a:prstGeom>
          <a:solidFill>
            <a:schemeClr val="bg1"/>
          </a:solidFill>
          <a:ln>
            <a:noFill/>
          </a:ln>
          <a:effectLst/>
          <a:extLs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it-IT" altLang="en-US"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C1AF643A-9A88-947E-CAFA-2905F9BD8E1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E2D07C-165D-4139-B94C-3A10C30F5BFA}" type="slidenum">
              <a:rPr lang="it-IT" altLang="en-US" smtClean="0"/>
              <a:pPr/>
              <a:t>24</a:t>
            </a:fld>
            <a:endParaRPr lang="it-IT" altLang="en-US"/>
          </a:p>
        </p:txBody>
      </p:sp>
      <p:pic>
        <p:nvPicPr>
          <p:cNvPr id="33795" name="Picture 3">
            <a:extLst>
              <a:ext uri="{FF2B5EF4-FFF2-40B4-BE49-F238E27FC236}">
                <a16:creationId xmlns:a16="http://schemas.microsoft.com/office/drawing/2014/main" id="{8543BE39-8646-C75E-0CB0-8D80EFA8A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2105025"/>
            <a:ext cx="47434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F6E1032-968B-789A-976D-AD966171531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7F10ABA-A0E0-48AC-A7E0-F3865A27008A}" type="slidenum">
              <a:rPr lang="it-IT" altLang="en-US" sz="1400" smtClean="0"/>
              <a:pPr>
                <a:spcBef>
                  <a:spcPct val="0"/>
                </a:spcBef>
                <a:buFontTx/>
                <a:buNone/>
              </a:pPr>
              <a:t>3</a:t>
            </a:fld>
            <a:endParaRPr lang="it-IT" altLang="en-US" sz="1400"/>
          </a:p>
        </p:txBody>
      </p:sp>
      <p:pic>
        <p:nvPicPr>
          <p:cNvPr id="11267" name="Picture 4">
            <a:extLst>
              <a:ext uri="{FF2B5EF4-FFF2-40B4-BE49-F238E27FC236}">
                <a16:creationId xmlns:a16="http://schemas.microsoft.com/office/drawing/2014/main" id="{7509CA0C-8889-7565-4631-F06D6272D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981075"/>
            <a:ext cx="58785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a:extLst>
              <a:ext uri="{FF2B5EF4-FFF2-40B4-BE49-F238E27FC236}">
                <a16:creationId xmlns:a16="http://schemas.microsoft.com/office/drawing/2014/main" id="{BE43E829-50B1-A9F0-FF45-5CC7310DE104}"/>
              </a:ext>
            </a:extLst>
          </p:cNvPr>
          <p:cNvSpPr>
            <a:spLocks noChangeArrowheads="1"/>
          </p:cNvSpPr>
          <p:nvPr/>
        </p:nvSpPr>
        <p:spPr bwMode="auto">
          <a:xfrm>
            <a:off x="1042988" y="3357563"/>
            <a:ext cx="1800225" cy="1296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Test 1</a:t>
            </a:r>
          </a:p>
        </p:txBody>
      </p:sp>
      <p:sp>
        <p:nvSpPr>
          <p:cNvPr id="11269" name="Rectangle 6">
            <a:extLst>
              <a:ext uri="{FF2B5EF4-FFF2-40B4-BE49-F238E27FC236}">
                <a16:creationId xmlns:a16="http://schemas.microsoft.com/office/drawing/2014/main" id="{C1026D96-EB12-E0D5-3C1C-6F27B0CB0C61}"/>
              </a:ext>
            </a:extLst>
          </p:cNvPr>
          <p:cNvSpPr>
            <a:spLocks noChangeArrowheads="1"/>
          </p:cNvSpPr>
          <p:nvPr/>
        </p:nvSpPr>
        <p:spPr bwMode="auto">
          <a:xfrm>
            <a:off x="1547813" y="2276475"/>
            <a:ext cx="5759450" cy="1296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Lessons 5 - 9</a:t>
            </a:r>
          </a:p>
        </p:txBody>
      </p:sp>
      <p:sp>
        <p:nvSpPr>
          <p:cNvPr id="72711" name="Rectangle 7">
            <a:extLst>
              <a:ext uri="{FF2B5EF4-FFF2-40B4-BE49-F238E27FC236}">
                <a16:creationId xmlns:a16="http://schemas.microsoft.com/office/drawing/2014/main" id="{3275CD2F-69E2-82BB-75B5-9312738154CC}"/>
              </a:ext>
            </a:extLst>
          </p:cNvPr>
          <p:cNvSpPr>
            <a:spLocks noChangeArrowheads="1"/>
          </p:cNvSpPr>
          <p:nvPr/>
        </p:nvSpPr>
        <p:spPr bwMode="auto">
          <a:xfrm>
            <a:off x="4859338" y="3357563"/>
            <a:ext cx="1800225" cy="1296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Test 2</a:t>
            </a:r>
          </a:p>
        </p:txBody>
      </p:sp>
      <p:sp>
        <p:nvSpPr>
          <p:cNvPr id="72712" name="Rectangle 8">
            <a:extLst>
              <a:ext uri="{FF2B5EF4-FFF2-40B4-BE49-F238E27FC236}">
                <a16:creationId xmlns:a16="http://schemas.microsoft.com/office/drawing/2014/main" id="{4EBDF9EA-6420-9C42-0E85-06270A314F1E}"/>
              </a:ext>
            </a:extLst>
          </p:cNvPr>
          <p:cNvSpPr>
            <a:spLocks noChangeArrowheads="1"/>
          </p:cNvSpPr>
          <p:nvPr/>
        </p:nvSpPr>
        <p:spPr bwMode="auto">
          <a:xfrm>
            <a:off x="6588125" y="3357563"/>
            <a:ext cx="1800225" cy="1296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Test 3</a:t>
            </a:r>
          </a:p>
        </p:txBody>
      </p:sp>
      <p:sp>
        <p:nvSpPr>
          <p:cNvPr id="72713" name="Rectangle 9">
            <a:extLst>
              <a:ext uri="{FF2B5EF4-FFF2-40B4-BE49-F238E27FC236}">
                <a16:creationId xmlns:a16="http://schemas.microsoft.com/office/drawing/2014/main" id="{0F714D60-83FE-6E79-B0D4-EF20998A19E1}"/>
              </a:ext>
            </a:extLst>
          </p:cNvPr>
          <p:cNvSpPr>
            <a:spLocks noChangeArrowheads="1"/>
          </p:cNvSpPr>
          <p:nvPr/>
        </p:nvSpPr>
        <p:spPr bwMode="auto">
          <a:xfrm>
            <a:off x="2916238" y="3357563"/>
            <a:ext cx="1800225" cy="1296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Semester II</a:t>
            </a:r>
          </a:p>
        </p:txBody>
      </p:sp>
      <p:sp>
        <p:nvSpPr>
          <p:cNvPr id="11273" name="Rectangle 10">
            <a:extLst>
              <a:ext uri="{FF2B5EF4-FFF2-40B4-BE49-F238E27FC236}">
                <a16:creationId xmlns:a16="http://schemas.microsoft.com/office/drawing/2014/main" id="{3D6E0499-A2C3-15D2-78DB-D7FF4EC7C776}"/>
              </a:ext>
            </a:extLst>
          </p:cNvPr>
          <p:cNvSpPr>
            <a:spLocks noChangeArrowheads="1"/>
          </p:cNvSpPr>
          <p:nvPr/>
        </p:nvSpPr>
        <p:spPr bwMode="auto">
          <a:xfrm>
            <a:off x="1042988" y="4292600"/>
            <a:ext cx="1800225" cy="1296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Text </a:t>
            </a:r>
          </a:p>
          <a:p>
            <a:pPr algn="ctr" eaLnBrk="1" hangingPunct="1">
              <a:spcBef>
                <a:spcPct val="0"/>
              </a:spcBef>
              <a:buFontTx/>
              <a:buNone/>
            </a:pPr>
            <a:r>
              <a:rPr lang="it-IT" altLang="en-US"/>
              <a:t>Analysis</a:t>
            </a:r>
          </a:p>
        </p:txBody>
      </p:sp>
      <p:sp>
        <p:nvSpPr>
          <p:cNvPr id="72715" name="Rectangle 11">
            <a:extLst>
              <a:ext uri="{FF2B5EF4-FFF2-40B4-BE49-F238E27FC236}">
                <a16:creationId xmlns:a16="http://schemas.microsoft.com/office/drawing/2014/main" id="{59997560-64C2-E6D3-8A6D-B56A64C50AF3}"/>
              </a:ext>
            </a:extLst>
          </p:cNvPr>
          <p:cNvSpPr>
            <a:spLocks noChangeArrowheads="1"/>
          </p:cNvSpPr>
          <p:nvPr/>
        </p:nvSpPr>
        <p:spPr bwMode="auto">
          <a:xfrm>
            <a:off x="4572000" y="4292600"/>
            <a:ext cx="2303463" cy="1368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Data </a:t>
            </a:r>
          </a:p>
          <a:p>
            <a:pPr algn="ctr" eaLnBrk="1" hangingPunct="1">
              <a:spcBef>
                <a:spcPct val="0"/>
              </a:spcBef>
              <a:buFontTx/>
              <a:buNone/>
            </a:pPr>
            <a:r>
              <a:rPr lang="it-IT" altLang="en-US"/>
              <a:t>Commentary</a:t>
            </a:r>
          </a:p>
        </p:txBody>
      </p:sp>
      <p:sp>
        <p:nvSpPr>
          <p:cNvPr id="72716" name="Rectangle 12">
            <a:extLst>
              <a:ext uri="{FF2B5EF4-FFF2-40B4-BE49-F238E27FC236}">
                <a16:creationId xmlns:a16="http://schemas.microsoft.com/office/drawing/2014/main" id="{ECC6C177-826F-95F4-D274-740F6215CFEB}"/>
              </a:ext>
            </a:extLst>
          </p:cNvPr>
          <p:cNvSpPr>
            <a:spLocks noChangeArrowheads="1"/>
          </p:cNvSpPr>
          <p:nvPr/>
        </p:nvSpPr>
        <p:spPr bwMode="auto">
          <a:xfrm>
            <a:off x="6300788" y="4292600"/>
            <a:ext cx="2303462" cy="720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a:t>Essay</a:t>
            </a:r>
          </a:p>
        </p:txBody>
      </p:sp>
      <p:sp>
        <p:nvSpPr>
          <p:cNvPr id="72717" name="AutoShape 13">
            <a:extLst>
              <a:ext uri="{FF2B5EF4-FFF2-40B4-BE49-F238E27FC236}">
                <a16:creationId xmlns:a16="http://schemas.microsoft.com/office/drawing/2014/main" id="{C03BCD78-ED0B-BF48-AD52-C74FAC867D9E}"/>
              </a:ext>
            </a:extLst>
          </p:cNvPr>
          <p:cNvSpPr>
            <a:spLocks noChangeArrowheads="1"/>
          </p:cNvSpPr>
          <p:nvPr/>
        </p:nvSpPr>
        <p:spPr bwMode="auto">
          <a:xfrm>
            <a:off x="3276600" y="4437063"/>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Rectangle 1">
            <a:extLst>
              <a:ext uri="{FF2B5EF4-FFF2-40B4-BE49-F238E27FC236}">
                <a16:creationId xmlns:a16="http://schemas.microsoft.com/office/drawing/2014/main" id="{446BC850-A988-6196-D19A-3C162E356240}"/>
              </a:ext>
            </a:extLst>
          </p:cNvPr>
          <p:cNvSpPr/>
          <p:nvPr/>
        </p:nvSpPr>
        <p:spPr>
          <a:xfrm>
            <a:off x="1042988" y="5589588"/>
            <a:ext cx="2016125" cy="9350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n>
                  <a:solidFill>
                    <a:sysClr val="windowText" lastClr="000000"/>
                  </a:solidFill>
                </a:ln>
              </a:rPr>
              <a:t>December 13</a:t>
            </a:r>
            <a:r>
              <a:rPr lang="en-US" baseline="30000" dirty="0">
                <a:ln>
                  <a:solidFill>
                    <a:sysClr val="windowText" lastClr="000000"/>
                  </a:solidFill>
                </a:ln>
              </a:rPr>
              <a:t>th</a:t>
            </a:r>
            <a:r>
              <a:rPr lang="en-US" dirty="0">
                <a:ln>
                  <a:solidFill>
                    <a:sysClr val="windowText" lastClr="000000"/>
                  </a:solidFill>
                </a:ln>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17"/>
                                        </p:tgtEl>
                                        <p:attrNameLst>
                                          <p:attrName>style.visibility</p:attrName>
                                        </p:attrNameLst>
                                      </p:cBhvr>
                                      <p:to>
                                        <p:strVal val="visible"/>
                                      </p:to>
                                    </p:set>
                                    <p:animEffect transition="in" filter="fade">
                                      <p:cBhvr>
                                        <p:cTn id="7" dur="1000"/>
                                        <p:tgtEl>
                                          <p:spTgt spid="72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271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27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271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2712">
                                            <p:txEl>
                                              <p:pRg st="0" end="0"/>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2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animBg="1"/>
      <p:bldP spid="727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6703EBCB-D4DC-409B-2A88-2B0FFF632EC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645D92-8C62-4785-9AB8-00DB33E09A06}" type="slidenum">
              <a:rPr lang="it-IT" altLang="en-US" sz="1400" smtClean="0"/>
              <a:pPr>
                <a:spcBef>
                  <a:spcPct val="0"/>
                </a:spcBef>
                <a:buFontTx/>
                <a:buNone/>
              </a:pPr>
              <a:t>4</a:t>
            </a:fld>
            <a:endParaRPr lang="it-IT" altLang="en-US" sz="1400"/>
          </a:p>
        </p:txBody>
      </p:sp>
      <p:pic>
        <p:nvPicPr>
          <p:cNvPr id="58375" name="Picture 7" descr="Risultati immagini per cohesion">
            <a:extLst>
              <a:ext uri="{FF2B5EF4-FFF2-40B4-BE49-F238E27FC236}">
                <a16:creationId xmlns:a16="http://schemas.microsoft.com/office/drawing/2014/main" id="{BB45F0FD-5E39-7F52-88CF-19D0D9737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052513"/>
            <a:ext cx="35274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Risultati immagini per clarity">
            <a:extLst>
              <a:ext uri="{FF2B5EF4-FFF2-40B4-BE49-F238E27FC236}">
                <a16:creationId xmlns:a16="http://schemas.microsoft.com/office/drawing/2014/main" id="{AC681E1C-CCFE-EE6F-AF91-A308FFB6F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38893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1" descr="Immagine correlata">
            <a:extLst>
              <a:ext uri="{FF2B5EF4-FFF2-40B4-BE49-F238E27FC236}">
                <a16:creationId xmlns:a16="http://schemas.microsoft.com/office/drawing/2014/main" id="{D06D52CB-0B9E-270B-6B06-1E7B766DF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429000"/>
            <a:ext cx="41036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2">
            <a:extLst>
              <a:ext uri="{FF2B5EF4-FFF2-40B4-BE49-F238E27FC236}">
                <a16:creationId xmlns:a16="http://schemas.microsoft.com/office/drawing/2014/main" id="{C0554B16-B329-FA3D-3CD8-DB753F640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49725"/>
            <a:ext cx="42116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additive="base">
                                        <p:cTn id="7" dur="500" fill="hold"/>
                                        <p:tgtEl>
                                          <p:spTgt spid="58375"/>
                                        </p:tgtEl>
                                        <p:attrNameLst>
                                          <p:attrName>ppt_x</p:attrName>
                                        </p:attrNameLst>
                                      </p:cBhvr>
                                      <p:tavLst>
                                        <p:tav tm="0">
                                          <p:val>
                                            <p:strVal val="1+#ppt_w/2"/>
                                          </p:val>
                                        </p:tav>
                                        <p:tav tm="100000">
                                          <p:val>
                                            <p:strVal val="#ppt_x"/>
                                          </p:val>
                                        </p:tav>
                                      </p:tavLst>
                                    </p:anim>
                                    <p:anim calcmode="lin" valueType="num">
                                      <p:cBhvr additive="base">
                                        <p:cTn id="8" dur="500" fill="hold"/>
                                        <p:tgtEl>
                                          <p:spTgt spid="583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379"/>
                                        </p:tgtEl>
                                        <p:attrNameLst>
                                          <p:attrName>style.visibility</p:attrName>
                                        </p:attrNameLst>
                                      </p:cBhvr>
                                      <p:to>
                                        <p:strVal val="visible"/>
                                      </p:to>
                                    </p:set>
                                    <p:anim calcmode="lin" valueType="num">
                                      <p:cBhvr additive="base">
                                        <p:cTn id="13" dur="500" fill="hold"/>
                                        <p:tgtEl>
                                          <p:spTgt spid="58379"/>
                                        </p:tgtEl>
                                        <p:attrNameLst>
                                          <p:attrName>ppt_x</p:attrName>
                                        </p:attrNameLst>
                                      </p:cBhvr>
                                      <p:tavLst>
                                        <p:tav tm="0">
                                          <p:val>
                                            <p:strVal val="0-#ppt_w/2"/>
                                          </p:val>
                                        </p:tav>
                                        <p:tav tm="100000">
                                          <p:val>
                                            <p:strVal val="#ppt_x"/>
                                          </p:val>
                                        </p:tav>
                                      </p:tavLst>
                                    </p:anim>
                                    <p:anim calcmode="lin" valueType="num">
                                      <p:cBhvr additive="base">
                                        <p:cTn id="14" dur="500" fill="hold"/>
                                        <p:tgtEl>
                                          <p:spTgt spid="583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8380"/>
                                        </p:tgtEl>
                                        <p:attrNameLst>
                                          <p:attrName>style.visibility</p:attrName>
                                        </p:attrNameLst>
                                      </p:cBhvr>
                                      <p:to>
                                        <p:strVal val="visible"/>
                                      </p:to>
                                    </p:set>
                                    <p:anim calcmode="lin" valueType="num">
                                      <p:cBhvr additive="base">
                                        <p:cTn id="19" dur="500" fill="hold"/>
                                        <p:tgtEl>
                                          <p:spTgt spid="58380"/>
                                        </p:tgtEl>
                                        <p:attrNameLst>
                                          <p:attrName>ppt_x</p:attrName>
                                        </p:attrNameLst>
                                      </p:cBhvr>
                                      <p:tavLst>
                                        <p:tav tm="0">
                                          <p:val>
                                            <p:strVal val="1+#ppt_w/2"/>
                                          </p:val>
                                        </p:tav>
                                        <p:tav tm="100000">
                                          <p:val>
                                            <p:strVal val="#ppt_x"/>
                                          </p:val>
                                        </p:tav>
                                      </p:tavLst>
                                    </p:anim>
                                    <p:anim calcmode="lin" valueType="num">
                                      <p:cBhvr additive="base">
                                        <p:cTn id="20" dur="500" fill="hold"/>
                                        <p:tgtEl>
                                          <p:spTgt spid="58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41E169FF-95FD-4F38-0939-FAEC1E8AFE6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5A4466C-A359-4574-8BD2-99E24477528A}" type="slidenum">
              <a:rPr lang="it-IT" altLang="en-US" sz="1400" smtClean="0"/>
              <a:pPr>
                <a:spcBef>
                  <a:spcPct val="0"/>
                </a:spcBef>
                <a:buFontTx/>
                <a:buNone/>
              </a:pPr>
              <a:t>5</a:t>
            </a:fld>
            <a:endParaRPr lang="it-IT" altLang="en-US" sz="1400"/>
          </a:p>
        </p:txBody>
      </p:sp>
      <p:pic>
        <p:nvPicPr>
          <p:cNvPr id="13315" name="Picture 4">
            <a:extLst>
              <a:ext uri="{FF2B5EF4-FFF2-40B4-BE49-F238E27FC236}">
                <a16:creationId xmlns:a16="http://schemas.microsoft.com/office/drawing/2014/main" id="{CBA65F2F-610D-9813-1619-6F907B7C4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20713"/>
            <a:ext cx="878205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5">
            <a:extLst>
              <a:ext uri="{FF2B5EF4-FFF2-40B4-BE49-F238E27FC236}">
                <a16:creationId xmlns:a16="http://schemas.microsoft.com/office/drawing/2014/main" id="{502B1568-2A19-5E63-B434-5A2C90BD1F73}"/>
              </a:ext>
            </a:extLst>
          </p:cNvPr>
          <p:cNvSpPr>
            <a:spLocks noChangeArrowheads="1"/>
          </p:cNvSpPr>
          <p:nvPr/>
        </p:nvSpPr>
        <p:spPr bwMode="auto">
          <a:xfrm>
            <a:off x="0" y="188913"/>
            <a:ext cx="1403350" cy="5762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p11</a:t>
            </a:r>
          </a:p>
        </p:txBody>
      </p:sp>
      <p:sp>
        <p:nvSpPr>
          <p:cNvPr id="77833" name="Rectangle 9">
            <a:extLst>
              <a:ext uri="{FF2B5EF4-FFF2-40B4-BE49-F238E27FC236}">
                <a16:creationId xmlns:a16="http://schemas.microsoft.com/office/drawing/2014/main" id="{C1FC987A-2C34-71F1-5D93-BD51C7EA6DB8}"/>
              </a:ext>
            </a:extLst>
          </p:cNvPr>
          <p:cNvSpPr>
            <a:spLocks noChangeArrowheads="1"/>
          </p:cNvSpPr>
          <p:nvPr/>
        </p:nvSpPr>
        <p:spPr bwMode="auto">
          <a:xfrm>
            <a:off x="1763713" y="4437063"/>
            <a:ext cx="216058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dirty="0"/>
              <a:t>PURPOSE</a:t>
            </a:r>
          </a:p>
          <a:p>
            <a:pPr eaLnBrk="1" hangingPunct="1"/>
            <a:r>
              <a:rPr lang="en-GB" altLang="en-US" sz="1800" dirty="0"/>
              <a:t>AUDIENCE</a:t>
            </a:r>
            <a:endParaRPr lang="it-IT" altLang="en-US" sz="1800" dirty="0"/>
          </a:p>
          <a:p>
            <a:pPr eaLnBrk="1" hangingPunct="1"/>
            <a:r>
              <a:rPr lang="en-GB" altLang="en-US" sz="1800" dirty="0"/>
              <a:t>REGISTER</a:t>
            </a:r>
          </a:p>
          <a:p>
            <a:pPr eaLnBrk="1" hangingPunct="1"/>
            <a:r>
              <a:rPr lang="en-GB" altLang="en-US" sz="1800" dirty="0"/>
              <a:t>LANGUAGE</a:t>
            </a:r>
          </a:p>
        </p:txBody>
      </p:sp>
      <p:sp>
        <p:nvSpPr>
          <p:cNvPr id="77834" name="Rectangle 10">
            <a:extLst>
              <a:ext uri="{FF2B5EF4-FFF2-40B4-BE49-F238E27FC236}">
                <a16:creationId xmlns:a16="http://schemas.microsoft.com/office/drawing/2014/main" id="{3E9537FA-61D8-38D0-D060-C89E3D5220C4}"/>
              </a:ext>
            </a:extLst>
          </p:cNvPr>
          <p:cNvSpPr>
            <a:spLocks noChangeArrowheads="1"/>
          </p:cNvSpPr>
          <p:nvPr/>
        </p:nvSpPr>
        <p:spPr bwMode="auto">
          <a:xfrm>
            <a:off x="3779838" y="4365625"/>
            <a:ext cx="53641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1800"/>
              <a:t>To inform, explain, advise, warn</a:t>
            </a:r>
          </a:p>
          <a:p>
            <a:pPr eaLnBrk="1" hangingPunct="1"/>
            <a:r>
              <a:rPr lang="en-GB" altLang="en-US" sz="1800"/>
              <a:t>University students of language</a:t>
            </a:r>
            <a:endParaRPr lang="it-IT" altLang="en-US" sz="1800"/>
          </a:p>
          <a:p>
            <a:pPr eaLnBrk="1" hangingPunct="1"/>
            <a:r>
              <a:rPr lang="en-GB" altLang="en-US" sz="1800"/>
              <a:t>Formal, academic: lofty</a:t>
            </a:r>
          </a:p>
          <a:p>
            <a:pPr eaLnBrk="1" hangingPunct="1"/>
            <a:r>
              <a:rPr lang="en-GB" altLang="en-US" sz="1800"/>
              <a:t>Linear argument, complex syntactic, grammatical choices, academic tone, </a:t>
            </a:r>
          </a:p>
          <a:p>
            <a:pPr eaLnBrk="1" hangingPunct="1">
              <a:buFontTx/>
              <a:buNone/>
            </a:pPr>
            <a:r>
              <a:rPr lang="en-GB" altLang="en-US" sz="1800"/>
              <a:t>	lexical choices connected to discussion of text</a:t>
            </a:r>
          </a:p>
        </p:txBody>
      </p:sp>
      <p:sp>
        <p:nvSpPr>
          <p:cNvPr id="2" name="Rectangle 1">
            <a:extLst>
              <a:ext uri="{FF2B5EF4-FFF2-40B4-BE49-F238E27FC236}">
                <a16:creationId xmlns:a16="http://schemas.microsoft.com/office/drawing/2014/main" id="{A03DFFF0-050F-15F6-E221-6C7075168550}"/>
              </a:ext>
            </a:extLst>
          </p:cNvPr>
          <p:cNvSpPr/>
          <p:nvPr/>
        </p:nvSpPr>
        <p:spPr>
          <a:xfrm>
            <a:off x="323850" y="2708275"/>
            <a:ext cx="8712200" cy="1439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33"/>
                                        </p:tgtEl>
                                        <p:attrNameLst>
                                          <p:attrName>style.visibility</p:attrName>
                                        </p:attrNameLst>
                                      </p:cBhvr>
                                      <p:to>
                                        <p:strVal val="visible"/>
                                      </p:to>
                                    </p:set>
                                    <p:animEffect transition="in" filter="fade">
                                      <p:cBhvr>
                                        <p:cTn id="12" dur="1000"/>
                                        <p:tgtEl>
                                          <p:spTgt spid="778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834"/>
                                        </p:tgtEl>
                                        <p:attrNameLst>
                                          <p:attrName>style.visibility</p:attrName>
                                        </p:attrNameLst>
                                      </p:cBhvr>
                                      <p:to>
                                        <p:strVal val="visible"/>
                                      </p:to>
                                    </p:set>
                                    <p:animEffect transition="in" filter="fade">
                                      <p:cBhvr>
                                        <p:cTn id="17" dur="10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p:bldP spid="7783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565FAE77-34F3-F523-8C07-E2C1353EC0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E2C9F35-590F-4094-AA18-85F6A9DAA0AE}" type="slidenum">
              <a:rPr lang="it-IT" altLang="en-US" sz="1400" smtClean="0"/>
              <a:pPr>
                <a:spcBef>
                  <a:spcPct val="0"/>
                </a:spcBef>
                <a:buFontTx/>
                <a:buNone/>
              </a:pPr>
              <a:t>6</a:t>
            </a:fld>
            <a:endParaRPr lang="it-IT" altLang="en-US" sz="1400"/>
          </a:p>
        </p:txBody>
      </p:sp>
      <p:pic>
        <p:nvPicPr>
          <p:cNvPr id="14339" name="Picture 2">
            <a:extLst>
              <a:ext uri="{FF2B5EF4-FFF2-40B4-BE49-F238E27FC236}">
                <a16:creationId xmlns:a16="http://schemas.microsoft.com/office/drawing/2014/main" id="{2A6A405A-20DD-FFEE-883D-741E4C283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857250"/>
            <a:ext cx="878205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Oval 3">
            <a:extLst>
              <a:ext uri="{FF2B5EF4-FFF2-40B4-BE49-F238E27FC236}">
                <a16:creationId xmlns:a16="http://schemas.microsoft.com/office/drawing/2014/main" id="{783E748C-D71E-97B6-A32A-8E41C62FD823}"/>
              </a:ext>
            </a:extLst>
          </p:cNvPr>
          <p:cNvSpPr>
            <a:spLocks noChangeArrowheads="1"/>
          </p:cNvSpPr>
          <p:nvPr/>
        </p:nvSpPr>
        <p:spPr bwMode="auto">
          <a:xfrm>
            <a:off x="0" y="188913"/>
            <a:ext cx="1403350" cy="5762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p11</a:t>
            </a:r>
          </a:p>
        </p:txBody>
      </p:sp>
      <p:sp>
        <p:nvSpPr>
          <p:cNvPr id="81924" name="Oval 4">
            <a:extLst>
              <a:ext uri="{FF2B5EF4-FFF2-40B4-BE49-F238E27FC236}">
                <a16:creationId xmlns:a16="http://schemas.microsoft.com/office/drawing/2014/main" id="{DD51F046-AF4D-AF33-3541-BB761B3CA1C8}"/>
              </a:ext>
            </a:extLst>
          </p:cNvPr>
          <p:cNvSpPr>
            <a:spLocks noChangeArrowheads="1"/>
          </p:cNvSpPr>
          <p:nvPr/>
        </p:nvSpPr>
        <p:spPr bwMode="auto">
          <a:xfrm>
            <a:off x="179388" y="1628775"/>
            <a:ext cx="142875" cy="1444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25" name="Oval 5">
            <a:extLst>
              <a:ext uri="{FF2B5EF4-FFF2-40B4-BE49-F238E27FC236}">
                <a16:creationId xmlns:a16="http://schemas.microsoft.com/office/drawing/2014/main" id="{546F2752-2655-AB3E-F959-D40AFC481D15}"/>
              </a:ext>
            </a:extLst>
          </p:cNvPr>
          <p:cNvSpPr>
            <a:spLocks noChangeArrowheads="1"/>
          </p:cNvSpPr>
          <p:nvPr/>
        </p:nvSpPr>
        <p:spPr bwMode="auto">
          <a:xfrm>
            <a:off x="6588125" y="2852738"/>
            <a:ext cx="142875" cy="144462"/>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26" name="Oval 6">
            <a:extLst>
              <a:ext uri="{FF2B5EF4-FFF2-40B4-BE49-F238E27FC236}">
                <a16:creationId xmlns:a16="http://schemas.microsoft.com/office/drawing/2014/main" id="{C973A1DB-A155-A273-175B-10C2FA5CD7E3}"/>
              </a:ext>
            </a:extLst>
          </p:cNvPr>
          <p:cNvSpPr>
            <a:spLocks noChangeArrowheads="1"/>
          </p:cNvSpPr>
          <p:nvPr/>
        </p:nvSpPr>
        <p:spPr bwMode="auto">
          <a:xfrm>
            <a:off x="1042988" y="3429000"/>
            <a:ext cx="142875" cy="144463"/>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81929" name="Picture 9" descr="Risultati immagini per tick">
            <a:extLst>
              <a:ext uri="{FF2B5EF4-FFF2-40B4-BE49-F238E27FC236}">
                <a16:creationId xmlns:a16="http://schemas.microsoft.com/office/drawing/2014/main" id="{A7C11772-8797-5DF0-AED1-DE6D9A4AE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365625"/>
            <a:ext cx="1382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10">
            <a:extLst>
              <a:ext uri="{FF2B5EF4-FFF2-40B4-BE49-F238E27FC236}">
                <a16:creationId xmlns:a16="http://schemas.microsoft.com/office/drawing/2014/main" id="{A5C8538F-E34B-3DE7-3FBF-5A7C126D15B8}"/>
              </a:ext>
            </a:extLst>
          </p:cNvPr>
          <p:cNvSpPr>
            <a:spLocks noChangeArrowheads="1"/>
          </p:cNvSpPr>
          <p:nvPr/>
        </p:nvSpPr>
        <p:spPr bwMode="auto">
          <a:xfrm>
            <a:off x="3851275" y="5013325"/>
            <a:ext cx="417671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Purpose: To inform, explain, advise,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1930"/>
                                        </p:tgtEl>
                                        <p:attrNameLst>
                                          <p:attrName>style.visibility</p:attrName>
                                        </p:attrNameLst>
                                      </p:cBhvr>
                                      <p:to>
                                        <p:strVal val="visible"/>
                                      </p:to>
                                    </p:set>
                                    <p:animEffect transition="in" filter="fade">
                                      <p:cBhvr>
                                        <p:cTn id="11" dur="1000"/>
                                        <p:tgtEl>
                                          <p:spTgt spid="819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192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192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81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F8B8A0D2-A965-D818-F25B-4A7F312827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64A02B6-BF0A-4115-8A57-FBE7F075BF9F}" type="slidenum">
              <a:rPr lang="it-IT" altLang="en-US" sz="1400" smtClean="0"/>
              <a:pPr>
                <a:spcBef>
                  <a:spcPct val="0"/>
                </a:spcBef>
                <a:buFontTx/>
                <a:buNone/>
              </a:pPr>
              <a:t>7</a:t>
            </a:fld>
            <a:endParaRPr lang="it-IT" altLang="en-US" sz="1400"/>
          </a:p>
        </p:txBody>
      </p:sp>
      <p:sp>
        <p:nvSpPr>
          <p:cNvPr id="15363" name="Rectangle 4">
            <a:extLst>
              <a:ext uri="{FF2B5EF4-FFF2-40B4-BE49-F238E27FC236}">
                <a16:creationId xmlns:a16="http://schemas.microsoft.com/office/drawing/2014/main" id="{5AE1B186-0CCD-BC7F-2B2A-239B19193B34}"/>
              </a:ext>
            </a:extLst>
          </p:cNvPr>
          <p:cNvSpPr>
            <a:spLocks noChangeArrowheads="1"/>
          </p:cNvSpPr>
          <p:nvPr/>
        </p:nvSpPr>
        <p:spPr bwMode="auto">
          <a:xfrm>
            <a:off x="3419475" y="1412875"/>
            <a:ext cx="4110038"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GB" altLang="en-US" sz="2400"/>
              <a:t>1. explain his or her point of view clearly to the reader across time and space </a:t>
            </a:r>
          </a:p>
          <a:p>
            <a:pPr algn="ctr" eaLnBrk="1" hangingPunct="1">
              <a:lnSpc>
                <a:spcPct val="90000"/>
              </a:lnSpc>
              <a:buFontTx/>
              <a:buNone/>
            </a:pPr>
            <a:r>
              <a:rPr lang="en-GB" altLang="en-US" sz="2400"/>
              <a:t>(paragraph 1)</a:t>
            </a:r>
          </a:p>
          <a:p>
            <a:pPr algn="ctr" eaLnBrk="1" hangingPunct="1">
              <a:lnSpc>
                <a:spcPct val="90000"/>
              </a:lnSpc>
              <a:buFontTx/>
              <a:buNone/>
            </a:pPr>
            <a:endParaRPr lang="en-GB" altLang="en-US" sz="2400"/>
          </a:p>
          <a:p>
            <a:pPr eaLnBrk="1" hangingPunct="1">
              <a:lnSpc>
                <a:spcPct val="90000"/>
              </a:lnSpc>
              <a:buFontTx/>
              <a:buNone/>
            </a:pPr>
            <a:r>
              <a:rPr lang="en-GB" altLang="en-US" sz="2400"/>
              <a:t>2. to express his or her points clearly </a:t>
            </a:r>
          </a:p>
          <a:p>
            <a:pPr eaLnBrk="1" hangingPunct="1">
              <a:lnSpc>
                <a:spcPct val="90000"/>
              </a:lnSpc>
              <a:buFontTx/>
              <a:buNone/>
            </a:pPr>
            <a:endParaRPr lang="en-GB" altLang="en-US" sz="2400"/>
          </a:p>
          <a:p>
            <a:pPr eaLnBrk="1" hangingPunct="1">
              <a:lnSpc>
                <a:spcPct val="90000"/>
              </a:lnSpc>
              <a:buFontTx/>
              <a:buNone/>
            </a:pPr>
            <a:r>
              <a:rPr lang="en-GB" altLang="en-US" sz="2400"/>
              <a:t>3. correct organization</a:t>
            </a:r>
            <a:r>
              <a:rPr lang="it-IT" altLang="en-US" sz="2400"/>
              <a:t> </a:t>
            </a:r>
            <a:endParaRPr lang="en-GB" altLang="en-US" sz="2400"/>
          </a:p>
          <a:p>
            <a:pPr algn="ctr" eaLnBrk="1" hangingPunct="1">
              <a:lnSpc>
                <a:spcPct val="90000"/>
              </a:lnSpc>
              <a:buFontTx/>
              <a:buNone/>
            </a:pPr>
            <a:r>
              <a:rPr lang="en-GB" altLang="en-US" sz="2400"/>
              <a:t>(paragraph 2)</a:t>
            </a:r>
          </a:p>
          <a:p>
            <a:pPr eaLnBrk="1" hangingPunct="1">
              <a:lnSpc>
                <a:spcPct val="90000"/>
              </a:lnSpc>
            </a:pPr>
            <a:endParaRPr lang="it-IT" altLang="en-US" sz="2400"/>
          </a:p>
        </p:txBody>
      </p:sp>
      <p:pic>
        <p:nvPicPr>
          <p:cNvPr id="15364" name="Picture 5" descr="Risultati immagini per tick">
            <a:extLst>
              <a:ext uri="{FF2B5EF4-FFF2-40B4-BE49-F238E27FC236}">
                <a16:creationId xmlns:a16="http://schemas.microsoft.com/office/drawing/2014/main" id="{9A4258AE-B6F8-9C0D-7FD9-9BEBBE4FC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16113"/>
            <a:ext cx="1382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AutoShape 7">
            <a:extLst>
              <a:ext uri="{FF2B5EF4-FFF2-40B4-BE49-F238E27FC236}">
                <a16:creationId xmlns:a16="http://schemas.microsoft.com/office/drawing/2014/main" id="{C50A6862-00B9-C751-E5EF-586C9B6EFFA5}"/>
              </a:ext>
            </a:extLst>
          </p:cNvPr>
          <p:cNvSpPr>
            <a:spLocks noChangeArrowheads="1"/>
          </p:cNvSpPr>
          <p:nvPr/>
        </p:nvSpPr>
        <p:spPr bwMode="auto">
          <a:xfrm>
            <a:off x="6877050" y="2565400"/>
            <a:ext cx="1079500" cy="2303463"/>
          </a:xfrm>
          <a:prstGeom prst="curvedLeftArrow">
            <a:avLst>
              <a:gd name="adj1" fmla="val 42676"/>
              <a:gd name="adj2" fmla="val 85353"/>
              <a:gd name="adj3" fmla="val 33333"/>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9B407C95-1B7E-AF82-1B1B-A7E9FCC6E0C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68FCA39-4936-4CA3-9754-5C5A51B0FDE0}" type="slidenum">
              <a:rPr lang="it-IT" altLang="en-US" sz="1400" smtClean="0"/>
              <a:pPr>
                <a:spcBef>
                  <a:spcPct val="0"/>
                </a:spcBef>
                <a:buFontTx/>
                <a:buNone/>
              </a:pPr>
              <a:t>8</a:t>
            </a:fld>
            <a:endParaRPr lang="it-IT" altLang="en-US" sz="1400"/>
          </a:p>
        </p:txBody>
      </p:sp>
      <p:pic>
        <p:nvPicPr>
          <p:cNvPr id="16387" name="Picture 2">
            <a:extLst>
              <a:ext uri="{FF2B5EF4-FFF2-40B4-BE49-F238E27FC236}">
                <a16:creationId xmlns:a16="http://schemas.microsoft.com/office/drawing/2014/main" id="{3B6A760F-B2DB-6654-D05E-3ED5E0CC3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65175"/>
            <a:ext cx="878205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3">
            <a:extLst>
              <a:ext uri="{FF2B5EF4-FFF2-40B4-BE49-F238E27FC236}">
                <a16:creationId xmlns:a16="http://schemas.microsoft.com/office/drawing/2014/main" id="{3418E133-4FA2-5880-658C-D49E907FDBEA}"/>
              </a:ext>
            </a:extLst>
          </p:cNvPr>
          <p:cNvSpPr>
            <a:spLocks noChangeArrowheads="1"/>
          </p:cNvSpPr>
          <p:nvPr/>
        </p:nvSpPr>
        <p:spPr bwMode="auto">
          <a:xfrm>
            <a:off x="0" y="188913"/>
            <a:ext cx="1403350" cy="5762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en-US" sz="2400"/>
              <a:t>p11</a:t>
            </a:r>
          </a:p>
        </p:txBody>
      </p:sp>
      <p:sp>
        <p:nvSpPr>
          <p:cNvPr id="80900" name="Oval 4">
            <a:extLst>
              <a:ext uri="{FF2B5EF4-FFF2-40B4-BE49-F238E27FC236}">
                <a16:creationId xmlns:a16="http://schemas.microsoft.com/office/drawing/2014/main" id="{F093D74F-E063-85C3-A02C-59ED44B8FA85}"/>
              </a:ext>
            </a:extLst>
          </p:cNvPr>
          <p:cNvSpPr>
            <a:spLocks noChangeArrowheads="1"/>
          </p:cNvSpPr>
          <p:nvPr/>
        </p:nvSpPr>
        <p:spPr bwMode="auto">
          <a:xfrm>
            <a:off x="179388" y="1916113"/>
            <a:ext cx="142875" cy="1444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0901" name="Oval 5">
            <a:extLst>
              <a:ext uri="{FF2B5EF4-FFF2-40B4-BE49-F238E27FC236}">
                <a16:creationId xmlns:a16="http://schemas.microsoft.com/office/drawing/2014/main" id="{299BA0B7-1C98-76CB-9EF7-C130D50003EB}"/>
              </a:ext>
            </a:extLst>
          </p:cNvPr>
          <p:cNvSpPr>
            <a:spLocks noChangeArrowheads="1"/>
          </p:cNvSpPr>
          <p:nvPr/>
        </p:nvSpPr>
        <p:spPr bwMode="auto">
          <a:xfrm>
            <a:off x="5724525" y="1844675"/>
            <a:ext cx="142875"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0902" name="Oval 6">
            <a:extLst>
              <a:ext uri="{FF2B5EF4-FFF2-40B4-BE49-F238E27FC236}">
                <a16:creationId xmlns:a16="http://schemas.microsoft.com/office/drawing/2014/main" id="{89DC6B59-3636-671D-140D-C0676C854BCE}"/>
              </a:ext>
            </a:extLst>
          </p:cNvPr>
          <p:cNvSpPr>
            <a:spLocks noChangeArrowheads="1"/>
          </p:cNvSpPr>
          <p:nvPr/>
        </p:nvSpPr>
        <p:spPr bwMode="auto">
          <a:xfrm>
            <a:off x="2124075" y="2060575"/>
            <a:ext cx="142875"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0903" name="Oval 7">
            <a:extLst>
              <a:ext uri="{FF2B5EF4-FFF2-40B4-BE49-F238E27FC236}">
                <a16:creationId xmlns:a16="http://schemas.microsoft.com/office/drawing/2014/main" id="{D7089011-60A4-388F-7CF1-E184D8C0721E}"/>
              </a:ext>
            </a:extLst>
          </p:cNvPr>
          <p:cNvSpPr>
            <a:spLocks noChangeArrowheads="1"/>
          </p:cNvSpPr>
          <p:nvPr/>
        </p:nvSpPr>
        <p:spPr bwMode="auto">
          <a:xfrm>
            <a:off x="5003800" y="2133600"/>
            <a:ext cx="142875"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0904" name="Oval 8">
            <a:extLst>
              <a:ext uri="{FF2B5EF4-FFF2-40B4-BE49-F238E27FC236}">
                <a16:creationId xmlns:a16="http://schemas.microsoft.com/office/drawing/2014/main" id="{0444F1E0-4741-3C1F-96C4-E24C486CD23B}"/>
              </a:ext>
            </a:extLst>
          </p:cNvPr>
          <p:cNvSpPr>
            <a:spLocks noChangeArrowheads="1"/>
          </p:cNvSpPr>
          <p:nvPr/>
        </p:nvSpPr>
        <p:spPr bwMode="auto">
          <a:xfrm>
            <a:off x="4643438" y="2349500"/>
            <a:ext cx="142875"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0905" name="Oval 9">
            <a:extLst>
              <a:ext uri="{FF2B5EF4-FFF2-40B4-BE49-F238E27FC236}">
                <a16:creationId xmlns:a16="http://schemas.microsoft.com/office/drawing/2014/main" id="{35252DA0-048F-7194-0A8E-89EDB38A05AB}"/>
              </a:ext>
            </a:extLst>
          </p:cNvPr>
          <p:cNvSpPr>
            <a:spLocks noChangeArrowheads="1"/>
          </p:cNvSpPr>
          <p:nvPr/>
        </p:nvSpPr>
        <p:spPr bwMode="auto">
          <a:xfrm>
            <a:off x="179388" y="2565400"/>
            <a:ext cx="142875"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0906" name="Oval 10">
            <a:extLst>
              <a:ext uri="{FF2B5EF4-FFF2-40B4-BE49-F238E27FC236}">
                <a16:creationId xmlns:a16="http://schemas.microsoft.com/office/drawing/2014/main" id="{51A5077B-9B1E-9FE1-B88D-CDFF2C04326C}"/>
              </a:ext>
            </a:extLst>
          </p:cNvPr>
          <p:cNvSpPr>
            <a:spLocks noChangeArrowheads="1"/>
          </p:cNvSpPr>
          <p:nvPr/>
        </p:nvSpPr>
        <p:spPr bwMode="auto">
          <a:xfrm>
            <a:off x="179388" y="3213100"/>
            <a:ext cx="142875"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0907" name="Oval 11">
            <a:extLst>
              <a:ext uri="{FF2B5EF4-FFF2-40B4-BE49-F238E27FC236}">
                <a16:creationId xmlns:a16="http://schemas.microsoft.com/office/drawing/2014/main" id="{279D6FD4-F037-8CED-CB89-5D5B7109536B}"/>
              </a:ext>
            </a:extLst>
          </p:cNvPr>
          <p:cNvSpPr>
            <a:spLocks noChangeArrowheads="1"/>
          </p:cNvSpPr>
          <p:nvPr/>
        </p:nvSpPr>
        <p:spPr bwMode="auto">
          <a:xfrm>
            <a:off x="5867400" y="3213100"/>
            <a:ext cx="142875"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80910" name="Picture 14" descr="Risultati immagini per problems">
            <a:extLst>
              <a:ext uri="{FF2B5EF4-FFF2-40B4-BE49-F238E27FC236}">
                <a16:creationId xmlns:a16="http://schemas.microsoft.com/office/drawing/2014/main" id="{7922DBED-0E86-DF65-5A61-B5B8A497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365625"/>
            <a:ext cx="18002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1" name="Rectangle 15">
            <a:extLst>
              <a:ext uri="{FF2B5EF4-FFF2-40B4-BE49-F238E27FC236}">
                <a16:creationId xmlns:a16="http://schemas.microsoft.com/office/drawing/2014/main" id="{63C0A733-8B2A-9F35-EAB4-563B2FEAD955}"/>
              </a:ext>
            </a:extLst>
          </p:cNvPr>
          <p:cNvSpPr>
            <a:spLocks noChangeArrowheads="1"/>
          </p:cNvSpPr>
          <p:nvPr/>
        </p:nvSpPr>
        <p:spPr bwMode="auto">
          <a:xfrm>
            <a:off x="3851275" y="4797425"/>
            <a:ext cx="4681538"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GB" altLang="en-US" sz="1800"/>
              <a:t>Purpose: to inform, explain, advise, </a:t>
            </a:r>
            <a:r>
              <a:rPr lang="en-GB" altLang="en-US" sz="1800">
                <a:solidFill>
                  <a:srgbClr val="FF0000"/>
                </a:solidFill>
              </a:rPr>
              <a:t>warn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910"/>
                                        </p:tgtEl>
                                        <p:attrNameLst>
                                          <p:attrName>style.visibility</p:attrName>
                                        </p:attrNameLst>
                                      </p:cBhvr>
                                      <p:to>
                                        <p:strVal val="visible"/>
                                      </p:to>
                                    </p:set>
                                    <p:animEffect transition="in" filter="fade">
                                      <p:cBhvr>
                                        <p:cTn id="7" dur="1000"/>
                                        <p:tgtEl>
                                          <p:spTgt spid="809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911"/>
                                        </p:tgtEl>
                                        <p:attrNameLst>
                                          <p:attrName>style.visibility</p:attrName>
                                        </p:attrNameLst>
                                      </p:cBhvr>
                                      <p:to>
                                        <p:strVal val="visible"/>
                                      </p:to>
                                    </p:set>
                                    <p:animEffect transition="in" filter="fade">
                                      <p:cBhvr>
                                        <p:cTn id="12" dur="1000"/>
                                        <p:tgtEl>
                                          <p:spTgt spid="80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09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090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090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090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090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090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80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61BB3F1E-CF5E-53CB-67DC-7A6DC53485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965F7F4-6D77-4B02-AA1A-60821EB75C59}" type="slidenum">
              <a:rPr lang="it-IT" altLang="en-US" sz="1400" smtClean="0"/>
              <a:pPr>
                <a:spcBef>
                  <a:spcPct val="0"/>
                </a:spcBef>
                <a:buFontTx/>
                <a:buNone/>
              </a:pPr>
              <a:t>9</a:t>
            </a:fld>
            <a:endParaRPr lang="it-IT" altLang="en-US" sz="1400"/>
          </a:p>
        </p:txBody>
      </p:sp>
      <p:sp>
        <p:nvSpPr>
          <p:cNvPr id="17411" name="Rectangle 6">
            <a:extLst>
              <a:ext uri="{FF2B5EF4-FFF2-40B4-BE49-F238E27FC236}">
                <a16:creationId xmlns:a16="http://schemas.microsoft.com/office/drawing/2014/main" id="{17503FFD-9D73-72FD-6645-00204A8D3E18}"/>
              </a:ext>
            </a:extLst>
          </p:cNvPr>
          <p:cNvSpPr>
            <a:spLocks noGrp="1" noChangeArrowheads="1"/>
          </p:cNvSpPr>
          <p:nvPr>
            <p:ph type="body" sz="half" idx="2"/>
          </p:nvPr>
        </p:nvSpPr>
        <p:spPr>
          <a:xfrm>
            <a:off x="3419475" y="333375"/>
            <a:ext cx="4038600" cy="6048375"/>
          </a:xfrm>
        </p:spPr>
        <p:txBody>
          <a:bodyPr/>
          <a:lstStyle/>
          <a:p>
            <a:pPr marL="381000" indent="-381000" eaLnBrk="1" hangingPunct="1">
              <a:lnSpc>
                <a:spcPct val="90000"/>
              </a:lnSpc>
              <a:buFontTx/>
              <a:buAutoNum type="arabicPeriod"/>
            </a:pPr>
            <a:r>
              <a:rPr lang="en-GB" altLang="en-US" sz="2000"/>
              <a:t>fails to establish a relationship between the sentences he or she writes</a:t>
            </a:r>
            <a:r>
              <a:rPr lang="it-IT" altLang="en-US" sz="2000"/>
              <a:t> </a:t>
            </a:r>
          </a:p>
          <a:p>
            <a:pPr marL="381000" indent="-381000" eaLnBrk="1" hangingPunct="1">
              <a:lnSpc>
                <a:spcPct val="90000"/>
              </a:lnSpc>
              <a:buFontTx/>
              <a:buAutoNum type="arabicPeriod"/>
            </a:pPr>
            <a:r>
              <a:rPr lang="en-GB" altLang="en-US" sz="2000"/>
              <a:t>produces isolated statements</a:t>
            </a:r>
          </a:p>
          <a:p>
            <a:pPr marL="381000" indent="-381000" eaLnBrk="1" hangingPunct="1">
              <a:lnSpc>
                <a:spcPct val="90000"/>
              </a:lnSpc>
              <a:buFontTx/>
              <a:buAutoNum type="arabicPeriod"/>
            </a:pPr>
            <a:r>
              <a:rPr lang="it-IT" altLang="en-US" sz="2000"/>
              <a:t>the reader literally loses his or her way </a:t>
            </a:r>
          </a:p>
          <a:p>
            <a:pPr marL="381000" indent="-381000" eaLnBrk="1" hangingPunct="1">
              <a:lnSpc>
                <a:spcPct val="90000"/>
              </a:lnSpc>
              <a:buFontTx/>
              <a:buAutoNum type="arabicPeriod"/>
            </a:pPr>
            <a:r>
              <a:rPr lang="en-GB" altLang="en-US" sz="2000"/>
              <a:t>incoherent text makes the reading process hard work and even an unpleasant experience</a:t>
            </a:r>
            <a:endParaRPr lang="it-IT" altLang="en-US" sz="2000"/>
          </a:p>
          <a:p>
            <a:pPr marL="381000" indent="-381000" eaLnBrk="1" hangingPunct="1">
              <a:lnSpc>
                <a:spcPct val="90000"/>
              </a:lnSpc>
              <a:buFontTx/>
              <a:buAutoNum type="arabicPeriod"/>
            </a:pPr>
            <a:r>
              <a:rPr lang="en-GB" altLang="en-US" sz="2000"/>
              <a:t>irrelevant information </a:t>
            </a:r>
          </a:p>
          <a:p>
            <a:pPr marL="381000" indent="-381000" eaLnBrk="1" hangingPunct="1">
              <a:lnSpc>
                <a:spcPct val="90000"/>
              </a:lnSpc>
              <a:buFontTx/>
              <a:buAutoNum type="arabicPeriod"/>
            </a:pPr>
            <a:r>
              <a:rPr lang="en-GB" altLang="en-US" sz="2000"/>
              <a:t>detract from your overall argument and confuse the reader</a:t>
            </a:r>
            <a:r>
              <a:rPr lang="it-IT" altLang="en-US" sz="2000"/>
              <a:t> </a:t>
            </a:r>
          </a:p>
          <a:p>
            <a:pPr marL="381000" indent="-381000" algn="ctr" eaLnBrk="1" hangingPunct="1">
              <a:lnSpc>
                <a:spcPct val="90000"/>
              </a:lnSpc>
              <a:buFontTx/>
              <a:buNone/>
            </a:pPr>
            <a:r>
              <a:rPr lang="en-GB" altLang="en-US" sz="1800"/>
              <a:t>(paragraph 1)</a:t>
            </a:r>
            <a:endParaRPr lang="it-IT" altLang="en-US" sz="2000"/>
          </a:p>
          <a:p>
            <a:pPr marL="381000" indent="-381000" eaLnBrk="1" hangingPunct="1">
              <a:lnSpc>
                <a:spcPct val="90000"/>
              </a:lnSpc>
              <a:buFontTx/>
              <a:buNone/>
            </a:pPr>
            <a:r>
              <a:rPr lang="en-GB" altLang="en-US" sz="2000"/>
              <a:t>7.  a sense of ambiguity</a:t>
            </a:r>
            <a:endParaRPr lang="it-IT" altLang="en-US" sz="2000"/>
          </a:p>
          <a:p>
            <a:pPr marL="381000" indent="-381000" eaLnBrk="1" hangingPunct="1">
              <a:lnSpc>
                <a:spcPct val="90000"/>
              </a:lnSpc>
              <a:buFontTx/>
              <a:buNone/>
            </a:pPr>
            <a:r>
              <a:rPr lang="en-GB" altLang="en-US" sz="2000"/>
              <a:t>8.  the reader … has to interpret the text’s message</a:t>
            </a:r>
            <a:r>
              <a:rPr lang="it-IT" altLang="en-US" sz="2000"/>
              <a:t> </a:t>
            </a:r>
          </a:p>
          <a:p>
            <a:pPr marL="381000" indent="-381000" algn="ctr" eaLnBrk="1" hangingPunct="1">
              <a:lnSpc>
                <a:spcPct val="90000"/>
              </a:lnSpc>
              <a:buFontTx/>
              <a:buNone/>
            </a:pPr>
            <a:r>
              <a:rPr lang="en-GB" altLang="en-US" sz="1800"/>
              <a:t>(paragraph 2)</a:t>
            </a:r>
            <a:endParaRPr lang="it-IT" altLang="en-US" sz="2000"/>
          </a:p>
          <a:p>
            <a:pPr marL="381000" indent="-381000" eaLnBrk="1" hangingPunct="1">
              <a:lnSpc>
                <a:spcPct val="90000"/>
              </a:lnSpc>
            </a:pPr>
            <a:endParaRPr lang="it-IT" altLang="en-US" sz="2000"/>
          </a:p>
        </p:txBody>
      </p:sp>
      <p:sp>
        <p:nvSpPr>
          <p:cNvPr id="17412" name="AutoShape 9" descr="Risultati immagini per tick">
            <a:extLst>
              <a:ext uri="{FF2B5EF4-FFF2-40B4-BE49-F238E27FC236}">
                <a16:creationId xmlns:a16="http://schemas.microsoft.com/office/drawing/2014/main" id="{4901AA18-8A25-AAAF-F4CD-1CF752184AA4}"/>
              </a:ext>
            </a:extLst>
          </p:cNvPr>
          <p:cNvSpPr>
            <a:spLocks noChangeAspect="1" noChangeArrowheads="1"/>
          </p:cNvSpPr>
          <p:nvPr/>
        </p:nvSpPr>
        <p:spPr bwMode="auto">
          <a:xfrm>
            <a:off x="1366838" y="457200"/>
            <a:ext cx="64103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3" name="AutoShape 11" descr="Risultati immagini per tick">
            <a:extLst>
              <a:ext uri="{FF2B5EF4-FFF2-40B4-BE49-F238E27FC236}">
                <a16:creationId xmlns:a16="http://schemas.microsoft.com/office/drawing/2014/main" id="{FAE126F3-B8E3-E6C6-8AF2-94F959DE9894}"/>
              </a:ext>
            </a:extLst>
          </p:cNvPr>
          <p:cNvSpPr>
            <a:spLocks noChangeAspect="1" noChangeArrowheads="1"/>
          </p:cNvSpPr>
          <p:nvPr/>
        </p:nvSpPr>
        <p:spPr bwMode="auto">
          <a:xfrm>
            <a:off x="1366838" y="457200"/>
            <a:ext cx="64103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7414" name="Picture 19" descr="Risultati immagini per problems">
            <a:extLst>
              <a:ext uri="{FF2B5EF4-FFF2-40B4-BE49-F238E27FC236}">
                <a16:creationId xmlns:a16="http://schemas.microsoft.com/office/drawing/2014/main" id="{46DC36D8-D105-5A10-A260-EAFB30F0E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2592387"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3" name="AutoShape 21">
            <a:extLst>
              <a:ext uri="{FF2B5EF4-FFF2-40B4-BE49-F238E27FC236}">
                <a16:creationId xmlns:a16="http://schemas.microsoft.com/office/drawing/2014/main" id="{4DFF7A55-55A3-95CE-B969-45936F61FD2A}"/>
              </a:ext>
            </a:extLst>
          </p:cNvPr>
          <p:cNvSpPr>
            <a:spLocks noChangeArrowheads="1"/>
          </p:cNvSpPr>
          <p:nvPr/>
        </p:nvSpPr>
        <p:spPr bwMode="auto">
          <a:xfrm>
            <a:off x="7308850" y="3789363"/>
            <a:ext cx="1079500" cy="2303462"/>
          </a:xfrm>
          <a:prstGeom prst="curvedLeftArrow">
            <a:avLst>
              <a:gd name="adj1" fmla="val 42676"/>
              <a:gd name="adj2" fmla="val 85353"/>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604</Words>
  <Application>Microsoft Office PowerPoint</Application>
  <PresentationFormat>On-screen Show (4:3)</PresentationFormat>
  <Paragraphs>112</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Algerian</vt:lpstr>
      <vt:lpstr>Arial</vt:lpstr>
      <vt:lpstr>Bookman Old Style</vt:lpstr>
      <vt:lpstr>Cambria</vt:lpstr>
      <vt:lpstr>open sans</vt:lpstr>
      <vt:lpstr>Struttura predefinita</vt:lpstr>
      <vt:lpstr>The Study and  Production of  Texts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Aretha Franklin (1942-2018) “Say a Little Prayer” (1968)  https://www.youtube.com/watch?v=TDyiREoBw0o https://www.youtube.com/watch?v=y1wFX1TPW6E </vt:lpstr>
      <vt:lpstr>Glee (TV series) https://www.youtube.com/watch?v=sefQqCMusJI  https://www.youtube.com/watch?v=T04w5jb9YxE </vt:lpstr>
      <vt:lpstr>PowerPoint Presentation</vt:lpstr>
      <vt:lpstr>PowerPoint Presentation</vt:lpstr>
      <vt:lpstr>PowerPoint Presentation</vt:lpstr>
      <vt:lpstr>PowerPoint Presentation</vt:lpstr>
      <vt:lpstr>PowerPoint Presentation</vt:lpstr>
      <vt:lpstr>“Drag makes literal what (gender theorist Judith) Butler calls gender performativity in fancy words, and what each one of us does every day without even realizing it, that is ‘pretending’ to be…”</vt:lpstr>
      <vt:lpstr>HOMEWORK for next week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Year Writing</dc:title>
  <dc:creator>louise</dc:creator>
  <cp:lastModifiedBy>Failla NYC</cp:lastModifiedBy>
  <cp:revision>118</cp:revision>
  <dcterms:created xsi:type="dcterms:W3CDTF">2013-09-17T09:47:58Z</dcterms:created>
  <dcterms:modified xsi:type="dcterms:W3CDTF">2023-11-08T13:15:16Z</dcterms:modified>
</cp:coreProperties>
</file>