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  <p:sldMasterId id="214748366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y="6858000" cx="12192000"/>
  <p:notesSz cx="6858000" cy="9144000"/>
  <p:embeddedFontLst>
    <p:embeddedFont>
      <p:font typeface="Lexend ExtraBold"/>
      <p:bold r:id="rId36"/>
    </p:embeddedFont>
    <p:embeddedFont>
      <p:font typeface="Corbel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1" roundtripDataSignature="AMtx7mjp/E7w7upy+N0aNr3LUzPCadGy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5DF5B4-2350-4E8A-92FC-9BC5BAA607F7}">
  <a:tblStyle styleId="{EB5DF5B4-2350-4E8A-92FC-9BC5BAA607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FBE60AE-4804-4054-AB3E-7B04B197749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38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boldItalic.fntdata"/><Relationship Id="rId20" Type="http://schemas.openxmlformats.org/officeDocument/2006/relationships/slide" Target="slides/slide12.xml"/><Relationship Id="rId41" Type="http://customschemas.google.com/relationships/presentationmetadata" Target="meta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font" Target="fonts/Corbel-regular.fntdata"/><Relationship Id="rId14" Type="http://schemas.openxmlformats.org/officeDocument/2006/relationships/slide" Target="slides/slide6.xml"/><Relationship Id="rId36" Type="http://schemas.openxmlformats.org/officeDocument/2006/relationships/font" Target="fonts/LexendExtraBold-bold.fntdata"/><Relationship Id="rId17" Type="http://schemas.openxmlformats.org/officeDocument/2006/relationships/slide" Target="slides/slide9.xml"/><Relationship Id="rId39" Type="http://schemas.openxmlformats.org/officeDocument/2006/relationships/font" Target="fonts/Corbel-italic.fntdata"/><Relationship Id="rId16" Type="http://schemas.openxmlformats.org/officeDocument/2006/relationships/slide" Target="slides/slide8.xml"/><Relationship Id="rId38" Type="http://schemas.openxmlformats.org/officeDocument/2006/relationships/font" Target="fonts/Corbel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9" name="Google Shape;26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579795dd4f_1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579795dd4f_1_7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579795dd4f_1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579795dd4f_1_8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579795dd4f_1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579795dd4f_1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579795dd4f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1579795dd4f_1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79795dd4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579795dd4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579795dd4f_1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1579795dd4f_1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579795dd4f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1579795dd4f_1_1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579795dd4f_1_3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1579795dd4f_1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1579795dd4f_1_3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579795dd4f_1_5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1579795dd4f_1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1579795dd4f_1_5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579795dd4f_1_6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1579795dd4f_1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1579795dd4f_1_6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579795dd4f_1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1579795dd4f_1_6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579795dd4f_1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1579795dd4f_1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79795dd4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579795dd4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79795dd4f_1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579795dd4f_1_9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79795dd4f_1_10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579795dd4f_1_10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79795dd4f_1_538"/>
          <p:cNvSpPr txBox="1"/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1579795dd4f_1_538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g1579795dd4f_1_538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1579795dd4f_1_538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1579795dd4f_1_538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79795dd4f_1_54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1579795dd4f_1_544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g1579795dd4f_1_544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1579795dd4f_1_544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1579795dd4f_1_544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79795dd4f_1_550"/>
          <p:cNvSpPr txBox="1"/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1579795dd4f_1_550"/>
          <p:cNvSpPr txBox="1"/>
          <p:nvPr>
            <p:ph idx="1" type="body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g1579795dd4f_1_550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1579795dd4f_1_550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g1579795dd4f_1_550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79795dd4f_1_55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1579795dd4f_1_556"/>
          <p:cNvSpPr txBox="1"/>
          <p:nvPr>
            <p:ph idx="1" type="body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4" name="Google Shape;124;g1579795dd4f_1_556"/>
          <p:cNvSpPr txBox="1"/>
          <p:nvPr>
            <p:ph idx="2" type="body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5" name="Google Shape;125;g1579795dd4f_1_556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1579795dd4f_1_556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1579795dd4f_1_556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79795dd4f_1_56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1579795dd4f_1_563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1" name="Google Shape;131;g1579795dd4f_1_563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2" name="Google Shape;132;g1579795dd4f_1_563"/>
          <p:cNvSpPr txBox="1"/>
          <p:nvPr>
            <p:ph idx="3" type="body"/>
          </p:nvPr>
        </p:nvSpPr>
        <p:spPr>
          <a:xfrm>
            <a:off x="6193367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3" name="Google Shape;133;g1579795dd4f_1_563"/>
          <p:cNvSpPr txBox="1"/>
          <p:nvPr>
            <p:ph idx="4" type="body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4" name="Google Shape;134;g1579795dd4f_1_563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1579795dd4f_1_563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1579795dd4f_1_563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79795dd4f_1_57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1579795dd4f_1_572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1579795dd4f_1_572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1579795dd4f_1_572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79795dd4f_1_577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1579795dd4f_1_577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1579795dd4f_1_577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79795dd4f_1_581"/>
          <p:cNvSpPr txBox="1"/>
          <p:nvPr>
            <p:ph type="title"/>
          </p:nvPr>
        </p:nvSpPr>
        <p:spPr>
          <a:xfrm>
            <a:off x="609600" y="273050"/>
            <a:ext cx="40113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1579795dd4f_1_581"/>
          <p:cNvSpPr txBox="1"/>
          <p:nvPr>
            <p:ph idx="1" type="body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9" name="Google Shape;149;g1579795dd4f_1_581"/>
          <p:cNvSpPr txBox="1"/>
          <p:nvPr>
            <p:ph idx="2" type="body"/>
          </p:nvPr>
        </p:nvSpPr>
        <p:spPr>
          <a:xfrm>
            <a:off x="609600" y="1435100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0" name="Google Shape;150;g1579795dd4f_1_581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1579795dd4f_1_581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1579795dd4f_1_581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79795dd4f_1_588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1579795dd4f_1_588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g1579795dd4f_1_588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7" name="Google Shape;157;g1579795dd4f_1_588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1579795dd4f_1_588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1579795dd4f_1_588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79795dd4f_1_59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1579795dd4f_1_595"/>
          <p:cNvSpPr txBox="1"/>
          <p:nvPr>
            <p:ph idx="1" type="body"/>
          </p:nvPr>
        </p:nvSpPr>
        <p:spPr>
          <a:xfrm rot="5400000">
            <a:off x="3832950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g1579795dd4f_1_595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1579795dd4f_1_595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1579795dd4f_1_595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79795dd4f_1_601"/>
          <p:cNvSpPr txBox="1"/>
          <p:nvPr>
            <p:ph type="title"/>
          </p:nvPr>
        </p:nvSpPr>
        <p:spPr>
          <a:xfrm rot="5400000">
            <a:off x="7285050" y="1828788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1579795dd4f_1_601"/>
          <p:cNvSpPr txBox="1"/>
          <p:nvPr>
            <p:ph idx="1" type="body"/>
          </p:nvPr>
        </p:nvSpPr>
        <p:spPr>
          <a:xfrm rot="5400000">
            <a:off x="1697000" y="-812862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g1579795dd4f_1_601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1579795dd4f_1_601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1579795dd4f_1_601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79795dd4f_1_5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g1579795dd4f_1_532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1579795dd4f_1_532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1579795dd4f_1_532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1579795dd4f_1_532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qualitaformazionemaestri.it/index.php/standard-professionali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hyperlink" Target="http://www.qualitaformazionemaestri.it/index.php/tirocinio/5-marc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qualitaformazionemaestri.it/images/strumenti/MOD.R3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"/>
            <a:ext cx="12192000" cy="684580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"/>
          <p:cNvSpPr txBox="1"/>
          <p:nvPr>
            <p:ph idx="1" type="body"/>
          </p:nvPr>
        </p:nvSpPr>
        <p:spPr>
          <a:xfrm>
            <a:off x="838200" y="1027050"/>
            <a:ext cx="111054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6619"/>
              <a:buNone/>
            </a:pPr>
            <a:r>
              <a:rPr lang="en-US" sz="28550">
                <a:solidFill>
                  <a:schemeClr val="accent1"/>
                </a:solidFill>
                <a:highlight>
                  <a:srgbClr val="C9DAF8"/>
                </a:highlight>
                <a:latin typeface="Lexend ExtraBold"/>
                <a:ea typeface="Lexend ExtraBold"/>
                <a:cs typeface="Lexend ExtraBold"/>
                <a:sym typeface="Lexend ExtraBold"/>
              </a:rPr>
              <a:t>B E N T O R N A T *</a:t>
            </a:r>
            <a:endParaRPr sz="28550">
              <a:solidFill>
                <a:schemeClr val="accent1"/>
              </a:solidFill>
              <a:highlight>
                <a:srgbClr val="C9DAF8"/>
              </a:highlight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36982"/>
              <a:buNone/>
            </a:pPr>
            <a:r>
              <a:t/>
            </a:r>
            <a:endParaRPr sz="20550">
              <a:solidFill>
                <a:schemeClr val="accent1"/>
              </a:solidFill>
              <a:highlight>
                <a:schemeClr val="accent2"/>
              </a:highlight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53710"/>
              <a:buNone/>
            </a:pPr>
            <a:r>
              <a:rPr b="1" lang="en-US" sz="14150">
                <a:solidFill>
                  <a:schemeClr val="dk2"/>
                </a:solidFill>
              </a:rPr>
              <a:t>1^  INCONTRO TIROCINIO INDIRETTO</a:t>
            </a:r>
            <a:r>
              <a:rPr b="1" lang="en-US" sz="14150">
                <a:solidFill>
                  <a:schemeClr val="dk2"/>
                </a:solidFill>
              </a:rPr>
              <a:t> </a:t>
            </a:r>
            <a:endParaRPr sz="1415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9063"/>
              <a:buNone/>
            </a:pPr>
            <a:r>
              <a:rPr b="1" lang="en-US" sz="26150">
                <a:solidFill>
                  <a:srgbClr val="1C4587"/>
                </a:solidFill>
              </a:rPr>
              <a:t>T4</a:t>
            </a:r>
            <a:r>
              <a:rPr b="1" lang="en-US" sz="26150">
                <a:solidFill>
                  <a:schemeClr val="dk2"/>
                </a:solidFill>
              </a:rPr>
              <a:t> </a:t>
            </a:r>
            <a:endParaRPr sz="2615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53710"/>
              <a:buNone/>
            </a:pPr>
            <a:r>
              <a:rPr b="1" lang="en-US" sz="14150">
                <a:solidFill>
                  <a:schemeClr val="dk2"/>
                </a:solidFill>
              </a:rPr>
              <a:t>A.A.2022-23</a:t>
            </a:r>
            <a:endParaRPr sz="1415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53710"/>
              <a:buNone/>
            </a:pPr>
            <a:r>
              <a:rPr b="1" lang="en-US" sz="14150">
                <a:solidFill>
                  <a:schemeClr val="dk2"/>
                </a:solidFill>
              </a:rPr>
              <a:t>22</a:t>
            </a:r>
            <a:r>
              <a:rPr b="1" lang="en-US" sz="14150">
                <a:solidFill>
                  <a:schemeClr val="dk2"/>
                </a:solidFill>
              </a:rPr>
              <a:t> SETTEMBRE 2022</a:t>
            </a:r>
            <a:endParaRPr sz="1415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53710"/>
              <a:buNone/>
            </a:pPr>
            <a:r>
              <a:t/>
            </a:r>
            <a:endParaRPr sz="1415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36749"/>
              <a:buNone/>
            </a:pPr>
            <a:r>
              <a:rPr b="1" lang="en-US" sz="14150">
                <a:solidFill>
                  <a:schemeClr val="dk2"/>
                </a:solidFill>
              </a:rPr>
              <a:t>MOIRA RICCI</a:t>
            </a:r>
            <a:endParaRPr sz="1415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36749"/>
              <a:buNone/>
            </a:pPr>
            <a:r>
              <a:rPr b="1" lang="en-US" sz="14150">
                <a:solidFill>
                  <a:schemeClr val="dk2"/>
                </a:solidFill>
              </a:rPr>
              <a:t>moira.ricci@unifi.it</a:t>
            </a:r>
            <a:endParaRPr sz="1415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t/>
            </a:r>
            <a:endParaRPr sz="14150">
              <a:solidFill>
                <a:schemeClr val="dk2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t/>
            </a:r>
            <a:endParaRPr sz="141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</a:t>
            </a:r>
            <a:endParaRPr/>
          </a:p>
          <a:p>
            <a:pPr indent="-1574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74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1136397" y="502021"/>
            <a:ext cx="4959603" cy="1642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T.D: il quaderno di lavoro (QdL)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1136397" y="2418408"/>
            <a:ext cx="4959603" cy="3522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E' lo strumento operativo che accompagnerà l’attività di osservazione e riflessione durante tutto il percorso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consiglia VIVAMENTE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compilare il QdL nel corso del T.D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ttention-303861_1280.png" id="263" name="Google Shape;2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2442" y="899951"/>
            <a:ext cx="5201023" cy="464434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0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0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6132000" y="4176000"/>
            <a:ext cx="180720" cy="62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tebook-1803664_1920.jpg" id="271" name="Google Shape;271;p14"/>
          <p:cNvPicPr preferRelativeResize="0"/>
          <p:nvPr/>
        </p:nvPicPr>
        <p:blipFill rotWithShape="1">
          <a:blip r:embed="rId3">
            <a:alphaModFix/>
          </a:blip>
          <a:srcRect b="-3" l="0" r="33248" t="0"/>
          <a:stretch/>
        </p:blipFill>
        <p:spPr>
          <a:xfrm>
            <a:off x="8878294" y="516835"/>
            <a:ext cx="2592126" cy="2592126"/>
          </a:xfrm>
          <a:custGeom>
            <a:rect b="b" l="l" r="r" t="t"/>
            <a:pathLst>
              <a:path extrusionOk="0" h="2592126" w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paperclip-34593_640.png" id="272" name="Google Shape;272;p14"/>
          <p:cNvPicPr preferRelativeResize="0"/>
          <p:nvPr/>
        </p:nvPicPr>
        <p:blipFill rotWithShape="1">
          <a:blip r:embed="rId4">
            <a:alphaModFix/>
          </a:blip>
          <a:srcRect b="0" l="9120" r="13879" t="0"/>
          <a:stretch/>
        </p:blipFill>
        <p:spPr>
          <a:xfrm>
            <a:off x="8878294" y="3383860"/>
            <a:ext cx="2592126" cy="2592126"/>
          </a:xfrm>
          <a:custGeom>
            <a:rect b="b" l="l" r="r" t="t"/>
            <a:pathLst>
              <a:path extrusionOk="0" h="2592126" w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73" name="Google Shape;27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0000"/>
                </a:solidFill>
              </a:rPr>
              <a:t>Un consiglio di lavoro!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74" name="Google Shape;274;p14"/>
          <p:cNvSpPr txBox="1"/>
          <p:nvPr>
            <p:ph idx="1" type="body"/>
          </p:nvPr>
        </p:nvSpPr>
        <p:spPr>
          <a:xfrm>
            <a:off x="877006" y="1624648"/>
            <a:ext cx="79624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/>
              <a:t>Usate un taccuino personale per farvi della annotazioni durante il T.D.: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65637"/>
              <a:buNone/>
            </a:pPr>
            <a:r>
              <a:rPr lang="en-US" sz="2800"/>
              <a:t>Cosa piace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65637"/>
              <a:buNone/>
            </a:pPr>
            <a:r>
              <a:rPr lang="en-US" sz="2800"/>
              <a:t>Cosa non convince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65637"/>
              <a:buNone/>
            </a:pPr>
            <a:r>
              <a:rPr lang="en-US" sz="2800"/>
              <a:t>Cosa vorreste capire di meglio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65637"/>
              <a:buNone/>
            </a:pPr>
            <a:r>
              <a:rPr lang="en-US" sz="2800"/>
              <a:t>Cosa ne pensate di quello che avete visto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65637"/>
              <a:buNone/>
            </a:pPr>
            <a:r>
              <a:rPr lang="en-US" sz="2800"/>
              <a:t>…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/>
              <a:t>Il vostro taccuino vi sarà utile non solo per la compilazione del QdL, ma anche per approfondire, chiedere e parlarne in presenza nei nostri incontri</a:t>
            </a:r>
            <a:endParaRPr sz="2800"/>
          </a:p>
          <a:p>
            <a:pPr indent="-64135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T.D e QdL: indicazioni utili per le conclusioni QdL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 txBox="1"/>
          <p:nvPr/>
        </p:nvSpPr>
        <p:spPr>
          <a:xfrm>
            <a:off x="4343537" y="396262"/>
            <a:ext cx="7381741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Bilancio complessivo dell'annualità di tirocinio, almeno 3000 caratteri</a:t>
            </a:r>
            <a:endParaRPr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966FF"/>
              </a:buClr>
              <a:buSzPts val="2800"/>
              <a:buFont typeface="Arial"/>
              <a:buChar char="•"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Ipotesi di scaletta: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Autovalutazione rispetto alle competenze del S3PI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Descrizione di una/due strategie/attività che si pensa possono essere riferimenti particolarmenti significativi nella futura attività professionale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Rapporti personali (con i TS, TU, Dirigente scolastico)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/>
          <p:nvPr/>
        </p:nvSpPr>
        <p:spPr>
          <a:xfrm>
            <a:off x="-5" y="0"/>
            <a:ext cx="1219201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affic-sign-160708_1280.png" id="293" name="Google Shape;293;p16"/>
          <p:cNvPicPr preferRelativeResize="0"/>
          <p:nvPr/>
        </p:nvPicPr>
        <p:blipFill rotWithShape="1">
          <a:blip r:embed="rId3">
            <a:alphaModFix/>
          </a:blip>
          <a:srcRect b="1" l="11543" r="8616" t="0"/>
          <a:stretch/>
        </p:blipFill>
        <p:spPr>
          <a:xfrm rot="5400000">
            <a:off x="1547447" y="-140676"/>
            <a:ext cx="2307102" cy="3488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ention-303861_1280.png" id="294" name="Google Shape;294;p16"/>
          <p:cNvPicPr preferRelativeResize="0"/>
          <p:nvPr/>
        </p:nvPicPr>
        <p:blipFill rotWithShape="1">
          <a:blip r:embed="rId4">
            <a:alphaModFix/>
          </a:blip>
          <a:srcRect b="0" l="0" r="1" t="11776"/>
          <a:stretch/>
        </p:blipFill>
        <p:spPr>
          <a:xfrm>
            <a:off x="956603" y="3333758"/>
            <a:ext cx="3488791" cy="265836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6"/>
          <p:cNvSpPr txBox="1"/>
          <p:nvPr/>
        </p:nvSpPr>
        <p:spPr>
          <a:xfrm>
            <a:off x="4614985" y="450168"/>
            <a:ext cx="6743700" cy="513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QdL  compilare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SCHEDA DI PROGETTO DELL’ATTIVITÀ/LEZIONE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descrizione delle attività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E’ possibile aggiungere altri task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QdL T1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serve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riportare i progetti del PTOF (basta il link al sito dell’Istituto)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richiedere i dati degli alunni con BES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9822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/>
          <p:nvPr/>
        </p:nvSpPr>
        <p:spPr>
          <a:xfrm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0000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/>
          <p:nvPr/>
        </p:nvSpPr>
        <p:spPr>
          <a:xfrm flipH="1" rot="10800000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4472C4">
                  <a:alpha val="60784"/>
                </a:srgbClr>
              </a:gs>
            </a:gsLst>
            <a:lin ang="15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 txBox="1"/>
          <p:nvPr>
            <p:ph type="title"/>
          </p:nvPr>
        </p:nvSpPr>
        <p:spPr>
          <a:xfrm>
            <a:off x="838200" y="6207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 sz="5300">
                <a:solidFill>
                  <a:srgbClr val="FF0000"/>
                </a:solidFill>
                <a:highlight>
                  <a:srgbClr val="00FFFF"/>
                </a:highlight>
              </a:rPr>
              <a:t>VALUTAZIONE</a:t>
            </a:r>
            <a:r>
              <a:rPr b="1" lang="en-US" sz="5300">
                <a:solidFill>
                  <a:srgbClr val="FFFFFF"/>
                </a:solidFill>
                <a:highlight>
                  <a:srgbClr val="00FFFF"/>
                </a:highlight>
              </a:rPr>
              <a:t> </a:t>
            </a:r>
            <a:endParaRPr b="1" sz="5300">
              <a:highlight>
                <a:srgbClr val="00FFFF"/>
              </a:highlight>
            </a:endParaRPr>
          </a:p>
        </p:txBody>
      </p:sp>
      <p:cxnSp>
        <p:nvCxnSpPr>
          <p:cNvPr id="304" name="Google Shape;304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5" name="Google Shape;305;p17"/>
          <p:cNvSpPr txBox="1"/>
          <p:nvPr>
            <p:ph idx="1" type="body"/>
          </p:nvPr>
        </p:nvSpPr>
        <p:spPr>
          <a:xfrm>
            <a:off x="838200" y="2266345"/>
            <a:ext cx="5097780" cy="3910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L'annualità di tirocinio si conclude con un colloquio individuale con il TU sull’esperienza condotta documentata nel </a:t>
            </a:r>
            <a:r>
              <a:rPr b="1" i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Quaderno di lavoro</a:t>
            </a:r>
            <a:endParaRPr b="1" i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b="1" i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b="1" i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valutazione TS DEVE ESSERE INVIATA AL TU tramite posta elettronica IC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b="1" i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Consegnare al TS lettera TU (v.moodle)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06" name="Google Shape;306;p17"/>
          <p:cNvSpPr txBox="1"/>
          <p:nvPr>
            <p:ph idx="2" type="body"/>
          </p:nvPr>
        </p:nvSpPr>
        <p:spPr>
          <a:xfrm>
            <a:off x="6256020" y="2266345"/>
            <a:ext cx="5097900" cy="2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Tenendo conto delle valutazioni dei TS, il TU compila la valutazione annuale sulla base degli indicatori di </a:t>
            </a:r>
            <a:r>
              <a:rPr lang="en-US" sz="24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S3PI</a:t>
            </a: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A tale valutazione corrisponde una dichiarazione di idoneità trascritta sul libretto universitario elettronico.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 txBox="1"/>
          <p:nvPr>
            <p:ph type="title"/>
          </p:nvPr>
        </p:nvSpPr>
        <p:spPr>
          <a:xfrm>
            <a:off x="6513788" y="365125"/>
            <a:ext cx="4840010" cy="1807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MARC</a:t>
            </a:r>
            <a:endParaRPr/>
          </a:p>
        </p:txBody>
      </p:sp>
      <p:pic>
        <p:nvPicPr>
          <p:cNvPr descr="Home" id="313" name="Google Shape;313;p18"/>
          <p:cNvPicPr preferRelativeResize="0"/>
          <p:nvPr/>
        </p:nvPicPr>
        <p:blipFill rotWithShape="1">
          <a:blip r:embed="rId3">
            <a:alphaModFix/>
          </a:blip>
          <a:srcRect b="0" l="6179" r="4632" t="0"/>
          <a:stretch/>
        </p:blipFill>
        <p:spPr>
          <a:xfrm>
            <a:off x="20" y="10"/>
            <a:ext cx="6116549" cy="6857990"/>
          </a:xfrm>
          <a:custGeom>
            <a:rect b="b" l="l" r="r" t="t"/>
            <a:pathLst>
              <a:path extrusionOk="0" h="6879321" w="6116569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14" name="Google Shape;314;p18"/>
          <p:cNvSpPr txBox="1"/>
          <p:nvPr>
            <p:ph idx="1" type="body"/>
          </p:nvPr>
        </p:nvSpPr>
        <p:spPr>
          <a:xfrm>
            <a:off x="6513788" y="2333297"/>
            <a:ext cx="4840010" cy="3843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http://www.qualitaformazionemaestri.it/index.php/tirocinio/5-marc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 sz="2000"/>
              <a:t>NO IN SEDE SERVIZIO SUPPLENZA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 sz="2000"/>
              <a:t>POSSIBILMENTE IN ORDINE DIVERSO DA ANNO PRECEDENTE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 sz="2000"/>
              <a:t>CONDIVISIONE SCHEDA ANALISI PRIMA DELLA REALIZZAZIONE DEL MARC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1579795dd4f_1_7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1907" y="6347762"/>
            <a:ext cx="2545261" cy="52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1579795dd4f_1_7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375"/>
            <a:ext cx="12192001" cy="684530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1579795dd4f_1_779"/>
          <p:cNvSpPr/>
          <p:nvPr/>
        </p:nvSpPr>
        <p:spPr>
          <a:xfrm>
            <a:off x="21750049" y="1819042"/>
            <a:ext cx="13489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STRUMENTI PER LA REGISTRAZIONE VIDEO: smartphone, tablet, videocamera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INQUADRATURA: fissa il dispositivo in orizzontale, poggiato su un piano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La posizione migliore per la ripresa è in diagonale, dal fondo dell’aula (bambini di spalle)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Si può anche chiedere aiuto a un compagno/a di Corso, oppure all’insegnante di sezione/classe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Conviene non limitarsi ad una sola videoregistrazione, ma provare più volte </a:t>
            </a:r>
            <a:endParaRPr/>
          </a:p>
        </p:txBody>
      </p:sp>
      <p:sp>
        <p:nvSpPr>
          <p:cNvPr id="322" name="Google Shape;322;g1579795dd4f_1_779"/>
          <p:cNvSpPr txBox="1"/>
          <p:nvPr/>
        </p:nvSpPr>
        <p:spPr>
          <a:xfrm>
            <a:off x="2685535" y="-121050"/>
            <a:ext cx="940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MODELLO MARC</a:t>
            </a:r>
            <a:endParaRPr/>
          </a:p>
        </p:txBody>
      </p:sp>
      <p:sp>
        <p:nvSpPr>
          <p:cNvPr id="323" name="Google Shape;323;g1579795dd4f_1_779"/>
          <p:cNvSpPr/>
          <p:nvPr/>
        </p:nvSpPr>
        <p:spPr>
          <a:xfrm>
            <a:off x="104595" y="988652"/>
            <a:ext cx="1198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4" name="Google Shape;324;g1579795dd4f_1_779"/>
          <p:cNvSpPr/>
          <p:nvPr/>
        </p:nvSpPr>
        <p:spPr>
          <a:xfrm>
            <a:off x="232928" y="1633280"/>
            <a:ext cx="1172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aphicFrame>
        <p:nvGraphicFramePr>
          <p:cNvPr id="325" name="Google Shape;325;g1579795dd4f_1_779"/>
          <p:cNvGraphicFramePr/>
          <p:nvPr/>
        </p:nvGraphicFramePr>
        <p:xfrm>
          <a:off x="1907127" y="16935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{9FBE60AE-4804-4054-AB3E-7B04B197749F}</a:tableStyleId>
              </a:tblPr>
              <a:tblGrid>
                <a:gridCol w="8377725"/>
              </a:tblGrid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65D"/>
                        </a:buClr>
                        <a:buSzPts val="2800"/>
                        <a:buFont typeface="Palatino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17365D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3.1. Progettazione dell’intervento didattico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65D"/>
                        </a:buClr>
                        <a:buSzPts val="2800"/>
                        <a:buFont typeface="Palatino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17365D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3.2. Struttura degli interventi didattici 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65D"/>
                        </a:buClr>
                        <a:buSzPts val="2800"/>
                        <a:buFont typeface="Palatino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17365D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3.3. Qualità cognitiva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65D"/>
                        </a:buClr>
                        <a:buSzPts val="2800"/>
                        <a:buFont typeface="Palatino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17365D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3.4. Qualità della comunicazione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65D"/>
                        </a:buClr>
                        <a:buSzPts val="2800"/>
                        <a:buFont typeface="Palatino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17365D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3.5. Gestione della sezione/classe e qualità del feedback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65D"/>
                        </a:buClr>
                        <a:buSzPts val="2800"/>
                        <a:buFont typeface="Palatino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17365D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3.6. Organizzazione e regole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65D"/>
                        </a:buClr>
                        <a:buSzPts val="2800"/>
                        <a:buFont typeface="Palatino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17365D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3.7. Inclusione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6" name="Google Shape;326;g1579795dd4f_1_779"/>
          <p:cNvSpPr txBox="1"/>
          <p:nvPr/>
        </p:nvSpPr>
        <p:spPr>
          <a:xfrm>
            <a:off x="8209723" y="6296377"/>
            <a:ext cx="307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AREA 3</a:t>
            </a:r>
            <a:endParaRPr/>
          </a:p>
        </p:txBody>
      </p:sp>
      <p:sp>
        <p:nvSpPr>
          <p:cNvPr id="327" name="Google Shape;327;g1579795dd4f_1_779"/>
          <p:cNvSpPr/>
          <p:nvPr/>
        </p:nvSpPr>
        <p:spPr>
          <a:xfrm>
            <a:off x="404407" y="840259"/>
            <a:ext cx="11383200" cy="59190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1579795dd4f_1_8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75"/>
            <a:ext cx="12192001" cy="684530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1579795dd4f_1_866"/>
          <p:cNvSpPr/>
          <p:nvPr/>
        </p:nvSpPr>
        <p:spPr>
          <a:xfrm>
            <a:off x="21750049" y="1819042"/>
            <a:ext cx="13489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STRUMENTI PER LA REGISTRAZIONE VIDEO: smartphone, tablet, videocamera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INQUADRATURA: fissa il dispositivo in orizzontale, poggiato su un piano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La posizione migliore per la ripresa è in diagonale, dal fondo dell’aula (bambini di spalle)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Si può anche chiedere aiuto a un compagno/a di Corso, oppure all’insegnante di sezione/classe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Conviene non limitarsi ad una sola videoregistrazione, ma provare più volte </a:t>
            </a:r>
            <a:endParaRPr/>
          </a:p>
        </p:txBody>
      </p:sp>
      <p:sp>
        <p:nvSpPr>
          <p:cNvPr id="334" name="Google Shape;334;g1579795dd4f_1_866"/>
          <p:cNvSpPr txBox="1"/>
          <p:nvPr/>
        </p:nvSpPr>
        <p:spPr>
          <a:xfrm>
            <a:off x="3614756" y="-27011"/>
            <a:ext cx="8472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PERCHÉ IL MARC</a:t>
            </a:r>
            <a:endParaRPr/>
          </a:p>
        </p:txBody>
      </p:sp>
      <p:sp>
        <p:nvSpPr>
          <p:cNvPr id="335" name="Google Shape;335;g1579795dd4f_1_866"/>
          <p:cNvSpPr/>
          <p:nvPr/>
        </p:nvSpPr>
        <p:spPr>
          <a:xfrm>
            <a:off x="104595" y="988652"/>
            <a:ext cx="1198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6" name="Google Shape;336;g1579795dd4f_1_866"/>
          <p:cNvSpPr/>
          <p:nvPr/>
        </p:nvSpPr>
        <p:spPr>
          <a:xfrm>
            <a:off x="232928" y="1633280"/>
            <a:ext cx="1172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7" name="Google Shape;337;g1579795dd4f_1_866"/>
          <p:cNvSpPr txBox="1"/>
          <p:nvPr/>
        </p:nvSpPr>
        <p:spPr>
          <a:xfrm>
            <a:off x="1" y="866548"/>
            <a:ext cx="12192000" cy="6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Perché</a:t>
            </a:r>
            <a:r>
              <a:rPr b="1" lang="en-US" sz="3500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 allo stato attuale della ricerca sappiamo che i metodi più efficaci per formare i futuri docenti sono quelli che, inserendo gli studenti in contesti operativi, li coinvolgono in processi ciclici di azione e riflessione.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Arial"/>
              <a:buNone/>
            </a:pPr>
            <a:r>
              <a:t/>
            </a:r>
            <a:endParaRPr b="1" sz="3500">
              <a:solidFill>
                <a:srgbClr val="0F243E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Perché</a:t>
            </a:r>
            <a:r>
              <a:rPr b="1" lang="en-US" sz="3500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 nello sviluppo dell’</a:t>
            </a:r>
            <a:r>
              <a:rPr b="1" i="1" lang="en-US" sz="3500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expertise</a:t>
            </a:r>
            <a:r>
              <a:rPr b="1" lang="en-US" sz="3500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 didattica non è rilevante la pratica in sé, quanto un tipo specifico di pratica, teoricamente fondata e orientata a conseguire obiettivi di miglioramento.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g1579795dd4f_1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"/>
            <a:ext cx="12192000" cy="684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1579795dd4f_1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0596" y="0"/>
            <a:ext cx="50914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1579795dd4f_1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75"/>
            <a:ext cx="12192001" cy="684530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1579795dd4f_1_71"/>
          <p:cNvSpPr/>
          <p:nvPr/>
        </p:nvSpPr>
        <p:spPr>
          <a:xfrm>
            <a:off x="21750049" y="1819042"/>
            <a:ext cx="13489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STRUMENTI PER LA REGISTRAZIONE VIDEO: smartphone, tablet, videocamera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INQUADRATURA: fissa il dispositivo in orizzontale, poggiato su un piano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La posizione migliore per la ripresa è in diagonale, dal fondo dell’aula (bambini di spalle)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Si può anche chiedere aiuto a un compagno/a di Corso, oppure all’insegnante di sezione/classe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Conviene non limitarsi ad una sola videoregistrazione, ma provare più volte </a:t>
            </a:r>
            <a:endParaRPr/>
          </a:p>
        </p:txBody>
      </p:sp>
      <p:sp>
        <p:nvSpPr>
          <p:cNvPr id="350" name="Google Shape;350;g1579795dd4f_1_71"/>
          <p:cNvSpPr/>
          <p:nvPr/>
        </p:nvSpPr>
        <p:spPr>
          <a:xfrm>
            <a:off x="104595" y="988652"/>
            <a:ext cx="1198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1" name="Google Shape;351;g1579795dd4f_1_71"/>
          <p:cNvSpPr/>
          <p:nvPr/>
        </p:nvSpPr>
        <p:spPr>
          <a:xfrm>
            <a:off x="232928" y="1633280"/>
            <a:ext cx="1172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2" name="Google Shape;352;g1579795dd4f_1_71"/>
          <p:cNvSpPr txBox="1"/>
          <p:nvPr/>
        </p:nvSpPr>
        <p:spPr>
          <a:xfrm>
            <a:off x="8209723" y="6358852"/>
            <a:ext cx="307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STRUTTURA</a:t>
            </a:r>
            <a:endParaRPr/>
          </a:p>
        </p:txBody>
      </p:sp>
      <p:grpSp>
        <p:nvGrpSpPr>
          <p:cNvPr id="353" name="Google Shape;353;g1579795dd4f_1_71"/>
          <p:cNvGrpSpPr/>
          <p:nvPr/>
        </p:nvGrpSpPr>
        <p:grpSpPr>
          <a:xfrm>
            <a:off x="335365" y="1633280"/>
            <a:ext cx="11520389" cy="4320032"/>
            <a:chOff x="143577" y="0"/>
            <a:chExt cx="8640508" cy="4320032"/>
          </a:xfrm>
        </p:grpSpPr>
        <p:sp>
          <p:nvSpPr>
            <p:cNvPr id="354" name="Google Shape;354;g1579795dd4f_1_71"/>
            <p:cNvSpPr/>
            <p:nvPr/>
          </p:nvSpPr>
          <p:spPr>
            <a:xfrm rot="-5400000">
              <a:off x="143577" y="32"/>
              <a:ext cx="4320000" cy="4320000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rgbClr val="17365D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g1579795dd4f_1_71"/>
            <p:cNvSpPr txBox="1"/>
            <p:nvPr/>
          </p:nvSpPr>
          <p:spPr>
            <a:xfrm>
              <a:off x="143577" y="1080008"/>
              <a:ext cx="3564000" cy="21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12050" lIns="512050" spcFirstLastPara="1" rIns="512050" wrap="square" tIns="5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200"/>
                <a:buFont typeface="Corbel"/>
                <a:buNone/>
              </a:pPr>
              <a:r>
                <a:rPr b="1" i="0" lang="en-US" sz="72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4 AREE</a:t>
              </a:r>
              <a:endParaRPr/>
            </a:p>
          </p:txBody>
        </p:sp>
        <p:sp>
          <p:nvSpPr>
            <p:cNvPr id="356" name="Google Shape;356;g1579795dd4f_1_71"/>
            <p:cNvSpPr/>
            <p:nvPr/>
          </p:nvSpPr>
          <p:spPr>
            <a:xfrm rot="5400000">
              <a:off x="4464085" y="0"/>
              <a:ext cx="4320000" cy="4320000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rgbClr val="17375E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g1579795dd4f_1_71"/>
            <p:cNvSpPr txBox="1"/>
            <p:nvPr/>
          </p:nvSpPr>
          <p:spPr>
            <a:xfrm>
              <a:off x="5220059" y="1080008"/>
              <a:ext cx="3564000" cy="21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256025" spcFirstLastPara="1" rIns="256025" wrap="square" tIns="256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orbel"/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24 COMPETENZE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1579795dd4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"/>
            <a:ext cx="12192000" cy="684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579795dd4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8025" y="908300"/>
            <a:ext cx="6858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1579795dd4f_1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"/>
            <a:ext cx="12192000" cy="684580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1579795dd4f_1_21"/>
          <p:cNvSpPr/>
          <p:nvPr/>
        </p:nvSpPr>
        <p:spPr>
          <a:xfrm>
            <a:off x="2782950" y="910875"/>
            <a:ext cx="89949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Il documento S3PI descrive il Profilo Professionale dello studente/tirocinante del CdS in Scienze della Formazione Primaria.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F243E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Il Profilo è definito da un insieme di competenze la cui acquisizione è condizione necessaria per completare il CdS (</a:t>
            </a:r>
            <a:r>
              <a:rPr b="1" i="1" lang="en-US" sz="4000" u="none" cap="none" strike="noStrik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Qualified Teacher Status</a:t>
            </a:r>
            <a:r>
              <a:rPr b="1" i="0" lang="en-US" sz="4000" u="none" cap="none" strike="noStrik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, 2002).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1579795dd4f_1_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1907" y="6347762"/>
            <a:ext cx="2545261" cy="52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1579795dd4f_1_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375"/>
            <a:ext cx="12087499" cy="684530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1579795dd4f_1_160"/>
          <p:cNvSpPr/>
          <p:nvPr/>
        </p:nvSpPr>
        <p:spPr>
          <a:xfrm>
            <a:off x="21750049" y="1819042"/>
            <a:ext cx="13489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STRUMENTI PER LA REGISTRAZIONE VIDEO: smartphone, tablet, videocamera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INQUADRATURA: fissa il dispositivo in orizzontale, poggiato su un piano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La posizione migliore per la ripresa è in diagonale, dal fondo dell’aula (bambini di spalle)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Si può anche chiedere aiuto a un compagno/a di Corso, oppure all’insegnante di sezione/classe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Conviene non limitarsi ad una sola videoregistrazione, ma provare più volte </a:t>
            </a:r>
            <a:endParaRPr/>
          </a:p>
        </p:txBody>
      </p:sp>
      <p:sp>
        <p:nvSpPr>
          <p:cNvPr id="371" name="Google Shape;371;g1579795dd4f_1_160"/>
          <p:cNvSpPr/>
          <p:nvPr/>
        </p:nvSpPr>
        <p:spPr>
          <a:xfrm>
            <a:off x="104595" y="988652"/>
            <a:ext cx="1198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72" name="Google Shape;372;g1579795dd4f_1_160"/>
          <p:cNvSpPr/>
          <p:nvPr/>
        </p:nvSpPr>
        <p:spPr>
          <a:xfrm>
            <a:off x="232928" y="1633280"/>
            <a:ext cx="1172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73" name="Google Shape;373;g1579795dd4f_1_160"/>
          <p:cNvSpPr txBox="1"/>
          <p:nvPr/>
        </p:nvSpPr>
        <p:spPr>
          <a:xfrm>
            <a:off x="8229723" y="6408487"/>
            <a:ext cx="307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STRUTTURA</a:t>
            </a:r>
            <a:endParaRPr/>
          </a:p>
        </p:txBody>
      </p:sp>
      <p:grpSp>
        <p:nvGrpSpPr>
          <p:cNvPr id="374" name="Google Shape;374;g1579795dd4f_1_160"/>
          <p:cNvGrpSpPr/>
          <p:nvPr/>
        </p:nvGrpSpPr>
        <p:grpSpPr>
          <a:xfrm>
            <a:off x="609600" y="1136517"/>
            <a:ext cx="10037410" cy="5133512"/>
            <a:chOff x="0" y="3764"/>
            <a:chExt cx="7528246" cy="5133512"/>
          </a:xfrm>
        </p:grpSpPr>
        <p:sp>
          <p:nvSpPr>
            <p:cNvPr id="375" name="Google Shape;375;g1579795dd4f_1_160"/>
            <p:cNvSpPr/>
            <p:nvPr/>
          </p:nvSpPr>
          <p:spPr>
            <a:xfrm>
              <a:off x="0" y="1973397"/>
              <a:ext cx="2307300" cy="1153500"/>
            </a:xfrm>
            <a:prstGeom prst="roundRect">
              <a:avLst>
                <a:gd fmla="val 10000" name="adj"/>
              </a:avLst>
            </a:prstGeom>
            <a:solidFill>
              <a:srgbClr val="17375E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g1579795dd4f_1_160"/>
            <p:cNvSpPr txBox="1"/>
            <p:nvPr/>
          </p:nvSpPr>
          <p:spPr>
            <a:xfrm>
              <a:off x="33789" y="2007186"/>
              <a:ext cx="2239800" cy="10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Corbel"/>
                <a:buNone/>
              </a:pPr>
              <a:r>
                <a:rPr b="1" i="0" lang="en-US" sz="5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4 aree</a:t>
              </a:r>
              <a:endParaRPr/>
            </a:p>
          </p:txBody>
        </p:sp>
        <p:sp>
          <p:nvSpPr>
            <p:cNvPr id="377" name="Google Shape;377;g1579795dd4f_1_160"/>
            <p:cNvSpPr/>
            <p:nvPr/>
          </p:nvSpPr>
          <p:spPr>
            <a:xfrm rot="-3029304">
              <a:off x="1842956" y="1545269"/>
              <a:ext cx="2552833" cy="4048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0F24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g1579795dd4f_1_160"/>
            <p:cNvSpPr txBox="1"/>
            <p:nvPr/>
          </p:nvSpPr>
          <p:spPr>
            <a:xfrm rot="-3026149">
              <a:off x="3055581" y="1501656"/>
              <a:ext cx="127641" cy="127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1" i="0" sz="900" u="none" cap="none" strike="noStrik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379" name="Google Shape;379;g1579795dd4f_1_160"/>
            <p:cNvSpPr/>
            <p:nvPr/>
          </p:nvSpPr>
          <p:spPr>
            <a:xfrm>
              <a:off x="3931546" y="3764"/>
              <a:ext cx="3596400" cy="1153500"/>
            </a:xfrm>
            <a:prstGeom prst="roundRect">
              <a:avLst>
                <a:gd fmla="val 10000" name="adj"/>
              </a:avLst>
            </a:prstGeom>
            <a:solidFill>
              <a:srgbClr val="17375E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g1579795dd4f_1_160"/>
            <p:cNvSpPr txBox="1"/>
            <p:nvPr/>
          </p:nvSpPr>
          <p:spPr>
            <a:xfrm>
              <a:off x="3965335" y="37553"/>
              <a:ext cx="3528900" cy="10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orbel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1. Valori e atteggiamenti</a:t>
              </a:r>
              <a:endParaRPr/>
            </a:p>
          </p:txBody>
        </p:sp>
        <p:sp>
          <p:nvSpPr>
            <p:cNvPr id="381" name="Google Shape;381;g1579795dd4f_1_160"/>
            <p:cNvSpPr/>
            <p:nvPr/>
          </p:nvSpPr>
          <p:spPr>
            <a:xfrm rot="-1295696">
              <a:off x="2246015" y="2208538"/>
              <a:ext cx="1746810" cy="40389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1737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g1579795dd4f_1_160"/>
            <p:cNvSpPr txBox="1"/>
            <p:nvPr/>
          </p:nvSpPr>
          <p:spPr>
            <a:xfrm rot="-1292747">
              <a:off x="3075715" y="2185092"/>
              <a:ext cx="87408" cy="874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Calibri"/>
                <a:buNone/>
              </a:pPr>
              <a:r>
                <a:t/>
              </a:r>
              <a:endParaRPr b="1" i="0" sz="600" u="none" cap="none" strike="noStrik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383" name="Google Shape;383;g1579795dd4f_1_160"/>
            <p:cNvSpPr/>
            <p:nvPr/>
          </p:nvSpPr>
          <p:spPr>
            <a:xfrm>
              <a:off x="3931546" y="1330435"/>
              <a:ext cx="3596700" cy="1153500"/>
            </a:xfrm>
            <a:prstGeom prst="roundRect">
              <a:avLst>
                <a:gd fmla="val 10000" name="adj"/>
              </a:avLst>
            </a:prstGeom>
            <a:solidFill>
              <a:srgbClr val="17375E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g1579795dd4f_1_160"/>
            <p:cNvSpPr txBox="1"/>
            <p:nvPr/>
          </p:nvSpPr>
          <p:spPr>
            <a:xfrm>
              <a:off x="3965335" y="1364224"/>
              <a:ext cx="3529200" cy="10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orbel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2. Conoscenza e comprensione</a:t>
              </a:r>
              <a:endParaRPr/>
            </a:p>
          </p:txBody>
        </p:sp>
        <p:sp>
          <p:nvSpPr>
            <p:cNvPr id="385" name="Google Shape;385;g1579795dd4f_1_160"/>
            <p:cNvSpPr/>
            <p:nvPr/>
          </p:nvSpPr>
          <p:spPr>
            <a:xfrm rot="1369707">
              <a:off x="2238271" y="2871878"/>
              <a:ext cx="1762235" cy="40339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1737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g1579795dd4f_1_160"/>
            <p:cNvSpPr txBox="1"/>
            <p:nvPr/>
          </p:nvSpPr>
          <p:spPr>
            <a:xfrm rot="1368885">
              <a:off x="3075334" y="2848015"/>
              <a:ext cx="88201" cy="88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Calibri"/>
                <a:buNone/>
              </a:pPr>
              <a:r>
                <a:t/>
              </a:r>
              <a:endParaRPr b="1" i="0" sz="600" u="none" cap="none" strike="noStrik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387" name="Google Shape;387;g1579795dd4f_1_160"/>
            <p:cNvSpPr/>
            <p:nvPr/>
          </p:nvSpPr>
          <p:spPr>
            <a:xfrm>
              <a:off x="3931546" y="2657106"/>
              <a:ext cx="3596700" cy="1153500"/>
            </a:xfrm>
            <a:prstGeom prst="roundRect">
              <a:avLst>
                <a:gd fmla="val 10000" name="adj"/>
              </a:avLst>
            </a:prstGeom>
            <a:solidFill>
              <a:srgbClr val="17375E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g1579795dd4f_1_160"/>
            <p:cNvSpPr txBox="1"/>
            <p:nvPr/>
          </p:nvSpPr>
          <p:spPr>
            <a:xfrm>
              <a:off x="3965335" y="2690895"/>
              <a:ext cx="3529200" cy="10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orbel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3. Interazione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orbel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didattica</a:t>
              </a:r>
              <a:endParaRPr/>
            </a:p>
          </p:txBody>
        </p:sp>
        <p:sp>
          <p:nvSpPr>
            <p:cNvPr id="389" name="Google Shape;389;g1579795dd4f_1_160"/>
            <p:cNvSpPr/>
            <p:nvPr/>
          </p:nvSpPr>
          <p:spPr>
            <a:xfrm rot="3063834">
              <a:off x="1827091" y="3535155"/>
              <a:ext cx="2584440" cy="4052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1737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g1579795dd4f_1_160"/>
            <p:cNvSpPr txBox="1"/>
            <p:nvPr/>
          </p:nvSpPr>
          <p:spPr>
            <a:xfrm rot="3061722">
              <a:off x="3054819" y="3490800"/>
              <a:ext cx="129267" cy="129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1" i="0" sz="900" u="none" cap="none" strike="noStrik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sp>
          <p:nvSpPr>
            <p:cNvPr id="391" name="Google Shape;391;g1579795dd4f_1_160"/>
            <p:cNvSpPr/>
            <p:nvPr/>
          </p:nvSpPr>
          <p:spPr>
            <a:xfrm>
              <a:off x="3931546" y="3983776"/>
              <a:ext cx="3596700" cy="1153500"/>
            </a:xfrm>
            <a:prstGeom prst="roundRect">
              <a:avLst>
                <a:gd fmla="val 10000" name="adj"/>
              </a:avLst>
            </a:prstGeom>
            <a:solidFill>
              <a:srgbClr val="17375E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g1579795dd4f_1_160"/>
            <p:cNvSpPr txBox="1"/>
            <p:nvPr/>
          </p:nvSpPr>
          <p:spPr>
            <a:xfrm>
              <a:off x="3965335" y="4017565"/>
              <a:ext cx="3529200" cy="10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orbel"/>
                <a:buNone/>
              </a:pPr>
              <a:r>
                <a:rPr b="1" i="0" lang="en-US" sz="3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4. Comunità professionale e formazione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1579795dd4f_1_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1907" y="6347762"/>
            <a:ext cx="2545261" cy="52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1579795dd4f_1_3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57600"/>
            <a:ext cx="12192001" cy="684530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1579795dd4f_1_349"/>
          <p:cNvSpPr/>
          <p:nvPr/>
        </p:nvSpPr>
        <p:spPr>
          <a:xfrm>
            <a:off x="21750049" y="1819042"/>
            <a:ext cx="13489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STRUMENTI PER LA REGISTRAZIONE VIDEO: smartphone, tablet, videocamera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INQUADRATURA: fissa il dispositivo in orizzontale, poggiato su un piano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La posizione migliore per la ripresa è in diagonale, dal fondo dell’aula (bambini di spalle)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Si può anche chiedere aiuto a un compagno/a di Corso, oppure all’insegnante di sezione/classe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Conviene non limitarsi ad una sola videoregistrazione, ma provare più volte </a:t>
            </a:r>
            <a:endParaRPr/>
          </a:p>
        </p:txBody>
      </p:sp>
      <p:sp>
        <p:nvSpPr>
          <p:cNvPr id="401" name="Google Shape;401;g1579795dd4f_1_349"/>
          <p:cNvSpPr/>
          <p:nvPr/>
        </p:nvSpPr>
        <p:spPr>
          <a:xfrm>
            <a:off x="104595" y="988652"/>
            <a:ext cx="1198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2" name="Google Shape;402;g1579795dd4f_1_349"/>
          <p:cNvSpPr/>
          <p:nvPr/>
        </p:nvSpPr>
        <p:spPr>
          <a:xfrm>
            <a:off x="232928" y="1633280"/>
            <a:ext cx="1172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3" name="Google Shape;403;g1579795dd4f_1_349"/>
          <p:cNvSpPr txBox="1"/>
          <p:nvPr/>
        </p:nvSpPr>
        <p:spPr>
          <a:xfrm>
            <a:off x="8229723" y="6367174"/>
            <a:ext cx="307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AREA 1</a:t>
            </a:r>
            <a:endParaRPr/>
          </a:p>
        </p:txBody>
      </p:sp>
      <p:graphicFrame>
        <p:nvGraphicFramePr>
          <p:cNvPr id="404" name="Google Shape;404;g1579795dd4f_1_349"/>
          <p:cNvGraphicFramePr/>
          <p:nvPr/>
        </p:nvGraphicFramePr>
        <p:xfrm>
          <a:off x="631439" y="11616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{9FBE60AE-4804-4054-AB3E-7B04B197749F}</a:tableStyleId>
              </a:tblPr>
              <a:tblGrid>
                <a:gridCol w="7285675"/>
                <a:gridCol w="1175300"/>
                <a:gridCol w="617025"/>
                <a:gridCol w="617025"/>
                <a:gridCol w="617025"/>
                <a:gridCol w="617025"/>
              </a:tblGrid>
              <a:tr h="63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COMPETENZE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VAL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T1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T2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T3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T4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1.1. Sensibilità interpersonale e aspettative positive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1.2. Capacità di fronteggiare criticità impreviste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1.3. Sensibilità verso i fattori di contesto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1.4. Responsabilità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200"/>
                        <a:buFont typeface="Corbel"/>
                        <a:buNone/>
                      </a:pPr>
                      <a:r>
                        <a:rPr b="1" i="0" lang="en-US" sz="32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1579795dd4f_1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1907" y="6347762"/>
            <a:ext cx="2545261" cy="52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1579795dd4f_1_5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375"/>
            <a:ext cx="12192001" cy="684530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1579795dd4f_1_521"/>
          <p:cNvSpPr/>
          <p:nvPr/>
        </p:nvSpPr>
        <p:spPr>
          <a:xfrm>
            <a:off x="21750049" y="1819042"/>
            <a:ext cx="13489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STRUMENTI PER LA REGISTRAZIONE VIDEO: smartphone, tablet, videocamera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INQUADRATURA: fissa il dispositivo in orizzontale, poggiato su un piano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La posizione migliore per la ripresa è in diagonale, dal fondo dell’aula (bambini di spalle)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Si può anche chiedere aiuto a un compagno/a di Corso, oppure all’insegnante di sezione/classe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Conviene non limitarsi ad una sola videoregistrazione, ma provare più volte </a:t>
            </a:r>
            <a:endParaRPr/>
          </a:p>
        </p:txBody>
      </p:sp>
      <p:sp>
        <p:nvSpPr>
          <p:cNvPr id="413" name="Google Shape;413;g1579795dd4f_1_521"/>
          <p:cNvSpPr/>
          <p:nvPr/>
        </p:nvSpPr>
        <p:spPr>
          <a:xfrm>
            <a:off x="104595" y="988652"/>
            <a:ext cx="1198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14" name="Google Shape;414;g1579795dd4f_1_521"/>
          <p:cNvSpPr/>
          <p:nvPr/>
        </p:nvSpPr>
        <p:spPr>
          <a:xfrm>
            <a:off x="232928" y="1633280"/>
            <a:ext cx="1172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aphicFrame>
        <p:nvGraphicFramePr>
          <p:cNvPr id="415" name="Google Shape;415;g1579795dd4f_1_521"/>
          <p:cNvGraphicFramePr/>
          <p:nvPr/>
        </p:nvGraphicFramePr>
        <p:xfrm>
          <a:off x="374696" y="10570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{9FBE60AE-4804-4054-AB3E-7B04B197749F}</a:tableStyleId>
              </a:tblPr>
              <a:tblGrid>
                <a:gridCol w="7627975"/>
                <a:gridCol w="1230525"/>
                <a:gridCol w="646025"/>
                <a:gridCol w="646025"/>
                <a:gridCol w="646025"/>
                <a:gridCol w="646025"/>
              </a:tblGrid>
              <a:tr h="63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COMPETENZE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VAL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2.1. Uso della lingua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TS-TU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2.2. Competenza matematica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TS-TU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2.3. Manualità e comunicazione visiva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2.4. Discipline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2.5. Inglese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t/>
                      </a:r>
                      <a:endParaRPr b="1" i="0" sz="2500" u="none" cap="none" strike="noStrike">
                        <a:solidFill>
                          <a:srgbClr val="0F243E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t/>
                      </a:r>
                      <a:endParaRPr b="1" i="0" sz="2500" u="none" cap="none" strike="noStrike">
                        <a:solidFill>
                          <a:srgbClr val="0F243E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t/>
                      </a:r>
                      <a:endParaRPr b="1" i="0" sz="2500" u="none" cap="none" strike="noStrike">
                        <a:solidFill>
                          <a:srgbClr val="0F243E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t/>
                      </a:r>
                      <a:endParaRPr b="1" i="0" sz="2500" u="none" cap="none" strike="noStrike">
                        <a:solidFill>
                          <a:srgbClr val="0F243E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2.6. Competenze digitali 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t/>
                      </a:r>
                      <a:endParaRPr b="1" i="0" sz="2500" u="none" cap="none" strike="noStrike">
                        <a:solidFill>
                          <a:srgbClr val="0F243E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t/>
                      </a:r>
                      <a:endParaRPr b="1" i="0" sz="2500" u="none" cap="none" strike="noStrike">
                        <a:solidFill>
                          <a:srgbClr val="0F243E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t/>
                      </a:r>
                      <a:endParaRPr b="1" i="0" sz="2500" u="none" cap="none" strike="noStrike">
                        <a:solidFill>
                          <a:srgbClr val="0F243E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t/>
                      </a:r>
                      <a:endParaRPr b="1" i="0" sz="2500" u="none" cap="none" strike="noStrike">
                        <a:solidFill>
                          <a:srgbClr val="0F243E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2.7. Normativa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FF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2.8. Strategie e metodi EBE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FF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FF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FF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FF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FF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2.9. Schede osservative e strumenti di valutazione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/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500"/>
                        <a:buFont typeface="Corbel"/>
                        <a:buNone/>
                      </a:pPr>
                      <a:r>
                        <a:rPr b="1" i="0" lang="en-US" sz="25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6" name="Google Shape;416;g1579795dd4f_1_521"/>
          <p:cNvSpPr txBox="1"/>
          <p:nvPr/>
        </p:nvSpPr>
        <p:spPr>
          <a:xfrm>
            <a:off x="8229723" y="6367174"/>
            <a:ext cx="307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AREA 2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g1579795dd4f_1_6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1907" y="6347762"/>
            <a:ext cx="2545261" cy="52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1579795dd4f_1_6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350"/>
            <a:ext cx="12192001" cy="684530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1579795dd4f_1_607"/>
          <p:cNvSpPr/>
          <p:nvPr/>
        </p:nvSpPr>
        <p:spPr>
          <a:xfrm>
            <a:off x="21750049" y="1819042"/>
            <a:ext cx="13489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STRUMENTI PER LA REGISTRAZIONE VIDEO: smartphone, tablet, videocamera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INQUADRATURA: fissa il dispositivo in orizzontale, poggiato su un piano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La posizione migliore per la ripresa è in diagonale, dal fondo dell’aula (bambini di spalle)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Si può anche chiedere aiuto a un compagno/a di Corso, oppure all’insegnante di sezione/classe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Conviene non limitarsi ad una sola videoregistrazione, ma provare più volte </a:t>
            </a:r>
            <a:endParaRPr/>
          </a:p>
        </p:txBody>
      </p:sp>
      <p:sp>
        <p:nvSpPr>
          <p:cNvPr id="425" name="Google Shape;425;g1579795dd4f_1_607"/>
          <p:cNvSpPr/>
          <p:nvPr/>
        </p:nvSpPr>
        <p:spPr>
          <a:xfrm>
            <a:off x="104595" y="988652"/>
            <a:ext cx="1198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6" name="Google Shape;426;g1579795dd4f_1_607"/>
          <p:cNvSpPr/>
          <p:nvPr/>
        </p:nvSpPr>
        <p:spPr>
          <a:xfrm>
            <a:off x="232928" y="1633280"/>
            <a:ext cx="1172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aphicFrame>
        <p:nvGraphicFramePr>
          <p:cNvPr id="427" name="Google Shape;427;g1579795dd4f_1_607"/>
          <p:cNvGraphicFramePr/>
          <p:nvPr/>
        </p:nvGraphicFramePr>
        <p:xfrm>
          <a:off x="374696" y="11975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{9FBE60AE-4804-4054-AB3E-7B04B197749F}</a:tableStyleId>
              </a:tblPr>
              <a:tblGrid>
                <a:gridCol w="7627975"/>
                <a:gridCol w="1230525"/>
                <a:gridCol w="646025"/>
                <a:gridCol w="646025"/>
                <a:gridCol w="646025"/>
                <a:gridCol w="646025"/>
              </a:tblGrid>
              <a:tr h="6385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COMPETENZE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VAL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3.1. Progettazione intervento didattico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TS-TU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3.2. Struttura degli interventi didattici 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3.3. Qualità cognitiva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3.4. Qualità della comunicazione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3.5. Gestione della sezione/classe e qualità del feedback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3.6. Organizzazione e regole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3.7. Inclusione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TS-TU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2600"/>
                        <a:buFont typeface="Corbe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/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alibri"/>
                        <a:buNone/>
                      </a:pPr>
                      <a:r>
                        <a:t/>
                      </a:r>
                      <a:endParaRPr b="1" i="0" sz="2600" u="none" cap="none" strike="noStrike">
                        <a:solidFill>
                          <a:srgbClr val="0F243E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alibri"/>
                        <a:buNone/>
                      </a:pPr>
                      <a:r>
                        <a:t/>
                      </a:r>
                      <a:endParaRPr b="1" i="0" sz="2600" u="none" cap="none" strike="noStrike">
                        <a:solidFill>
                          <a:srgbClr val="0F243E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8" name="Google Shape;428;g1579795dd4f_1_607"/>
          <p:cNvSpPr txBox="1"/>
          <p:nvPr/>
        </p:nvSpPr>
        <p:spPr>
          <a:xfrm>
            <a:off x="8209723" y="6294665"/>
            <a:ext cx="307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AREA 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g1579795dd4f_1_6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1907" y="6347762"/>
            <a:ext cx="2545261" cy="52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1579795dd4f_1_6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375"/>
            <a:ext cx="12192001" cy="684530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1579795dd4f_1_693"/>
          <p:cNvSpPr/>
          <p:nvPr/>
        </p:nvSpPr>
        <p:spPr>
          <a:xfrm>
            <a:off x="21750049" y="1819042"/>
            <a:ext cx="13489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STRUMENTI PER LA REGISTRAZIONE VIDEO: smartphone, tablet, videocamera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INQUADRATURA: fissa il dispositivo in orizzontale, poggiato su un piano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La posizione migliore per la ripresa è in diagonale, dal fondo dell’aula (bambini di spalle)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Si può anche chiedere aiuto a un compagno/a di Corso, oppure all’insegnante di sezione/classe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66092"/>
                </a:solidFill>
                <a:latin typeface="Palatino"/>
                <a:ea typeface="Palatino"/>
                <a:cs typeface="Palatino"/>
                <a:sym typeface="Palatino"/>
              </a:rPr>
              <a:t>Conviene non limitarsi ad una sola videoregistrazione, ma provare più volte </a:t>
            </a:r>
            <a:endParaRPr/>
          </a:p>
        </p:txBody>
      </p:sp>
      <p:sp>
        <p:nvSpPr>
          <p:cNvPr id="436" name="Google Shape;436;g1579795dd4f_1_693"/>
          <p:cNvSpPr txBox="1"/>
          <p:nvPr/>
        </p:nvSpPr>
        <p:spPr>
          <a:xfrm>
            <a:off x="3078045" y="32906"/>
            <a:ext cx="898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     </a:t>
            </a:r>
            <a:r>
              <a:rPr b="1" i="0" lang="en-US" sz="5400" u="none" cap="none" strike="noStrik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STANDARD S3PI</a:t>
            </a:r>
            <a:endParaRPr/>
          </a:p>
        </p:txBody>
      </p:sp>
      <p:sp>
        <p:nvSpPr>
          <p:cNvPr id="437" name="Google Shape;437;g1579795dd4f_1_693"/>
          <p:cNvSpPr/>
          <p:nvPr/>
        </p:nvSpPr>
        <p:spPr>
          <a:xfrm>
            <a:off x="104595" y="988652"/>
            <a:ext cx="1198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38" name="Google Shape;438;g1579795dd4f_1_693"/>
          <p:cNvSpPr/>
          <p:nvPr/>
        </p:nvSpPr>
        <p:spPr>
          <a:xfrm>
            <a:off x="232928" y="1633280"/>
            <a:ext cx="1172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3660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graphicFrame>
        <p:nvGraphicFramePr>
          <p:cNvPr id="439" name="Google Shape;439;g1579795dd4f_1_693"/>
          <p:cNvGraphicFramePr/>
          <p:nvPr/>
        </p:nvGraphicFramePr>
        <p:xfrm>
          <a:off x="374696" y="1415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{9FBE60AE-4804-4054-AB3E-7B04B197749F}</a:tableStyleId>
              </a:tblPr>
              <a:tblGrid>
                <a:gridCol w="7627975"/>
                <a:gridCol w="1230525"/>
                <a:gridCol w="646025"/>
                <a:gridCol w="646025"/>
                <a:gridCol w="646025"/>
                <a:gridCol w="646025"/>
              </a:tblGrid>
              <a:tr h="63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COMPETENZE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VAL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4.1. Lavoro in team (sezione/classe) 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4.2. Lavoro collegiale (plesso/Istituto)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4.3. Relazionalità e comunicazione (condivisa)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TS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4.4. Riflessività e autovalutazione (relazione di tirocinio)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3000"/>
                        <a:buFont typeface="Corbel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F243E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 </a:t>
                      </a:r>
                      <a:endParaRPr/>
                    </a:p>
                  </a:txBody>
                  <a:tcPr marT="0" marB="0" marR="27925" marL="279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0" name="Google Shape;440;g1579795dd4f_1_693"/>
          <p:cNvSpPr txBox="1"/>
          <p:nvPr/>
        </p:nvSpPr>
        <p:spPr>
          <a:xfrm>
            <a:off x="8209723" y="6306138"/>
            <a:ext cx="307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AREA 4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TASK T4 - PROGETTARE E RIFLETTERE</a:t>
            </a:r>
            <a:endParaRPr/>
          </a:p>
        </p:txBody>
      </p:sp>
      <p:sp>
        <p:nvSpPr>
          <p:cNvPr id="446" name="Google Shape;446;p20"/>
          <p:cNvSpPr txBox="1"/>
          <p:nvPr>
            <p:ph idx="1" type="body"/>
          </p:nvPr>
        </p:nvSpPr>
        <p:spPr>
          <a:xfrm>
            <a:off x="838200" y="1966302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lang="en-US"/>
              <a:t>Progettare, realizzare e valutare </a:t>
            </a:r>
            <a:r>
              <a:rPr lang="en-US"/>
              <a:t>un intervento didattico nel piccolo e/o grande gruppo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lang="en-US"/>
              <a:t>Differenziare</a:t>
            </a:r>
            <a:r>
              <a:rPr lang="en-US"/>
              <a:t> un’attività didattica in funzione della presenza di </a:t>
            </a:r>
            <a:r>
              <a:rPr b="1" lang="en-US"/>
              <a:t>alunni con BES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lang="en-US"/>
              <a:t>Guidare </a:t>
            </a:r>
            <a:r>
              <a:rPr lang="en-US"/>
              <a:t>un’attività di </a:t>
            </a:r>
            <a:r>
              <a:rPr b="1" lang="en-US"/>
              <a:t>rielaborazione di un testo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Scegliere e somministrare </a:t>
            </a:r>
            <a:r>
              <a:rPr b="1" lang="en-US"/>
              <a:t>prove oggettive per la verifica dei prerequisiti e degli esiti degli apprendimenti</a:t>
            </a:r>
            <a:r>
              <a:rPr lang="en-US"/>
              <a:t>, interpretandone i dati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Ipotizzare </a:t>
            </a:r>
            <a:r>
              <a:rPr b="1" lang="en-US"/>
              <a:t>interventi di potenziamento e/o recupero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Rilevare le modalità di gestione e somministrazione delle </a:t>
            </a:r>
            <a:r>
              <a:rPr b="1" lang="en-US"/>
              <a:t>prove INVALSI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Partecipare a </a:t>
            </a:r>
            <a:r>
              <a:rPr b="1" lang="en-US"/>
              <a:t>un incontro con le famiglie </a:t>
            </a:r>
            <a:r>
              <a:rPr lang="en-US"/>
              <a:t>(data, ora, argomenti, esiti …)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Supportare il TS nella </a:t>
            </a:r>
            <a:r>
              <a:rPr b="1" lang="en-US"/>
              <a:t>predisposizione della documentazione online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Partecipare </a:t>
            </a:r>
            <a:r>
              <a:rPr b="1" lang="en-US"/>
              <a:t>ai colloqui con i genitori </a:t>
            </a:r>
            <a:r>
              <a:rPr lang="en-US"/>
              <a:t>(data, ora, modalità di interazione, esiti …)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ALTRI TASK proposti dal TS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g1579795dd4f_1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"/>
            <a:ext cx="12192000" cy="684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1579795dd4f_1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9499" y="980149"/>
            <a:ext cx="8812500" cy="58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1579795dd4f_1_58"/>
          <p:cNvSpPr txBox="1"/>
          <p:nvPr/>
        </p:nvSpPr>
        <p:spPr>
          <a:xfrm>
            <a:off x="3078045" y="32906"/>
            <a:ext cx="898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rPr>
              <a:t>     NOI CI PROVIAMO!!!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/>
          <p:nvPr/>
        </p:nvSpPr>
        <p:spPr>
          <a:xfrm>
            <a:off x="603374" y="1412375"/>
            <a:ext cx="3952200" cy="315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"/>
          <p:cNvSpPr txBox="1"/>
          <p:nvPr>
            <p:ph type="title"/>
          </p:nvPr>
        </p:nvSpPr>
        <p:spPr>
          <a:xfrm>
            <a:off x="4411726" y="170030"/>
            <a:ext cx="60276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-1170940" lvl="0" marL="1183005" marR="5080" rtl="0" algn="r">
              <a:lnSpc>
                <a:spcPct val="1179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4400"/>
              <a:buFont typeface="Georgia"/>
              <a:buNone/>
            </a:pPr>
            <a:r>
              <a:rPr b="1" lang="en-US" sz="4600">
                <a:solidFill>
                  <a:srgbClr val="FF3333"/>
                </a:solidFill>
                <a:latin typeface="Georgia"/>
                <a:ea typeface="Georgia"/>
                <a:cs typeface="Georgia"/>
                <a:sym typeface="Georgia"/>
              </a:rPr>
              <a:t>Calendario incontri primo semestre</a:t>
            </a:r>
            <a:endParaRPr b="1" sz="46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90" name="Google Shape;190;p2"/>
          <p:cNvGraphicFramePr/>
          <p:nvPr/>
        </p:nvGraphicFramePr>
        <p:xfrm>
          <a:off x="6752847" y="23245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{EB5DF5B4-2350-4E8A-92FC-9BC5BAA607F7}</a:tableStyleId>
              </a:tblPr>
              <a:tblGrid>
                <a:gridCol w="3761925"/>
              </a:tblGrid>
              <a:tr h="490225">
                <a:tc>
                  <a:txBody>
                    <a:bodyPr/>
                    <a:lstStyle/>
                    <a:p>
                      <a:pPr indent="0" lvl="0" marL="12065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T4 </a:t>
                      </a:r>
                      <a:r>
                        <a:rPr lang="en-US" sz="2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2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39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D9F0"/>
                    </a:solidFill>
                  </a:tcPr>
                </a:tc>
              </a:tr>
              <a:tr h="490225">
                <a:tc>
                  <a:txBody>
                    <a:bodyPr/>
                    <a:lstStyle/>
                    <a:p>
                      <a:pPr indent="0" lvl="0" marL="88328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22</a:t>
                      </a:r>
                      <a:r>
                        <a:rPr lang="en-US" sz="2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settembre</a:t>
                      </a:r>
                      <a:endParaRPr b="1" sz="2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46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225">
                <a:tc>
                  <a:txBody>
                    <a:bodyPr/>
                    <a:lstStyle/>
                    <a:p>
                      <a:pPr indent="0" lvl="0" marL="88328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</a:t>
                      </a:r>
                      <a:r>
                        <a:rPr lang="en-US" sz="2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ottobre</a:t>
                      </a:r>
                      <a:endParaRPr sz="2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46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225">
                <a:tc>
                  <a:txBody>
                    <a:bodyPr/>
                    <a:lstStyle/>
                    <a:p>
                      <a:pPr indent="0" lvl="0" marL="88328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</a:t>
                      </a:r>
                      <a:r>
                        <a:rPr lang="en-US" sz="2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ottobre</a:t>
                      </a:r>
                      <a:endParaRPr/>
                    </a:p>
                  </a:txBody>
                  <a:tcPr marT="152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225">
                <a:tc>
                  <a:txBody>
                    <a:bodyPr/>
                    <a:lstStyle/>
                    <a:p>
                      <a:pPr indent="0" lvl="0" marL="88328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  <a:r>
                        <a:rPr lang="en-US" sz="2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novembre</a:t>
                      </a:r>
                      <a:endParaRPr sz="2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52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225">
                <a:tc>
                  <a:txBody>
                    <a:bodyPr/>
                    <a:lstStyle/>
                    <a:p>
                      <a:pPr indent="0" lvl="0" marL="88328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17</a:t>
                      </a:r>
                      <a:r>
                        <a:rPr lang="en-US" sz="2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novembre</a:t>
                      </a:r>
                      <a:endParaRPr sz="2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52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225">
                <a:tc>
                  <a:txBody>
                    <a:bodyPr/>
                    <a:lstStyle/>
                    <a:p>
                      <a:pPr indent="0" lvl="0" marL="88328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24</a:t>
                      </a:r>
                      <a:r>
                        <a:rPr lang="en-US" sz="2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-US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novembre</a:t>
                      </a:r>
                      <a:endParaRPr sz="2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525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1579795dd4f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"/>
            <a:ext cx="12192000" cy="684580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579795dd4f_1_0"/>
          <p:cNvSpPr txBox="1"/>
          <p:nvPr/>
        </p:nvSpPr>
        <p:spPr>
          <a:xfrm>
            <a:off x="2650426" y="1308650"/>
            <a:ext cx="94872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Noto Sans Symbols"/>
              <a:buChar char="▪"/>
            </a:pPr>
            <a:r>
              <a:rPr b="1" i="0" lang="en-US" sz="4000" u="none" cap="none" strike="noStrik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REGOLAMENTO DI TIROCINIO</a:t>
            </a:r>
            <a:endParaRPr/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Noto Sans Symbols"/>
              <a:buChar char="▪"/>
            </a:pPr>
            <a:r>
              <a:rPr b="1" i="0" lang="en-US" sz="4000" u="none" cap="none" strike="noStrik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QUADRO DI RIFERIMENTO: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	  STANDARD S3PI</a:t>
            </a:r>
            <a:endParaRPr/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Noto Sans Symbols"/>
              <a:buChar char="▪"/>
            </a:pPr>
            <a:r>
              <a:rPr b="1" i="0" lang="en-US" sz="4000" u="none" cap="none" strike="noStrik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MODELLO MARC</a:t>
            </a:r>
            <a:endParaRPr/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Noto Sans Symbols"/>
              <a:buChar char="▪"/>
            </a:pPr>
            <a:r>
              <a:rPr b="1" i="0" lang="en-US" sz="4000" u="none" cap="none" strike="noStrik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MONTE ORE E OBIETTIVI</a:t>
            </a:r>
            <a:endParaRPr/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Noto Sans Symbols"/>
              <a:buChar char="▪"/>
            </a:pPr>
            <a:r>
              <a:rPr b="1" i="0" lang="en-US" sz="4000" u="none" cap="none" strike="noStrike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COMPITI (TASK)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SITO</a:t>
            </a:r>
            <a:b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http://www.qualitaformazionemaestri.it/index.php </a:t>
            </a:r>
            <a:endParaRPr/>
          </a:p>
        </p:txBody>
      </p:sp>
      <p:pic>
        <p:nvPicPr>
          <p:cNvPr id="203" name="Google Shape;20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7316" y="1893702"/>
            <a:ext cx="6780700" cy="306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1579795dd4f_1_9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75"/>
            <a:ext cx="12192001" cy="6845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1579795dd4f_1_950"/>
          <p:cNvSpPr txBox="1"/>
          <p:nvPr/>
        </p:nvSpPr>
        <p:spPr>
          <a:xfrm>
            <a:off x="2939779" y="1521138"/>
            <a:ext cx="9071700" cy="20625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TIROCINIO INDIRETTO			50 ORE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TIROCINIO DIRETTO			175 ORE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SCUOLA DELL’INFANZIA		75 ORE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SCUOLA PRIMARIA				100 ORE</a:t>
            </a:r>
            <a:endParaRPr/>
          </a:p>
        </p:txBody>
      </p:sp>
      <p:sp>
        <p:nvSpPr>
          <p:cNvPr id="210" name="Google Shape;210;g1579795dd4f_1_950"/>
          <p:cNvSpPr/>
          <p:nvPr/>
        </p:nvSpPr>
        <p:spPr>
          <a:xfrm>
            <a:off x="22135921" y="1819042"/>
            <a:ext cx="127176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66092"/>
                </a:solidFill>
                <a:latin typeface="Corbel"/>
                <a:ea typeface="Corbel"/>
                <a:cs typeface="Corbel"/>
                <a:sym typeface="Corbel"/>
              </a:rPr>
              <a:t>STRUMENTI PER LA REGISTRAZIONE VIDEO: smartphone, tablet, videocamera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66092"/>
                </a:solidFill>
                <a:latin typeface="Corbel"/>
                <a:ea typeface="Corbel"/>
                <a:cs typeface="Corbel"/>
                <a:sym typeface="Corbel"/>
              </a:rPr>
              <a:t>INQUADRATURA: fissa il dispositivo in orizzontale, poggiato su un piano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66092"/>
                </a:solidFill>
                <a:latin typeface="Corbel"/>
                <a:ea typeface="Corbel"/>
                <a:cs typeface="Corbel"/>
                <a:sym typeface="Corbel"/>
              </a:rPr>
              <a:t>La posizione migliore per la ripresa è in diagonale, dal fondo dell’aula (bambini di spalle)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66092"/>
                </a:solidFill>
                <a:latin typeface="Corbel"/>
                <a:ea typeface="Corbel"/>
                <a:cs typeface="Corbel"/>
                <a:sym typeface="Corbel"/>
              </a:rPr>
              <a:t>Si può anche chiedere aiuto a un compagno/a di Corso, oppure all’insegnante di sezione/classe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66092"/>
                </a:solidFill>
                <a:latin typeface="Corbel"/>
                <a:ea typeface="Corbel"/>
                <a:cs typeface="Corbel"/>
                <a:sym typeface="Corbel"/>
              </a:rPr>
              <a:t>Conviene non limitarsi ad una sola videoregistrazione, ma provare più volte </a:t>
            </a:r>
            <a:endParaRPr/>
          </a:p>
        </p:txBody>
      </p:sp>
      <p:sp>
        <p:nvSpPr>
          <p:cNvPr id="211" name="Google Shape;211;g1579795dd4f_1_950"/>
          <p:cNvSpPr txBox="1"/>
          <p:nvPr/>
        </p:nvSpPr>
        <p:spPr>
          <a:xfrm>
            <a:off x="1992905" y="113024"/>
            <a:ext cx="10199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MONTE ORE E OBIETTIVI </a:t>
            </a:r>
            <a:endParaRPr/>
          </a:p>
        </p:txBody>
      </p:sp>
      <p:sp>
        <p:nvSpPr>
          <p:cNvPr id="212" name="Google Shape;212;g1579795dd4f_1_950"/>
          <p:cNvSpPr/>
          <p:nvPr/>
        </p:nvSpPr>
        <p:spPr>
          <a:xfrm>
            <a:off x="104595" y="988652"/>
            <a:ext cx="1198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6609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Google Shape;213;g1579795dd4f_1_950"/>
          <p:cNvSpPr/>
          <p:nvPr/>
        </p:nvSpPr>
        <p:spPr>
          <a:xfrm>
            <a:off x="232928" y="1633280"/>
            <a:ext cx="1172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36609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4" name="Google Shape;214;g1579795dd4f_1_950"/>
          <p:cNvSpPr/>
          <p:nvPr/>
        </p:nvSpPr>
        <p:spPr>
          <a:xfrm>
            <a:off x="52299" y="4224106"/>
            <a:ext cx="12087600" cy="2062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3200"/>
              <a:buFont typeface="Arial"/>
              <a:buChar char="📍"/>
            </a:pPr>
            <a:r>
              <a:rPr b="1" lang="en-US" sz="3200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Progettare e condurre azioni didattiche (MARC)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3200"/>
              <a:buFont typeface="Arial"/>
              <a:buChar char="📍"/>
            </a:pPr>
            <a:r>
              <a:rPr b="1" lang="en-US" sz="3200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Comparare e differenziare esperienze didattiche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3200"/>
              <a:buFont typeface="Arial"/>
              <a:buChar char="📍"/>
            </a:pPr>
            <a:r>
              <a:rPr b="1" lang="en-US" sz="3200">
                <a:solidFill>
                  <a:srgbClr val="0F243E"/>
                </a:solidFill>
                <a:latin typeface="Corbel"/>
                <a:ea typeface="Corbel"/>
                <a:cs typeface="Corbel"/>
                <a:sym typeface="Corbel"/>
              </a:rPr>
              <a:t>Riflettere e relazionare sul proprio percorso formativo </a:t>
            </a:r>
            <a:endParaRPr b="1" sz="3200">
              <a:solidFill>
                <a:srgbClr val="0F243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 </a:t>
            </a:r>
            <a:r>
              <a:rPr b="1" lang="en-US" sz="4000">
                <a:solidFill>
                  <a:srgbClr val="FFFFFF"/>
                </a:solidFill>
              </a:rPr>
              <a:t>T.IND E T.D</a:t>
            </a:r>
            <a:endParaRPr/>
          </a:p>
        </p:txBody>
      </p:sp>
      <p:sp>
        <p:nvSpPr>
          <p:cNvPr id="227" name="Google Shape;227;p7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i="0" sz="20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  <a:t>Le attività di tirocinio indiretto si svolgono in  presenza, con una tolleranza di assenze  consentite del 30%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  <a:t>Ad ogni incontro lo studente porta il foglio  firme personale nel quale il Tutor Universitario  attesta la presenza con una firma.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  <a:t>Le ore di tirocinio diretto devono essere   svolte  completamente (175 ore: 100+75)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  <a:t>Eventuali riduzioni solo in caso di supplenze </a:t>
            </a:r>
            <a:r>
              <a:rPr b="0" i="0" lang="en-US" sz="2000" u="none" strike="noStrike"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b="0" i="0" lang="en-US" sz="2000" u="none" strike="noStrike">
                <a:latin typeface="Calibri"/>
                <a:ea typeface="Calibri"/>
                <a:cs typeface="Calibri"/>
                <a:sym typeface="Calibri"/>
              </a:rPr>
              <a:t>v.art 7 Regolamento di Tirocinio </a:t>
            </a:r>
            <a:r>
              <a:rPr b="0" i="1" lang="en-US" sz="2000" u="none" strike="noStrike">
                <a:latin typeface="Calibri"/>
                <a:ea typeface="Calibri"/>
                <a:cs typeface="Calibri"/>
                <a:sym typeface="Calibri"/>
              </a:rPr>
              <a:t>«Vengono riconosciuti contratti a tempo determinato e indeterminato per un servizio continuativo di almeno 180 giorni e 6 ore settimanali ad anno scolastico… unicamente per attività di insegnamento nella scuola dell’infanzia e primaria statale e paritaria»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Inviare richiesta riduzione a TU con allegato </a:t>
            </a:r>
            <a:r>
              <a:rPr b="0" i="1" lang="en-US" sz="2000" u="none" strike="noStrik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200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MODULO R3</a:t>
            </a:r>
            <a:r>
              <a:rPr b="0" i="1" lang="en-US" sz="2000" u="none" strike="noStrike">
                <a:latin typeface="Calibri"/>
                <a:ea typeface="Calibri"/>
                <a:cs typeface="Calibri"/>
                <a:sym typeface="Calibri"/>
              </a:rPr>
              <a:t> e nomina ENTRO la fine dell’anno scolastico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1579795dd4f_1_10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"/>
            <a:ext cx="12192000" cy="6845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g1579795dd4f_1_1041"/>
          <p:cNvGrpSpPr/>
          <p:nvPr/>
        </p:nvGrpSpPr>
        <p:grpSpPr>
          <a:xfrm>
            <a:off x="3660922" y="1077799"/>
            <a:ext cx="7918125" cy="5449035"/>
            <a:chOff x="0" y="200476"/>
            <a:chExt cx="8938954" cy="5597940"/>
          </a:xfrm>
        </p:grpSpPr>
        <p:sp>
          <p:nvSpPr>
            <p:cNvPr id="234" name="Google Shape;234;g1579795dd4f_1_1041"/>
            <p:cNvSpPr/>
            <p:nvPr/>
          </p:nvSpPr>
          <p:spPr>
            <a:xfrm>
              <a:off x="889917" y="3692416"/>
              <a:ext cx="7244100" cy="2106000"/>
            </a:xfrm>
            <a:prstGeom prst="ellipse">
              <a:avLst/>
            </a:prstGeom>
            <a:solidFill>
              <a:srgbClr val="10253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g1579795dd4f_1_1041"/>
            <p:cNvSpPr txBox="1"/>
            <p:nvPr/>
          </p:nvSpPr>
          <p:spPr>
            <a:xfrm>
              <a:off x="1950782" y="4000826"/>
              <a:ext cx="5122200" cy="14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200"/>
                <a:buFont typeface="Corbel"/>
                <a:buNone/>
              </a:pPr>
              <a:r>
                <a:rPr b="1" i="0" lang="en-US" sz="72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TASK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orbel"/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Quaderno di tirocinio</a:t>
              </a:r>
              <a:endParaRPr/>
            </a:p>
          </p:txBody>
        </p:sp>
        <p:sp>
          <p:nvSpPr>
            <p:cNvPr id="236" name="Google Shape;236;g1579795dd4f_1_1041"/>
            <p:cNvSpPr/>
            <p:nvPr/>
          </p:nvSpPr>
          <p:spPr>
            <a:xfrm rot="-5400000">
              <a:off x="3355285" y="3053164"/>
              <a:ext cx="1065600" cy="741900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538CD5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g1579795dd4f_1_1041"/>
            <p:cNvSpPr/>
            <p:nvPr/>
          </p:nvSpPr>
          <p:spPr>
            <a:xfrm>
              <a:off x="1776972" y="1894500"/>
              <a:ext cx="4446000" cy="1168500"/>
            </a:xfrm>
            <a:prstGeom prst="roundRect">
              <a:avLst>
                <a:gd fmla="val 10000" name="adj"/>
              </a:avLst>
            </a:prstGeom>
            <a:solidFill>
              <a:srgbClr val="10253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g1579795dd4f_1_1041"/>
            <p:cNvSpPr txBox="1"/>
            <p:nvPr/>
          </p:nvSpPr>
          <p:spPr>
            <a:xfrm>
              <a:off x="1811196" y="1928724"/>
              <a:ext cx="4377600" cy="11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Corbel"/>
                <a:buNone/>
              </a:pPr>
              <a:r>
                <a:rPr b="1" i="0" lang="en-US" sz="48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OBIETTIVI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orbel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annualità di tirocinio</a:t>
              </a:r>
              <a:endParaRPr/>
            </a:p>
          </p:txBody>
        </p:sp>
        <p:sp>
          <p:nvSpPr>
            <p:cNvPr id="239" name="Google Shape;239;g1579795dd4f_1_1041"/>
            <p:cNvSpPr/>
            <p:nvPr/>
          </p:nvSpPr>
          <p:spPr>
            <a:xfrm flipH="1" rot="2286665">
              <a:off x="747580" y="1539987"/>
              <a:ext cx="1360039" cy="742077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538CD5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g1579795dd4f_1_1041"/>
            <p:cNvSpPr/>
            <p:nvPr/>
          </p:nvSpPr>
          <p:spPr>
            <a:xfrm>
              <a:off x="0" y="200476"/>
              <a:ext cx="4405500" cy="1168500"/>
            </a:xfrm>
            <a:prstGeom prst="roundRect">
              <a:avLst>
                <a:gd fmla="val 10000" name="adj"/>
              </a:avLst>
            </a:prstGeom>
            <a:solidFill>
              <a:srgbClr val="0F243E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g1579795dd4f_1_1041"/>
            <p:cNvSpPr txBox="1"/>
            <p:nvPr/>
          </p:nvSpPr>
          <p:spPr>
            <a:xfrm>
              <a:off x="34225" y="234701"/>
              <a:ext cx="4337100" cy="11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0"/>
                <a:buFont typeface="Corbel"/>
                <a:buNone/>
              </a:pPr>
              <a:r>
                <a:rPr b="1" i="0" lang="en-US" sz="100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S3PI</a:t>
              </a:r>
              <a:endParaRPr/>
            </a:p>
          </p:txBody>
        </p:sp>
        <p:sp>
          <p:nvSpPr>
            <p:cNvPr id="242" name="Google Shape;242;g1579795dd4f_1_1041"/>
            <p:cNvSpPr/>
            <p:nvPr/>
          </p:nvSpPr>
          <p:spPr>
            <a:xfrm rot="-3432116">
              <a:off x="5560843" y="2292793"/>
              <a:ext cx="3303058" cy="742028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538CD5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g1579795dd4f_1_1041"/>
            <p:cNvSpPr/>
            <p:nvPr/>
          </p:nvSpPr>
          <p:spPr>
            <a:xfrm>
              <a:off x="5205754" y="248644"/>
              <a:ext cx="3733200" cy="1047600"/>
            </a:xfrm>
            <a:prstGeom prst="roundRect">
              <a:avLst>
                <a:gd fmla="val 10000" name="adj"/>
              </a:avLst>
            </a:prstGeom>
            <a:solidFill>
              <a:srgbClr val="0F243E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g1579795dd4f_1_1041"/>
            <p:cNvSpPr txBox="1"/>
            <p:nvPr/>
          </p:nvSpPr>
          <p:spPr>
            <a:xfrm>
              <a:off x="5236435" y="279325"/>
              <a:ext cx="3672000" cy="98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400" lIns="152400" spcFirstLastPara="1" rIns="152400" wrap="square" tIns="152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Corbel"/>
                <a:buNone/>
              </a:pPr>
              <a:r>
                <a:rPr b="1" i="0" lang="en-US" sz="8000" u="none" cap="none" strike="noStrike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rPr>
                <a:t>MARC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"/>
          <p:cNvSpPr txBox="1"/>
          <p:nvPr/>
        </p:nvSpPr>
        <p:spPr>
          <a:xfrm>
            <a:off x="5596501" y="489508"/>
            <a:ext cx="5754896" cy="1667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TIROCINIO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DIRETTO (T.D.)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eerider-498473_1280.jpg" id="251" name="Google Shape;2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130" y="1958244"/>
            <a:ext cx="3876165" cy="250981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8"/>
          <p:cNvSpPr txBox="1"/>
          <p:nvPr/>
        </p:nvSpPr>
        <p:spPr>
          <a:xfrm>
            <a:off x="5596502" y="2405894"/>
            <a:ext cx="5754896" cy="3197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diretta di osservazione e di insegnamento attivo che si svolge presso le istituzioni scolastiche: scuola dell'infanzia e scuola primaria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53" name="Google Shape;253;p8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8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49803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5196000" y="1800000"/>
            <a:ext cx="360" cy="447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2021-09-16T15:21:47Z</dcterms:created>
  <dc:creator>mauro sacconi</dc:creator>
</cp:coreProperties>
</file>