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19"/>
  </p:notesMasterIdLst>
  <p:sldIdLst>
    <p:sldId id="268" r:id="rId3"/>
    <p:sldId id="267" r:id="rId4"/>
    <p:sldId id="257" r:id="rId5"/>
    <p:sldId id="256" r:id="rId6"/>
    <p:sldId id="269" r:id="rId7"/>
    <p:sldId id="258" r:id="rId8"/>
    <p:sldId id="270" r:id="rId9"/>
    <p:sldId id="259" r:id="rId10"/>
    <p:sldId id="271" r:id="rId11"/>
    <p:sldId id="260" r:id="rId12"/>
    <p:sldId id="261" r:id="rId13"/>
    <p:sldId id="262" r:id="rId14"/>
    <p:sldId id="263" r:id="rId15"/>
    <p:sldId id="266" r:id="rId16"/>
    <p:sldId id="264" r:id="rId17"/>
    <p:sldId id="26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A8606"/>
    <a:srgbClr val="0082B0"/>
    <a:srgbClr val="008000"/>
    <a:srgbClr val="00FF00"/>
    <a:srgbClr val="041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B1B3FB-44C4-49B3-93A4-92FE36F2ABBC}" v="540" dt="2022-10-05T17:52:08.8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>
      <p:cViewPr varScale="1">
        <p:scale>
          <a:sx n="75" d="100"/>
          <a:sy n="75" d="100"/>
        </p:scale>
        <p:origin x="8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0351C-D1A8-4397-946C-65AD9A7D670B}" type="datetimeFigureOut">
              <a:t>05/10/2022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88D21-FCCC-4DA3-BAEF-ADF3423A3C0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33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4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"/>
            <a:ext cx="12192000" cy="684580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"/>
          <p:cNvSpPr txBox="1">
            <a:spLocks noGrp="1"/>
          </p:cNvSpPr>
          <p:nvPr>
            <p:ph type="body" idx="1"/>
          </p:nvPr>
        </p:nvSpPr>
        <p:spPr>
          <a:xfrm>
            <a:off x="838200" y="1027050"/>
            <a:ext cx="11105400" cy="5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36982"/>
              <a:buNone/>
            </a:pPr>
            <a:endParaRPr lang="en-US" sz="20550">
              <a:solidFill>
                <a:schemeClr val="accent1"/>
              </a:solidFill>
              <a:highlight>
                <a:srgbClr val="ED7D31"/>
              </a:highlight>
              <a:ea typeface="Lexend ExtraBold"/>
            </a:endParaRPr>
          </a:p>
          <a:p>
            <a:pPr marL="0" indent="0" algn="r">
              <a:buClr>
                <a:schemeClr val="dk2"/>
              </a:buClr>
              <a:buSzPct val="53710"/>
              <a:buNone/>
            </a:pPr>
            <a:r>
              <a:rPr lang="en-US" sz="14150" b="1" dirty="0">
                <a:solidFill>
                  <a:schemeClr val="dk2"/>
                </a:solidFill>
              </a:rPr>
              <a:t>2^  INCONTRO TIROCINIO INDIRETTO </a:t>
            </a:r>
            <a:endParaRPr sz="14150" dirty="0">
              <a:solidFill>
                <a:schemeClr val="dk2"/>
              </a:solidFill>
            </a:endParaRPr>
          </a:p>
          <a:p>
            <a:pPr marL="0" indent="0" algn="r">
              <a:buClr>
                <a:schemeClr val="dk2"/>
              </a:buClr>
              <a:buSzPct val="29063"/>
              <a:buNone/>
            </a:pPr>
            <a:r>
              <a:rPr lang="en-US" sz="26150" b="1" dirty="0">
                <a:solidFill>
                  <a:srgbClr val="1C4587"/>
                </a:solidFill>
              </a:rPr>
              <a:t>T4</a:t>
            </a:r>
            <a:r>
              <a:rPr lang="en-US" sz="26150" b="1" dirty="0">
                <a:solidFill>
                  <a:schemeClr val="dk2"/>
                </a:solidFill>
              </a:rPr>
              <a:t> </a:t>
            </a:r>
            <a:endParaRPr lang="en-US" sz="2615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29063"/>
              <a:buNone/>
            </a:pPr>
            <a:r>
              <a:rPr lang="en-US" sz="14150" b="1" dirty="0">
                <a:solidFill>
                  <a:schemeClr val="dk2"/>
                </a:solidFill>
              </a:rPr>
              <a:t>A.A.2022-23</a:t>
            </a:r>
            <a:endParaRPr sz="14150" dirty="0">
              <a:solidFill>
                <a:schemeClr val="dk2"/>
              </a:solidFill>
            </a:endParaRPr>
          </a:p>
          <a:p>
            <a:pPr marL="0" indent="0" algn="r">
              <a:buClr>
                <a:schemeClr val="dk2"/>
              </a:buClr>
              <a:buSzPct val="53710"/>
              <a:buNone/>
            </a:pPr>
            <a:r>
              <a:rPr lang="en-US" sz="14150" b="1" dirty="0">
                <a:solidFill>
                  <a:schemeClr val="dk2"/>
                </a:solidFill>
              </a:rPr>
              <a:t>6 OTTOBRE 2022</a:t>
            </a:r>
            <a:endParaRPr sz="14150" dirty="0">
              <a:solidFill>
                <a:schemeClr val="dk2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53710"/>
              <a:buNone/>
            </a:pPr>
            <a:endParaRPr sz="1415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36749"/>
              <a:buNone/>
            </a:pPr>
            <a:r>
              <a:rPr lang="en-US" sz="14150" b="1" dirty="0">
                <a:solidFill>
                  <a:schemeClr val="dk2"/>
                </a:solidFill>
              </a:rPr>
              <a:t>MOIRA RICCI</a:t>
            </a:r>
            <a:endParaRPr sz="14150" dirty="0">
              <a:solidFill>
                <a:schemeClr val="dk2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36749"/>
              <a:buNone/>
            </a:pPr>
            <a:r>
              <a:rPr lang="en-US" sz="14150" b="1" dirty="0">
                <a:solidFill>
                  <a:schemeClr val="dk2"/>
                </a:solidFill>
              </a:rPr>
              <a:t>moira.ricci@unifi.it</a:t>
            </a:r>
            <a:endParaRPr sz="14150" dirty="0">
              <a:solidFill>
                <a:schemeClr val="dk2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endParaRPr sz="14150">
              <a:solidFill>
                <a:schemeClr val="dk2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endParaRPr sz="14150"/>
          </a:p>
          <a:p>
            <a:pPr marL="0" indent="0">
              <a:buSzPct val="100000"/>
              <a:buNone/>
            </a:pPr>
            <a:endParaRPr/>
          </a:p>
          <a:p>
            <a:pPr marL="228600" lvl="0" indent="-1574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1574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53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949">
            <a:off x="9215306" y="4051162"/>
            <a:ext cx="2723055" cy="2134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8091">
            <a:off x="62534" y="1031931"/>
            <a:ext cx="4092224" cy="2927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5228" y="1"/>
            <a:ext cx="10364451" cy="1155032"/>
          </a:xfrm>
        </p:spPr>
        <p:txBody>
          <a:bodyPr/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REAZIONE DEL GENITORE: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320715" y="1155033"/>
            <a:ext cx="87589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Sei sempre il solito, sei in punizione!!</a:t>
            </a:r>
          </a:p>
          <a:p>
            <a:endParaRPr lang="it-IT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Ma come si permette di farti passare per svogliato !!</a:t>
            </a:r>
          </a:p>
          <a:p>
            <a:endParaRPr lang="it-IT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Possibile che punisce sempre te!</a:t>
            </a:r>
          </a:p>
          <a:p>
            <a:endParaRPr lang="it-IT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Se non spiega bene non è colpa tua!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259">
            <a:off x="329406" y="4433456"/>
            <a:ext cx="3044123" cy="2085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ttangolo 8"/>
          <p:cNvSpPr/>
          <p:nvPr/>
        </p:nvSpPr>
        <p:spPr>
          <a:xfrm>
            <a:off x="3856127" y="4865574"/>
            <a:ext cx="20313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dirty="0">
                <a:ln/>
                <a:solidFill>
                  <a:srgbClr val="FF0000"/>
                </a:solidFill>
              </a:rPr>
              <a:t>RABBIA</a:t>
            </a:r>
            <a:endParaRPr lang="it-IT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650349" y="5675877"/>
            <a:ext cx="41832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2">
                    <a:lumMod val="50000"/>
                  </a:schemeClr>
                </a:solidFill>
              </a:rPr>
              <a:t>SENSO di COLPA</a:t>
            </a:r>
            <a:endParaRPr lang="it-IT" sz="4400" b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11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9679" y="151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9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20302620">
            <a:off x="48474" y="1299400"/>
            <a:ext cx="29738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800" b="1" cap="none" spc="0" dirty="0">
                <a:ln/>
                <a:solidFill>
                  <a:schemeClr val="accent4"/>
                </a:solidFill>
                <a:effectLst/>
              </a:rPr>
              <a:t>SCUOLA</a:t>
            </a:r>
          </a:p>
        </p:txBody>
      </p:sp>
      <p:sp>
        <p:nvSpPr>
          <p:cNvPr id="3" name="Rettangolo 2"/>
          <p:cNvSpPr/>
          <p:nvPr/>
        </p:nvSpPr>
        <p:spPr>
          <a:xfrm rot="1704918">
            <a:off x="8722969" y="1701337"/>
            <a:ext cx="27770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800" b="1" cap="none" spc="0" dirty="0">
                <a:ln/>
                <a:solidFill>
                  <a:schemeClr val="accent3"/>
                </a:solidFill>
                <a:effectLst/>
              </a:rPr>
              <a:t>FAMIGLIA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11" y="193344"/>
            <a:ext cx="5613213" cy="3966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ttangolo 4"/>
          <p:cNvSpPr/>
          <p:nvPr/>
        </p:nvSpPr>
        <p:spPr>
          <a:xfrm>
            <a:off x="801205" y="4160223"/>
            <a:ext cx="999423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41148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Conflitto tra scuola-famiglia</a:t>
            </a:r>
            <a:endParaRPr lang="it-IT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41148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240632" y="5055807"/>
            <a:ext cx="124326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OBIETTIVO NON RAGGIUNTO - </a:t>
            </a:r>
          </a:p>
          <a:p>
            <a:pPr algn="ctr"/>
            <a:r>
              <a:rPr lang="it-IT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Non soluzione della difficoltà</a:t>
            </a:r>
            <a:endParaRPr lang="it-IT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Freccia circolare a destra 6"/>
          <p:cNvSpPr/>
          <p:nvPr/>
        </p:nvSpPr>
        <p:spPr>
          <a:xfrm rot="2868787">
            <a:off x="1222433" y="3841018"/>
            <a:ext cx="771398" cy="1034267"/>
          </a:xfrm>
          <a:prstGeom prst="curved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circolare a sinistra 7"/>
          <p:cNvSpPr/>
          <p:nvPr/>
        </p:nvSpPr>
        <p:spPr>
          <a:xfrm rot="18772141">
            <a:off x="9860034" y="3855298"/>
            <a:ext cx="832385" cy="1093718"/>
          </a:xfrm>
          <a:prstGeom prst="curvedLeftArrow">
            <a:avLst/>
          </a:prstGeom>
          <a:solidFill>
            <a:schemeClr val="tx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8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925">
            <a:off x="8948235" y="2224152"/>
            <a:ext cx="2953627" cy="29536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3126">
            <a:off x="330778" y="1854764"/>
            <a:ext cx="3274545" cy="2397216"/>
          </a:xfrm>
          <a:prstGeom prst="rect">
            <a:avLst/>
          </a:prstGeom>
        </p:spPr>
      </p:pic>
      <p:sp>
        <p:nvSpPr>
          <p:cNvPr id="2" name="Pergamena 1 1"/>
          <p:cNvSpPr/>
          <p:nvPr/>
        </p:nvSpPr>
        <p:spPr>
          <a:xfrm>
            <a:off x="2695073" y="192504"/>
            <a:ext cx="7170822" cy="6176211"/>
          </a:xfrm>
          <a:prstGeom prst="vertic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dirty="0">
                <a:solidFill>
                  <a:schemeClr val="tx2">
                    <a:lumMod val="75000"/>
                  </a:schemeClr>
                </a:solidFill>
              </a:rPr>
              <a:t>« Ritengo importante che l’alunno Francesco Bianchi, durante l’ora di matematica s’impegni maggiormente e che stia più attento alle attività proposte. Questo comportamento adeguato, migliorerà il suo rendimento e lo porterà a risultati positivi.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245" y="5467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17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" b="-1632"/>
          <a:stretch/>
        </p:blipFill>
        <p:spPr>
          <a:xfrm rot="1063787">
            <a:off x="9691221" y="2823192"/>
            <a:ext cx="2149877" cy="263986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 rot="20627298">
            <a:off x="504425" y="1242996"/>
            <a:ext cx="23695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800" b="1" dirty="0">
                <a:ln/>
                <a:solidFill>
                  <a:schemeClr val="accent4"/>
                </a:solidFill>
              </a:rPr>
              <a:t>SCUOLA</a:t>
            </a:r>
            <a:endParaRPr lang="it-IT" sz="4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ttangolo 2"/>
          <p:cNvSpPr/>
          <p:nvPr/>
        </p:nvSpPr>
        <p:spPr>
          <a:xfrm rot="1281700">
            <a:off x="8943079" y="1117533"/>
            <a:ext cx="27770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800" b="1" cap="none" spc="0" dirty="0">
                <a:ln/>
                <a:solidFill>
                  <a:schemeClr val="accent3"/>
                </a:solidFill>
                <a:effectLst/>
              </a:rPr>
              <a:t>FAMIGLIA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73" y="209049"/>
            <a:ext cx="5775158" cy="424550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24840" y="4434063"/>
            <a:ext cx="9240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Collaborazione scuola-famiglia</a:t>
            </a:r>
          </a:p>
        </p:txBody>
      </p:sp>
      <p:sp>
        <p:nvSpPr>
          <p:cNvPr id="6" name="Rettangolo 5"/>
          <p:cNvSpPr/>
          <p:nvPr/>
        </p:nvSpPr>
        <p:spPr>
          <a:xfrm>
            <a:off x="93518" y="5490168"/>
            <a:ext cx="122179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it-IT" sz="4400" b="1" cap="none" spc="0" dirty="0">
                <a:ln/>
                <a:solidFill>
                  <a:schemeClr val="accent3"/>
                </a:solidFill>
                <a:effectLst/>
              </a:rPr>
              <a:t>OBIETTIVO RAGGIUNTO-Soluzione della difficoltà</a:t>
            </a:r>
          </a:p>
        </p:txBody>
      </p:sp>
      <p:sp>
        <p:nvSpPr>
          <p:cNvPr id="8" name="Freccia circolare a destra 7"/>
          <p:cNvSpPr/>
          <p:nvPr/>
        </p:nvSpPr>
        <p:spPr>
          <a:xfrm rot="1534952">
            <a:off x="114865" y="4466137"/>
            <a:ext cx="802105" cy="859180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1 1"/>
          <p:cNvSpPr/>
          <p:nvPr/>
        </p:nvSpPr>
        <p:spPr>
          <a:xfrm rot="316501">
            <a:off x="5906658" y="347712"/>
            <a:ext cx="5743073" cy="5920309"/>
          </a:xfrm>
          <a:prstGeom prst="vertic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dirty="0">
                <a:solidFill>
                  <a:srgbClr val="27537E">
                    <a:lumMod val="75000"/>
                  </a:srgbClr>
                </a:solidFill>
              </a:rPr>
              <a:t>« Ritengo importante che l’alunno Francesco Bianchi, durante l’ora di matematica s’impegni maggiormente e che stia più attento alle attività proposte. Questo comportamento adeguato, migliorerà il suo rendimento e lo porterà a risultati positivi.</a:t>
            </a:r>
          </a:p>
        </p:txBody>
      </p:sp>
      <p:sp>
        <p:nvSpPr>
          <p:cNvPr id="3" name="Pergamena 2 2"/>
          <p:cNvSpPr/>
          <p:nvPr/>
        </p:nvSpPr>
        <p:spPr>
          <a:xfrm rot="21380778">
            <a:off x="420655" y="783787"/>
            <a:ext cx="4643124" cy="5744251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n w="0"/>
                <a:solidFill>
                  <a:srgbClr val="27537E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« L’alunno Francesco Bianchi, durante l’ora di matematica si è distratto continuamente e non si è impegnato. Questo comportamento, se ripetuto nel tempo, peggiorerà il suo rendimento e lo porterà a risultati negativi.</a:t>
            </a:r>
          </a:p>
        </p:txBody>
      </p:sp>
      <p:sp>
        <p:nvSpPr>
          <p:cNvPr id="4" name="Freccia a destra con strisce 3"/>
          <p:cNvSpPr/>
          <p:nvPr/>
        </p:nvSpPr>
        <p:spPr>
          <a:xfrm>
            <a:off x="5290068" y="1732547"/>
            <a:ext cx="1155031" cy="497306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Freccia a sinistra 4"/>
          <p:cNvSpPr/>
          <p:nvPr/>
        </p:nvSpPr>
        <p:spPr>
          <a:xfrm>
            <a:off x="5242090" y="2775284"/>
            <a:ext cx="1142668" cy="401053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96291" y="641681"/>
            <a:ext cx="154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1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384758" y="191869"/>
            <a:ext cx="858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2</a:t>
            </a:r>
          </a:p>
        </p:txBody>
      </p:sp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8991" y="6069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7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93" y="4922156"/>
            <a:ext cx="3368842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474">
            <a:off x="9141834" y="4637691"/>
            <a:ext cx="2740995" cy="205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782">
            <a:off x="8786177" y="1838799"/>
            <a:ext cx="3044787" cy="1755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857">
            <a:off x="156718" y="4872513"/>
            <a:ext cx="2806366" cy="140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3685">
            <a:off x="1220215" y="1340255"/>
            <a:ext cx="5308390" cy="2458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1836568" y="135517"/>
            <a:ext cx="725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A8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OBIETTIVO DA RAGGIUNGERE:</a:t>
            </a:r>
          </a:p>
        </p:txBody>
      </p:sp>
      <p:sp>
        <p:nvSpPr>
          <p:cNvPr id="6" name="CasellaDiTesto 5"/>
          <p:cNvSpPr txBox="1"/>
          <p:nvPr/>
        </p:nvSpPr>
        <p:spPr>
          <a:xfrm flipH="1">
            <a:off x="2137499" y="817042"/>
            <a:ext cx="740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CREARE PIU’ «PONTI» TRA SCUOLA E FAMIGLIA  </a:t>
            </a:r>
          </a:p>
        </p:txBody>
      </p:sp>
      <p:sp>
        <p:nvSpPr>
          <p:cNvPr id="7" name="CasellaDiTesto 6"/>
          <p:cNvSpPr txBox="1"/>
          <p:nvPr/>
        </p:nvSpPr>
        <p:spPr>
          <a:xfrm rot="269629">
            <a:off x="119573" y="4127236"/>
            <a:ext cx="361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4">
                    <a:lumMod val="50000"/>
                  </a:schemeClr>
                </a:solidFill>
              </a:rPr>
              <a:t>VIVERE PIU’ SERENAMENTE IN CLASSE</a:t>
            </a:r>
          </a:p>
        </p:txBody>
      </p:sp>
      <p:sp>
        <p:nvSpPr>
          <p:cNvPr id="8" name="CasellaDiTesto 7"/>
          <p:cNvSpPr txBox="1"/>
          <p:nvPr/>
        </p:nvSpPr>
        <p:spPr>
          <a:xfrm rot="20971540">
            <a:off x="8146691" y="4004291"/>
            <a:ext cx="381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4">
                    <a:lumMod val="50000"/>
                  </a:schemeClr>
                </a:solidFill>
              </a:rPr>
              <a:t>AFFRONTARE E RISOLVERE MEGLIO LE DIFFICOLTA’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073721" y="4349897"/>
            <a:ext cx="4430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4">
                    <a:lumMod val="50000"/>
                  </a:schemeClr>
                </a:solidFill>
              </a:rPr>
              <a:t>TRASFORMARE LE NOTE NEGATIVE IN POSITIVO</a:t>
            </a:r>
          </a:p>
        </p:txBody>
      </p:sp>
      <p:sp>
        <p:nvSpPr>
          <p:cNvPr id="10" name="CasellaDiTesto 9"/>
          <p:cNvSpPr txBox="1"/>
          <p:nvPr/>
        </p:nvSpPr>
        <p:spPr>
          <a:xfrm rot="20110089">
            <a:off x="7051125" y="1489690"/>
            <a:ext cx="3932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4">
                    <a:lumMod val="50000"/>
                  </a:schemeClr>
                </a:solidFill>
              </a:rPr>
              <a:t>COLLABOARE CON L’INSEGNANTE</a:t>
            </a:r>
          </a:p>
        </p:txBody>
      </p:sp>
      <p:cxnSp>
        <p:nvCxnSpPr>
          <p:cNvPr id="16" name="Connettore 7 15"/>
          <p:cNvCxnSpPr/>
          <p:nvPr/>
        </p:nvCxnSpPr>
        <p:spPr>
          <a:xfrm rot="5400000">
            <a:off x="6662213" y="3183563"/>
            <a:ext cx="1241806" cy="109086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7 17"/>
          <p:cNvCxnSpPr/>
          <p:nvPr/>
        </p:nvCxnSpPr>
        <p:spPr>
          <a:xfrm rot="16200000" flipH="1">
            <a:off x="8013981" y="3199450"/>
            <a:ext cx="1299411" cy="70775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7 22"/>
          <p:cNvCxnSpPr/>
          <p:nvPr/>
        </p:nvCxnSpPr>
        <p:spPr>
          <a:xfrm rot="10800000" flipV="1">
            <a:off x="2502568" y="2903619"/>
            <a:ext cx="4555874" cy="141451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9409" y="337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ttoriale - Icona Medaglia D'oro. Icona Di Medaglia In Stile Piano Isolato  Su Priorità Bassa Bianca. Illustrazione Di Vettore Dell'icona Della Medaglia  D'oro. Image 59647151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93" y="0"/>
            <a:ext cx="6798207" cy="6890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450765" y="5518030"/>
            <a:ext cx="5386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…BUON LAVORO</a:t>
            </a:r>
          </a:p>
        </p:txBody>
      </p:sp>
      <p:sp>
        <p:nvSpPr>
          <p:cNvPr id="4" name="Rettangolo 3"/>
          <p:cNvSpPr/>
          <p:nvPr/>
        </p:nvSpPr>
        <p:spPr>
          <a:xfrm rot="20779682">
            <a:off x="270632" y="1236385"/>
            <a:ext cx="459234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la </a:t>
            </a:r>
          </a:p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vostra </a:t>
            </a:r>
          </a:p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attenzione e …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1319" y="1338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3694">
            <a:off x="500355" y="210815"/>
            <a:ext cx="2857500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087">
            <a:off x="6745969" y="231387"/>
            <a:ext cx="5035679" cy="3773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0149">
            <a:off x="626578" y="3080303"/>
            <a:ext cx="3468127" cy="260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tangolo 6"/>
          <p:cNvSpPr/>
          <p:nvPr/>
        </p:nvSpPr>
        <p:spPr>
          <a:xfrm rot="471054">
            <a:off x="3257785" y="3420612"/>
            <a:ext cx="8451096" cy="1754326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 COSA PARLIAMO OGGI? </a:t>
            </a:r>
          </a:p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</a:rPr>
              <a:t>Del RINFORZO POSITIVO!</a:t>
            </a:r>
            <a:endParaRPr lang="it-IT" sz="5400" b="1" cap="none" spc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rgbClr val="43AFD6">
                    <a:lumMod val="60000"/>
                    <a:lumOff val="40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D5E344-B588-034F-997E-A2624FFD8696}"/>
              </a:ext>
            </a:extLst>
          </p:cNvPr>
          <p:cNvSpPr txBox="1"/>
          <p:nvPr/>
        </p:nvSpPr>
        <p:spPr>
          <a:xfrm>
            <a:off x="163773" y="6441743"/>
            <a:ext cx="86686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CON LA COLLABORAZIONE DELLA PSICOTERAPEUTA BELINDA BERNACCHIONI</a:t>
            </a:r>
            <a:r>
              <a:rPr lang="it-IT" b="1" dirty="0">
                <a:solidFill>
                  <a:srgbClr val="43AFD6"/>
                </a:solidFill>
              </a:rPr>
              <a:t>!</a:t>
            </a:r>
            <a:r>
              <a:rPr lang="it-IT" dirty="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313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9211D3-49B0-40F3-B2C2-EEB049799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6982" y="626499"/>
            <a:ext cx="8689976" cy="557240"/>
          </a:xfrm>
        </p:spPr>
        <p:txBody>
          <a:bodyPr>
            <a:noAutofit/>
          </a:bodyPr>
          <a:lstStyle/>
          <a:p>
            <a:r>
              <a:rPr lang="it-IT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/>
                <a:cs typeface="Arial"/>
              </a:rPr>
              <a:t>ARGOMENTO IN QUESTIONE:</a:t>
            </a:r>
            <a:endParaRPr lang="it-IT" sz="4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EA1051-999D-4D8E-ACFF-4FCC9C818B51}"/>
              </a:ext>
            </a:extLst>
          </p:cNvPr>
          <p:cNvSpPr txBox="1"/>
          <p:nvPr/>
        </p:nvSpPr>
        <p:spPr>
          <a:xfrm>
            <a:off x="676881" y="2830354"/>
            <a:ext cx="473086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ea typeface="+mn-lt"/>
                <a:cs typeface="+mn-lt"/>
              </a:rPr>
              <a:t>LE ODIATE NOTE </a:t>
            </a:r>
          </a:p>
          <a:p>
            <a:r>
              <a:rPr lang="it-IT" sz="4400" b="1" dirty="0">
                <a:ea typeface="+mn-lt"/>
                <a:cs typeface="+mn-lt"/>
              </a:rPr>
              <a:t>SUL DIARIO !!!</a:t>
            </a:r>
            <a:endParaRPr lang="it-IT" sz="4400" b="1" dirty="0"/>
          </a:p>
        </p:txBody>
      </p:sp>
      <p:pic>
        <p:nvPicPr>
          <p:cNvPr id="5" name="Immagine 5" descr="Immagine che contiene persona, parete, interni&#10;&#10;Descrizione generata automaticamente">
            <a:extLst>
              <a:ext uri="{FF2B5EF4-FFF2-40B4-BE49-F238E27FC236}">
                <a16:creationId xmlns:a16="http://schemas.microsoft.com/office/drawing/2014/main" id="{003F842E-D5D3-B1EF-9BBA-C83787937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878" y="1555006"/>
            <a:ext cx="6757916" cy="35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8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63"/>
            <a:ext cx="11935326" cy="626942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312">
            <a:off x="7247658" y="1538060"/>
            <a:ext cx="4739363" cy="3076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843">
            <a:off x="184211" y="433588"/>
            <a:ext cx="4343990" cy="220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30962" y="2770905"/>
            <a:ext cx="8286378" cy="1316937"/>
          </a:xfrm>
        </p:spPr>
        <p:txBody>
          <a:bodyPr/>
          <a:lstStyle/>
          <a:p>
            <a:r>
              <a:rPr lang="it-IT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"Ti metto una nota!"</a:t>
            </a:r>
          </a:p>
        </p:txBody>
      </p:sp>
    </p:spTree>
    <p:extLst>
      <p:ext uri="{BB962C8B-B14F-4D97-AF65-F5344CB8AC3E}">
        <p14:creationId xmlns:p14="http://schemas.microsoft.com/office/powerpoint/2010/main" val="33121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7">
            <a:extLst>
              <a:ext uri="{FF2B5EF4-FFF2-40B4-BE49-F238E27FC236}">
                <a16:creationId xmlns:a16="http://schemas.microsoft.com/office/drawing/2014/main" id="{39B80A0A-8A77-4D77-AED9-2ADA97FC3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0000">
            <a:off x="8700489" y="4413604"/>
            <a:ext cx="819669" cy="810131"/>
          </a:xfrm>
          <a:prstGeom prst="rect">
            <a:avLst/>
          </a:prstGeom>
        </p:spPr>
      </p:pic>
      <p:pic>
        <p:nvPicPr>
          <p:cNvPr id="9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1118569C-D8D8-4113-9305-928E68F21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0105">
            <a:off x="8781738" y="309359"/>
            <a:ext cx="2245885" cy="2084319"/>
          </a:xfrm>
          <a:prstGeom prst="rect">
            <a:avLst/>
          </a:prstGeom>
        </p:spPr>
      </p:pic>
      <p:pic>
        <p:nvPicPr>
          <p:cNvPr id="10" name="Immagine 10" descr="Immagine che contiene strumento scrittorio, stazionario, matita&#10;&#10;Descrizione generata automaticamente">
            <a:extLst>
              <a:ext uri="{FF2B5EF4-FFF2-40B4-BE49-F238E27FC236}">
                <a16:creationId xmlns:a16="http://schemas.microsoft.com/office/drawing/2014/main" id="{D99ED251-B4C8-4C31-8703-1F9575DF4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1343">
            <a:off x="8725527" y="2885579"/>
            <a:ext cx="2972803" cy="1253284"/>
          </a:xfrm>
          <a:prstGeom prst="rect">
            <a:avLst/>
          </a:prstGeom>
        </p:spPr>
      </p:pic>
      <p:pic>
        <p:nvPicPr>
          <p:cNvPr id="8" name="Immagine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85B31D98-89DB-4E5B-BFE6-58D3A07B6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9962">
            <a:off x="356431" y="4326381"/>
            <a:ext cx="3679309" cy="21757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79211D3-49B0-40F3-B2C2-EEB049799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94320"/>
            <a:ext cx="8689976" cy="557240"/>
          </a:xfrm>
        </p:spPr>
        <p:txBody>
          <a:bodyPr>
            <a:noAutofit/>
          </a:bodyPr>
          <a:lstStyle/>
          <a:p>
            <a:r>
              <a:rPr lang="it-IT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SIGNIFICATO DELLA PAROLA NOTA</a:t>
            </a:r>
            <a:endParaRPr lang="it-IT" sz="2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EA1051-999D-4D8E-ACFF-4FCC9C818B51}"/>
              </a:ext>
            </a:extLst>
          </p:cNvPr>
          <p:cNvSpPr txBox="1"/>
          <p:nvPr/>
        </p:nvSpPr>
        <p:spPr>
          <a:xfrm>
            <a:off x="176463" y="1010653"/>
            <a:ext cx="11839074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 dirty="0" err="1">
                <a:ea typeface="+mn-lt"/>
                <a:cs typeface="+mn-lt"/>
              </a:rPr>
              <a:t>nòta</a:t>
            </a:r>
            <a:r>
              <a:rPr lang="it-IT" sz="2400" dirty="0">
                <a:ea typeface="+mn-lt"/>
                <a:cs typeface="+mn-lt"/>
              </a:rPr>
              <a:t> s. f. [dal </a:t>
            </a:r>
            <a:r>
              <a:rPr lang="it-IT" sz="2400" dirty="0" err="1">
                <a:ea typeface="+mn-lt"/>
                <a:cs typeface="+mn-lt"/>
              </a:rPr>
              <a:t>lat</a:t>
            </a:r>
            <a:r>
              <a:rPr lang="it-IT" sz="2400" dirty="0">
                <a:ea typeface="+mn-lt"/>
                <a:cs typeface="+mn-lt"/>
              </a:rPr>
              <a:t>. </a:t>
            </a:r>
            <a:r>
              <a:rPr lang="it-IT" sz="2400" i="1" dirty="0" err="1">
                <a:ea typeface="+mn-lt"/>
                <a:cs typeface="+mn-lt"/>
              </a:rPr>
              <a:t>nŏta</a:t>
            </a:r>
            <a:r>
              <a:rPr lang="it-IT" sz="2400" dirty="0">
                <a:ea typeface="+mn-lt"/>
                <a:cs typeface="+mn-lt"/>
              </a:rPr>
              <a:t> «segno, contrassegno, marchio, ecc.»</a:t>
            </a:r>
          </a:p>
          <a:p>
            <a:endParaRPr lang="it-IT" sz="2400" dirty="0">
              <a:ea typeface="+mn-lt"/>
              <a:cs typeface="+mn-lt"/>
            </a:endParaRPr>
          </a:p>
          <a:p>
            <a:r>
              <a:rPr lang="it-IT" sz="2400" dirty="0">
                <a:ea typeface="+mn-lt"/>
                <a:cs typeface="+mn-lt"/>
              </a:rPr>
              <a:t>                                                 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UFFICIO</a:t>
            </a:r>
          </a:p>
          <a:p>
            <a:r>
              <a:rPr lang="it-IT" sz="2400" dirty="0">
                <a:ea typeface="+mn-lt"/>
                <a:cs typeface="+mn-lt"/>
              </a:rPr>
              <a:t>Segno grafico, parola o breve frase che serve a ricordare o riconoscere qualche cosa: </a:t>
            </a:r>
            <a:r>
              <a:rPr lang="it-IT" sz="2400" i="1" dirty="0">
                <a:ea typeface="+mn-lt"/>
                <a:cs typeface="+mn-lt"/>
              </a:rPr>
              <a:t>fare</a:t>
            </a:r>
            <a:r>
              <a:rPr lang="it-IT" sz="2400" dirty="0">
                <a:ea typeface="+mn-lt"/>
                <a:cs typeface="+mn-lt"/>
              </a:rPr>
              <a:t>, </a:t>
            </a:r>
            <a:r>
              <a:rPr lang="it-IT" sz="2400" i="1" dirty="0">
                <a:ea typeface="+mn-lt"/>
                <a:cs typeface="+mn-lt"/>
              </a:rPr>
              <a:t>scrivere</a:t>
            </a:r>
            <a:r>
              <a:rPr lang="it-IT" sz="2400" dirty="0">
                <a:ea typeface="+mn-lt"/>
                <a:cs typeface="+mn-lt"/>
              </a:rPr>
              <a:t>,</a:t>
            </a:r>
            <a:r>
              <a:rPr lang="it-IT" sz="2400" i="1" dirty="0">
                <a:ea typeface="+mn-lt"/>
                <a:cs typeface="+mn-lt"/>
              </a:rPr>
              <a:t> una nota su</a:t>
            </a:r>
            <a:r>
              <a:rPr lang="it-IT" sz="2400" dirty="0">
                <a:ea typeface="+mn-lt"/>
                <a:cs typeface="+mn-lt"/>
              </a:rPr>
              <a:t> un foglio o un libro); </a:t>
            </a:r>
            <a:r>
              <a:rPr lang="it-IT" sz="2400" i="1" dirty="0">
                <a:ea typeface="+mn-lt"/>
                <a:cs typeface="+mn-lt"/>
              </a:rPr>
              <a:t>segnare una nota</a:t>
            </a:r>
            <a:r>
              <a:rPr lang="it-IT" sz="2400" dirty="0">
                <a:ea typeface="+mn-lt"/>
                <a:cs typeface="+mn-lt"/>
              </a:rPr>
              <a:t>  di cose che non devono essere dimenticate.</a:t>
            </a:r>
          </a:p>
          <a:p>
            <a:endParaRPr lang="it-IT" sz="2400" dirty="0"/>
          </a:p>
          <a:p>
            <a:r>
              <a:rPr lang="it-IT" sz="2400" dirty="0">
                <a:ea typeface="+mn-lt"/>
                <a:cs typeface="+mn-lt"/>
              </a:rPr>
              <a:t>                            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CASA</a:t>
            </a:r>
          </a:p>
          <a:p>
            <a:r>
              <a:rPr lang="it-IT" sz="2400" dirty="0">
                <a:ea typeface="+mn-lt"/>
                <a:cs typeface="+mn-lt"/>
              </a:rPr>
              <a:t>Lista o nota della spesa da fare, cose fatte o da fare es. chiamare idraulico ecc…</a:t>
            </a:r>
            <a:endParaRPr lang="it-IT" sz="2400" i="1" dirty="0">
              <a:ea typeface="+mn-lt"/>
              <a:cs typeface="+mn-lt"/>
            </a:endParaRPr>
          </a:p>
          <a:p>
            <a:endParaRPr lang="it-IT" sz="2400" i="1" dirty="0">
              <a:ea typeface="+mn-lt"/>
              <a:cs typeface="+mn-lt"/>
            </a:endParaRPr>
          </a:p>
          <a:p>
            <a:r>
              <a:rPr lang="it-IT" sz="2400" i="1" dirty="0">
                <a:ea typeface="+mn-lt"/>
                <a:cs typeface="+mn-lt"/>
              </a:rPr>
              <a:t>								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SCUOLA</a:t>
            </a:r>
          </a:p>
          <a:p>
            <a:r>
              <a:rPr lang="it-IT" sz="2400" dirty="0">
                <a:ea typeface="+mn-lt"/>
                <a:cs typeface="+mn-lt"/>
              </a:rPr>
              <a:t>                              Appunti, note, annotazioni su un quaderno, libro </a:t>
            </a:r>
            <a:r>
              <a:rPr lang="it-IT" sz="2400" dirty="0" err="1">
                <a:ea typeface="+mn-lt"/>
                <a:cs typeface="+mn-lt"/>
              </a:rPr>
              <a:t>ecc</a:t>
            </a:r>
            <a:r>
              <a:rPr lang="it-IT" sz="2400" dirty="0">
                <a:ea typeface="+mn-lt"/>
                <a:cs typeface="+mn-lt"/>
              </a:rPr>
              <a:t>…fatti dall’alunno</a:t>
            </a:r>
          </a:p>
          <a:p>
            <a:r>
              <a:rPr lang="it-IT" sz="2400" dirty="0">
                <a:ea typeface="+mn-lt"/>
                <a:cs typeface="+mn-lt"/>
              </a:rPr>
              <a:t>                              Nella musica, segno grafico che rappresenta simbolicamente un dato suono</a:t>
            </a:r>
          </a:p>
          <a:p>
            <a:r>
              <a:rPr lang="it-IT" sz="2400" dirty="0"/>
              <a:t>                              Frase, comunicazione fatta dalle maestre nel diario per la famiglia </a:t>
            </a:r>
          </a:p>
        </p:txBody>
      </p:sp>
    </p:spTree>
    <p:extLst>
      <p:ext uri="{BB962C8B-B14F-4D97-AF65-F5344CB8AC3E}">
        <p14:creationId xmlns:p14="http://schemas.microsoft.com/office/powerpoint/2010/main" val="233562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4798">
            <a:off x="8744520" y="2041242"/>
            <a:ext cx="3027589" cy="312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69">
            <a:off x="-61213" y="2231584"/>
            <a:ext cx="3217898" cy="2624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94F39D5-9392-3140-8C1A-A2E310173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70" y="159140"/>
            <a:ext cx="10280860" cy="1294312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 scritta sul diario </a:t>
            </a:r>
          </a:p>
        </p:txBody>
      </p:sp>
      <p:sp>
        <p:nvSpPr>
          <p:cNvPr id="3" name="Pergamena 2 2"/>
          <p:cNvSpPr/>
          <p:nvPr/>
        </p:nvSpPr>
        <p:spPr>
          <a:xfrm>
            <a:off x="2976876" y="647156"/>
            <a:ext cx="6128084" cy="6210844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 L’alunno Francesco Bianchi, durante l’ora di matematica si è distratto continuamente e non si è impegnato. Questo comportamento, se ripetuto nel tempo, peggiorerà il suo rendimento e lo porterà a risultati negativi.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7A01BC-77A0-427B-F1DB-5BC00408783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33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4798">
            <a:off x="8744520" y="2041242"/>
            <a:ext cx="3027589" cy="312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69">
            <a:off x="-61213" y="2231584"/>
            <a:ext cx="3217898" cy="2624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ergamena 2 2"/>
          <p:cNvSpPr/>
          <p:nvPr/>
        </p:nvSpPr>
        <p:spPr>
          <a:xfrm>
            <a:off x="2965503" y="-217202"/>
            <a:ext cx="5673159" cy="5937889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QUALI SENSAZIONI PROVATE?</a:t>
            </a:r>
            <a:endParaRPr lang="it-IT" sz="28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7A01BC-77A0-427B-F1DB-5BC00408783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1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022">
            <a:off x="9541540" y="1680605"/>
            <a:ext cx="2428875" cy="214086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2902">
            <a:off x="381724" y="1613489"/>
            <a:ext cx="3586125" cy="249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3978739" y="1187118"/>
            <a:ext cx="81009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Ero molto stanco…</a:t>
            </a:r>
          </a:p>
          <a:p>
            <a:endParaRPr lang="it-IT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Non riuscivo a seguire, la maestra                 non spiega bene!</a:t>
            </a:r>
          </a:p>
          <a:p>
            <a:endParaRPr lang="it-IT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La maestra ce l’ha con me, ad altri che non ascoltano non dà la nota!</a:t>
            </a:r>
          </a:p>
          <a:p>
            <a:endParaRPr lang="it-IT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Non è colpa mia, Mario mi faceva distrarre …</a:t>
            </a: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652336" y="377887"/>
            <a:ext cx="8550443" cy="809230"/>
          </a:xfrm>
        </p:spPr>
        <p:txBody>
          <a:bodyPr/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SPIEGAZIONE DELL’ALUNNO A CASA: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725">
            <a:off x="745889" y="4384145"/>
            <a:ext cx="3085709" cy="2109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ttangolo 8"/>
          <p:cNvSpPr/>
          <p:nvPr/>
        </p:nvSpPr>
        <p:spPr>
          <a:xfrm>
            <a:off x="3155692" y="5510204"/>
            <a:ext cx="42397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rgbClr val="FF0000"/>
                </a:solidFill>
                <a:effectLst/>
              </a:rPr>
              <a:t>RABBIA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898104" y="5849893"/>
            <a:ext cx="4122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FRUSTRAZIONE</a:t>
            </a:r>
          </a:p>
        </p:txBody>
      </p:sp>
    </p:spTree>
    <p:extLst>
      <p:ext uri="{BB962C8B-B14F-4D97-AF65-F5344CB8AC3E}">
        <p14:creationId xmlns:p14="http://schemas.microsoft.com/office/powerpoint/2010/main" val="376260919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B2813BE5-A131-4269-852E-AA03832CA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95643A1-7C62-4169-83E0-1AC2D4B67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, sedile, segnale&#10;&#10;Descrizione generata automaticamente">
            <a:extLst>
              <a:ext uri="{FF2B5EF4-FFF2-40B4-BE49-F238E27FC236}">
                <a16:creationId xmlns:a16="http://schemas.microsoft.com/office/drawing/2014/main" id="{A44F3465-B3F4-B338-93E0-8248202E8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r="-2" b="-2"/>
          <a:stretch/>
        </p:blipFill>
        <p:spPr>
          <a:xfrm>
            <a:off x="20" y="10"/>
            <a:ext cx="4024741" cy="3428989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 descr="Immagine che contiene persona, guardando, schermo, fissando&#10;&#10;Descrizione generata automaticamente">
            <a:extLst>
              <a:ext uri="{FF2B5EF4-FFF2-40B4-BE49-F238E27FC236}">
                <a16:creationId xmlns:a16="http://schemas.microsoft.com/office/drawing/2014/main" id="{DCAF5AC9-149B-ECC0-4F57-1241EBF15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3" r="15004"/>
          <a:stretch/>
        </p:blipFill>
        <p:spPr>
          <a:xfrm rot="21600000">
            <a:off x="-3177" y="3428998"/>
            <a:ext cx="4024761" cy="3429001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A08574BF-F659-49D7-8FBC-529329581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3428999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7">
            <a:extLst>
              <a:ext uri="{FF2B5EF4-FFF2-40B4-BE49-F238E27FC236}">
                <a16:creationId xmlns:a16="http://schemas.microsoft.com/office/drawing/2014/main" id="{2D179A50-B650-4425-BA44-62306344D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9">
            <a:extLst>
              <a:ext uri="{FF2B5EF4-FFF2-40B4-BE49-F238E27FC236}">
                <a16:creationId xmlns:a16="http://schemas.microsoft.com/office/drawing/2014/main" id="{623F1028-C425-4C8B-B7C5-AF81516CA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ergamena 2 2"/>
          <p:cNvSpPr/>
          <p:nvPr/>
        </p:nvSpPr>
        <p:spPr>
          <a:xfrm>
            <a:off x="4534596" y="1116048"/>
            <a:ext cx="7400767" cy="467515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prstClr val="black"/>
              </a:buClr>
            </a:pPr>
            <a:r>
              <a:rPr lang="en-US" sz="2400" cap="all" dirty="0">
                <a:ln w="0"/>
                <a:solidFill>
                  <a:schemeClr val="tx1"/>
                </a:solidFill>
              </a:rPr>
              <a:t>L'EMOZIONE DOMINANTE E' PRINCIPALMENTE LA </a:t>
            </a:r>
            <a:r>
              <a:rPr lang="en-US" sz="2400" cap="all" dirty="0">
                <a:ln w="0"/>
                <a:solidFill>
                  <a:schemeClr val="tx1"/>
                </a:solidFill>
                <a:highlight>
                  <a:srgbClr val="FFFF00"/>
                </a:highlight>
              </a:rPr>
              <a:t>RABBIA</a:t>
            </a:r>
            <a:r>
              <a:rPr lang="en-US" sz="2400" cap="all" dirty="0">
                <a:ln w="0"/>
                <a:solidFill>
                  <a:schemeClr val="tx1"/>
                </a:solidFill>
              </a:rPr>
              <a:t>.</a:t>
            </a:r>
            <a:endParaRPr lang="it-IT" sz="2400">
              <a:solidFill>
                <a:schemeClr val="tx1"/>
              </a:solidFill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400" cap="all" dirty="0">
                <a:ln w="0"/>
                <a:solidFill>
                  <a:schemeClr val="tx1"/>
                </a:solidFill>
              </a:rPr>
              <a:t>L'ALUNNO PERCEPISCE LA NOTA COME UN TORTO CHE GLI VIENE FATTO E LA CONSEGUENTE </a:t>
            </a:r>
            <a:r>
              <a:rPr lang="en-US" sz="2400" cap="all" dirty="0">
                <a:ln w="0"/>
                <a:solidFill>
                  <a:schemeClr val="tx1"/>
                </a:solidFill>
                <a:highlight>
                  <a:srgbClr val="FFFF00"/>
                </a:highlight>
              </a:rPr>
              <a:t>FRUSTRAZIONE</a:t>
            </a:r>
            <a:r>
              <a:rPr lang="en-US" sz="2400" cap="all" dirty="0">
                <a:ln w="0"/>
                <a:solidFill>
                  <a:schemeClr val="tx1"/>
                </a:solidFill>
              </a:rPr>
              <a:t> DI NON ESSERE RIUSCITO A SODDISFARE UN BISOGNO, UNA NECESSITA'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</a:pPr>
            <a:endParaRPr lang="en-US" cap="all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9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TC104033925[[fn=Goccia]]</Template>
  <TotalTime>470</TotalTime>
  <Words>546</Words>
  <Application>Microsoft Office PowerPoint</Application>
  <PresentationFormat>Widescreen</PresentationFormat>
  <Paragraphs>81</Paragraphs>
  <Slides>16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Tw Cen MT</vt:lpstr>
      <vt:lpstr>Goccia</vt:lpstr>
      <vt:lpstr>Tema di Office</vt:lpstr>
      <vt:lpstr>Presentazione standard di PowerPoint</vt:lpstr>
      <vt:lpstr>Presentazione standard di PowerPoint</vt:lpstr>
      <vt:lpstr>ARGOMENTO IN QUESTIONE:</vt:lpstr>
      <vt:lpstr>"Ti metto una nota!"</vt:lpstr>
      <vt:lpstr>SIGNIFICATO DELLA PAROLA NOTA</vt:lpstr>
      <vt:lpstr>Nota scritta sul diario </vt:lpstr>
      <vt:lpstr>Presentazione standard di PowerPoint</vt:lpstr>
      <vt:lpstr>SPIEGAZIONE DELL’ALUNNO A CASA:</vt:lpstr>
      <vt:lpstr>Presentazione standard di PowerPoint</vt:lpstr>
      <vt:lpstr>REAZIONE DEL GENITORE: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Ricci Moira</cp:lastModifiedBy>
  <cp:revision>294</cp:revision>
  <dcterms:created xsi:type="dcterms:W3CDTF">2021-05-21T13:17:30Z</dcterms:created>
  <dcterms:modified xsi:type="dcterms:W3CDTF">2022-10-05T18:39:24Z</dcterms:modified>
</cp:coreProperties>
</file>